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C6B6-4903-40B6-BC8C-00B613291E63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62D3-5731-46F8-B7A0-792C052F11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92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C6B6-4903-40B6-BC8C-00B613291E63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62D3-5731-46F8-B7A0-792C052F11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48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C6B6-4903-40B6-BC8C-00B613291E63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62D3-5731-46F8-B7A0-792C052F11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83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C6B6-4903-40B6-BC8C-00B613291E63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62D3-5731-46F8-B7A0-792C052F11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84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C6B6-4903-40B6-BC8C-00B613291E63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62D3-5731-46F8-B7A0-792C052F11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48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C6B6-4903-40B6-BC8C-00B613291E63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62D3-5731-46F8-B7A0-792C052F11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44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C6B6-4903-40B6-BC8C-00B613291E63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62D3-5731-46F8-B7A0-792C052F11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7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C6B6-4903-40B6-BC8C-00B613291E63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62D3-5731-46F8-B7A0-792C052F11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19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C6B6-4903-40B6-BC8C-00B613291E63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62D3-5731-46F8-B7A0-792C052F11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5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C6B6-4903-40B6-BC8C-00B613291E63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62D3-5731-46F8-B7A0-792C052F11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C6B6-4903-40B6-BC8C-00B613291E63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62D3-5731-46F8-B7A0-792C052F11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911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2C6B6-4903-40B6-BC8C-00B613291E63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462D3-5731-46F8-B7A0-792C052F11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32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34320"/>
            <a:ext cx="8229600" cy="583000"/>
          </a:xfrm>
        </p:spPr>
        <p:txBody>
          <a:bodyPr>
            <a:normAutofit fontScale="90000"/>
          </a:bodyPr>
          <a:lstStyle/>
          <a:p>
            <a:r>
              <a:rPr lang="es-ES" dirty="0"/>
              <a:t>Auditor Informático: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548680"/>
            <a:ext cx="9036496" cy="61926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Profesional o equipo de profesionales que ejecutan las auditorias informáticas  de acuerdo a una orden de trabajo, tienen objetivos específicos  de evaluación  en una determinada línea de tiempo, utiliza procedimientos y metodologías para los fines objeto</a:t>
            </a:r>
          </a:p>
          <a:p>
            <a:pPr marL="0" indent="0">
              <a:buNone/>
            </a:pPr>
            <a:r>
              <a:rPr lang="es-ES" dirty="0"/>
              <a:t>PUEDE SER  AUDITOR O PROFESIONAL INFORMATICO ESPECIALIZADO EN AUDITORIA </a:t>
            </a:r>
          </a:p>
          <a:p>
            <a:pPr marL="0" indent="0" algn="ctr">
              <a:buNone/>
            </a:pPr>
            <a:r>
              <a:rPr lang="es-ES" b="1" dirty="0"/>
              <a:t>FUNCIONES A REALIZAR POR UN AUDITOR INFORMÁTICO:</a:t>
            </a:r>
          </a:p>
          <a:p>
            <a:r>
              <a:rPr lang="es-ES" b="1" dirty="0"/>
              <a:t>Participar en las revisiones</a:t>
            </a:r>
            <a:r>
              <a:rPr lang="es-ES" dirty="0"/>
              <a:t> durante y después del diseño, realización, implantación y explotación de aplicaciones informáticas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243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8D884-04B1-6DC2-A968-0B44CB89D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548680"/>
            <a:ext cx="5328592" cy="5904656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/>
              <a:t>Revisar y juzgar los controles implantados </a:t>
            </a:r>
            <a:r>
              <a:rPr lang="es-ES" dirty="0"/>
              <a:t>en los sistemas informáticos para verificar su adecuación a las órdenes e instrucciones de la Dirección, requisitos legales, protección de confidencialidad y cobertura ante errores y fraudes. </a:t>
            </a:r>
          </a:p>
          <a:p>
            <a:r>
              <a:rPr lang="es-ES" b="1" dirty="0"/>
              <a:t>Revisar y juzgar el nivel de eficiencia</a:t>
            </a:r>
            <a:r>
              <a:rPr lang="es-ES" dirty="0"/>
              <a:t>, utilidad, fiabilidad y seguridad de los equipos e información.</a:t>
            </a:r>
          </a:p>
          <a:p>
            <a:endParaRPr lang="es-EC" dirty="0"/>
          </a:p>
        </p:txBody>
      </p:sp>
      <p:pic>
        <p:nvPicPr>
          <p:cNvPr id="1026" name="Picture 2" descr="Características de un auditor informático | Blog UE">
            <a:extLst>
              <a:ext uri="{FF2B5EF4-FFF2-40B4-BE49-F238E27FC236}">
                <a16:creationId xmlns:a16="http://schemas.microsoft.com/office/drawing/2014/main" id="{D465AFAB-36D4-B133-D6EB-4517C7593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416" y="1700808"/>
            <a:ext cx="3380079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10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12576" y="-34774"/>
            <a:ext cx="6048672" cy="766611"/>
          </a:xfrm>
        </p:spPr>
        <p:txBody>
          <a:bodyPr/>
          <a:lstStyle/>
          <a:p>
            <a:r>
              <a:rPr lang="es-ES" dirty="0"/>
              <a:t>CONTROL INTERNO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731837"/>
            <a:ext cx="5698976" cy="612616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El control interno, es una herramienta que permite identificar factores de riesgo en ciertas áreas y posibilita lograr un objetivo de control </a:t>
            </a:r>
          </a:p>
          <a:p>
            <a:r>
              <a:rPr lang="es-ES" dirty="0"/>
              <a:t> El control interno ha sido diseñado, aplicado y considerado como la herramienta más importante para el logro de los objetivos, la utilización eficiente de los recursos y para obtener la productividad, además de prevenir fraudes, errores violación a principios y normas contables, fiscales y tributarias</a:t>
            </a:r>
          </a:p>
          <a:p>
            <a:endParaRPr lang="es-ES" dirty="0"/>
          </a:p>
        </p:txBody>
      </p:sp>
      <p:pic>
        <p:nvPicPr>
          <p:cNvPr id="1026" name="Picture 2" descr="SISTEMAS DE CONTROL INTERNO INFORMÁTICO by jorge carpio">
            <a:extLst>
              <a:ext uri="{FF2B5EF4-FFF2-40B4-BE49-F238E27FC236}">
                <a16:creationId xmlns:a16="http://schemas.microsoft.com/office/drawing/2014/main" id="{8B28CDA4-5112-4C83-A68D-7C8E6C623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836712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.3 Auditoria de la Funcion Informatica - Auditoria Informatica">
            <a:extLst>
              <a:ext uri="{FF2B5EF4-FFF2-40B4-BE49-F238E27FC236}">
                <a16:creationId xmlns:a16="http://schemas.microsoft.com/office/drawing/2014/main" id="{6D64A1C7-8311-49E8-AD3E-410192361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22" y="3509889"/>
            <a:ext cx="20097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ES" dirty="0"/>
              <a:t>CONTROL INTERNO INFORMATICO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08720"/>
            <a:ext cx="5688632" cy="5832648"/>
          </a:xfrm>
        </p:spPr>
        <p:txBody>
          <a:bodyPr>
            <a:normAutofit/>
          </a:bodyPr>
          <a:lstStyle/>
          <a:p>
            <a:r>
              <a:rPr lang="es-ES" dirty="0"/>
              <a:t>El control interno informático controla diariamente que todas las actividades de sistemas de información sean realizadas cumpliendo los procedimientos; estándares y normas fijados por la Dirección de la Organización y/o Dirección de Informática, así como los requerimientos legales. </a:t>
            </a:r>
          </a:p>
        </p:txBody>
      </p:sp>
      <p:pic>
        <p:nvPicPr>
          <p:cNvPr id="2050" name="Picture 2" descr="Importancia del control interno en el sector público">
            <a:extLst>
              <a:ext uri="{FF2B5EF4-FFF2-40B4-BE49-F238E27FC236}">
                <a16:creationId xmlns:a16="http://schemas.microsoft.com/office/drawing/2014/main" id="{1D518912-74CD-42FC-9EDD-05893BEC3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169" y="2204864"/>
            <a:ext cx="2913831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4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OBJETIVOS DEL CONTROL INTERNO INFORMÁTICO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Controlar que todas las actividades se realizan cumpliendo los procedimientos y normas fijados, evaluar su bondad y asegurarse del cumplimiento de las normas legales.</a:t>
            </a:r>
          </a:p>
          <a:p>
            <a:r>
              <a:rPr lang="es-ES" dirty="0"/>
              <a:t>Asesorar sobre el conocimiento de las normas.</a:t>
            </a:r>
          </a:p>
          <a:p>
            <a:r>
              <a:rPr lang="es-ES" dirty="0"/>
              <a:t>Colaborar y apoyar el trabajo de Auditoria Informática, así como de las auditorias externas al grupo.</a:t>
            </a:r>
          </a:p>
          <a:p>
            <a:r>
              <a:rPr lang="es-ES" dirty="0"/>
              <a:t>Definir, implantar y ejecutar mecanismos y controles para comprobar el logro de los grados adecuados del servicio informático</a:t>
            </a:r>
          </a:p>
        </p:txBody>
      </p:sp>
    </p:spTree>
    <p:extLst>
      <p:ext uri="{BB962C8B-B14F-4D97-AF65-F5344CB8AC3E}">
        <p14:creationId xmlns:p14="http://schemas.microsoft.com/office/powerpoint/2010/main" val="59522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POLITICA: </a:t>
            </a:r>
            <a:r>
              <a:rPr lang="es-ES" sz="2000" b="1" dirty="0"/>
              <a:t>(La política es una actividad orientada en forma ideológica a la toma de decisiones de un grupo para alcanzar ciertos objetivos)</a:t>
            </a:r>
          </a:p>
          <a:p>
            <a:r>
              <a:rPr lang="es-ES" sz="2500" dirty="0"/>
              <a:t>POLITICAS INFORMATICAS: </a:t>
            </a:r>
            <a:r>
              <a:rPr lang="es-ES" sz="2800" dirty="0"/>
              <a:t>es una forma de comunicarse con los usuarios, ya que las mismas establecen un canal formal de actuación del personal, en relación con los recursos y servicios </a:t>
            </a:r>
            <a:r>
              <a:rPr lang="es-ES" sz="2800" b="1" dirty="0"/>
              <a:t>informáticos</a:t>
            </a:r>
            <a:r>
              <a:rPr lang="es-ES" sz="2800" dirty="0"/>
              <a:t> de la organización</a:t>
            </a:r>
          </a:p>
          <a:p>
            <a:pPr marL="0" indent="0">
              <a:buNone/>
            </a:pPr>
            <a:r>
              <a:rPr lang="es-ES" sz="2800" dirty="0"/>
              <a:t>EJEMPLOS:</a:t>
            </a:r>
          </a:p>
          <a:p>
            <a:pPr marL="0" indent="0">
              <a:buNone/>
            </a:pPr>
            <a:r>
              <a:rPr lang="es-ES" sz="2800" dirty="0"/>
              <a:t>POLITICA DE AUSTERIDAD PRESUPUESTARIA </a:t>
            </a:r>
          </a:p>
          <a:p>
            <a:pPr marL="0" indent="0">
              <a:buNone/>
            </a:pPr>
            <a:r>
              <a:rPr lang="es-ES" sz="2800" dirty="0"/>
              <a:t>POLITICA AMBIENTAL</a:t>
            </a:r>
          </a:p>
          <a:p>
            <a:pPr marL="0" indent="0">
              <a:buNone/>
            </a:pPr>
            <a:r>
              <a:rPr lang="es-ES" sz="2800" dirty="0"/>
              <a:t>POLITICA DE SEGURIDAD INDUSTRIAL</a:t>
            </a:r>
          </a:p>
          <a:p>
            <a:pPr marL="0" indent="0">
              <a:buNone/>
            </a:pPr>
            <a:r>
              <a:rPr lang="es-ES" sz="2800" dirty="0"/>
              <a:t>POLITICA AGRESIVA DE PUBLICIDAD </a:t>
            </a:r>
          </a:p>
          <a:p>
            <a:pPr marL="0" indent="0">
              <a:buNone/>
            </a:pPr>
            <a:endParaRPr lang="es-ES" sz="25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s-ES" dirty="0"/>
              <a:t>POLITICAS </a:t>
            </a:r>
          </a:p>
        </p:txBody>
      </p:sp>
    </p:spTree>
    <p:extLst>
      <p:ext uri="{BB962C8B-B14F-4D97-AF65-F5344CB8AC3E}">
        <p14:creationId xmlns:p14="http://schemas.microsoft.com/office/powerpoint/2010/main" val="251290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467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ES" dirty="0"/>
              <a:t>Directriz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764704"/>
            <a:ext cx="8064896" cy="53614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/>
              <a:t>Norma o conjunto de normas e instrucciones que se establecen o se tienen en cuenta al proyectar una acción o un plan parte de una política o directiva </a:t>
            </a:r>
          </a:p>
          <a:p>
            <a:pPr marL="0" indent="0">
              <a:buNone/>
            </a:pPr>
            <a:r>
              <a:rPr lang="es-ES" dirty="0"/>
              <a:t>Ejemplo:</a:t>
            </a:r>
          </a:p>
          <a:p>
            <a:pPr marL="0" indent="0">
              <a:buNone/>
            </a:pPr>
            <a:r>
              <a:rPr lang="es-ES" dirty="0"/>
              <a:t>POLITICA DE SEGURIDAD INDUSTRIAL</a:t>
            </a:r>
          </a:p>
          <a:p>
            <a:pPr marL="0" indent="0">
              <a:buNone/>
            </a:pPr>
            <a:r>
              <a:rPr lang="es-ES" dirty="0"/>
              <a:t>Directrices:</a:t>
            </a:r>
          </a:p>
          <a:p>
            <a:pPr marL="0" indent="0">
              <a:buNone/>
            </a:pPr>
            <a:r>
              <a:rPr lang="es-ES" dirty="0"/>
              <a:t>1.- Capacitación continua en seguridad industrial </a:t>
            </a:r>
          </a:p>
          <a:p>
            <a:pPr marL="0" indent="0">
              <a:buNone/>
            </a:pPr>
            <a:r>
              <a:rPr lang="es-ES" dirty="0"/>
              <a:t>2.- Identificación y socialización  de riesgos laborales </a:t>
            </a:r>
          </a:p>
          <a:p>
            <a:pPr marL="0" indent="0">
              <a:buNone/>
            </a:pPr>
            <a:r>
              <a:rPr lang="es-ES" dirty="0"/>
              <a:t>3.- Asignación de presupuestos para materiales – elementos y toda inversión en seguridad industrial</a:t>
            </a:r>
          </a:p>
          <a:p>
            <a:pPr marL="0" indent="0">
              <a:buNone/>
            </a:pPr>
            <a:r>
              <a:rPr lang="es-ES" dirty="0"/>
              <a:t>4.- Contratación de seguros adicionales 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074" name="Picture 2" descr="Hardware de comunicación, Organización, Crisis, Gestión, Política, Directriz,  Comunicación de crisis, Público, comunicación, conflicto, plan de  contingencia png | PNGWing">
            <a:extLst>
              <a:ext uri="{FF2B5EF4-FFF2-40B4-BE49-F238E27FC236}">
                <a16:creationId xmlns:a16="http://schemas.microsoft.com/office/drawing/2014/main" id="{E9651C42-4991-4260-873F-01F07ABAF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524500"/>
            <a:ext cx="82296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6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925"/>
            <a:ext cx="8229600" cy="610763"/>
          </a:xfrm>
        </p:spPr>
        <p:txBody>
          <a:bodyPr>
            <a:normAutofit fontScale="90000"/>
          </a:bodyPr>
          <a:lstStyle/>
          <a:p>
            <a:r>
              <a:rPr lang="es-ES" dirty="0"/>
              <a:t>ingmarlonserrano@hotmail.com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620688"/>
            <a:ext cx="8507288" cy="5505475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En equipos de trabajo seleccionar una política y generar las directrices </a:t>
            </a:r>
          </a:p>
          <a:p>
            <a:pPr marL="0" indent="0">
              <a:buNone/>
            </a:pPr>
            <a:r>
              <a:rPr lang="es-ES" dirty="0"/>
              <a:t>POLITICA DE SUPERACION DEL TH</a:t>
            </a:r>
          </a:p>
          <a:p>
            <a:pPr marL="0" indent="0">
              <a:buNone/>
            </a:pPr>
            <a:r>
              <a:rPr lang="es-ES" dirty="0"/>
              <a:t>POLITICA DE ATENCION AL CLIENTE</a:t>
            </a:r>
          </a:p>
          <a:p>
            <a:pPr marL="0" indent="0">
              <a:buNone/>
            </a:pPr>
            <a:r>
              <a:rPr lang="es-ES" dirty="0"/>
              <a:t>POLITICA DE SEGURIDAD INFORMATICA </a:t>
            </a:r>
          </a:p>
          <a:p>
            <a:pPr marL="0" indent="0">
              <a:buNone/>
            </a:pPr>
            <a:r>
              <a:rPr lang="es-ES" dirty="0"/>
              <a:t>POLITICA DE AUTOMATIZACION DEPARTAMENTAL</a:t>
            </a:r>
          </a:p>
          <a:p>
            <a:pPr marL="0" indent="0">
              <a:buNone/>
            </a:pPr>
            <a:r>
              <a:rPr lang="es-ES" dirty="0"/>
              <a:t>POLITICA DE PROTECCION DE LA INFRAESTRUCTURA INFORMÁTICA </a:t>
            </a:r>
          </a:p>
          <a:p>
            <a:pPr marL="0" indent="0">
              <a:buNone/>
            </a:pPr>
            <a:r>
              <a:rPr lang="es-ES" dirty="0"/>
              <a:t>POLIITICA DE PROTECCION SEGURIDAD PERSONAL </a:t>
            </a:r>
          </a:p>
          <a:p>
            <a:pPr marL="0" indent="0">
              <a:buNone/>
            </a:pPr>
            <a:r>
              <a:rPr lang="es-ES" dirty="0"/>
              <a:t>POLITICA DE VIGITANCIA INTEGRAL</a:t>
            </a:r>
          </a:p>
          <a:p>
            <a:pPr marL="0" indent="0">
              <a:buNone/>
            </a:pPr>
            <a:r>
              <a:rPr lang="es-ES" dirty="0"/>
              <a:t>POLITICA  EN CONTRAL DEL SEDENTARISMO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0555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535</Words>
  <Application>Microsoft Office PowerPoint</Application>
  <PresentationFormat>Presentación en pantalla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Auditor Informático:</vt:lpstr>
      <vt:lpstr>Presentación de PowerPoint</vt:lpstr>
      <vt:lpstr>CONTROL INTERNO</vt:lpstr>
      <vt:lpstr>CONTROL INTERNO INFORMATICO</vt:lpstr>
      <vt:lpstr>OBJETIVOS DEL CONTROL INTERNO INFORMÁTICO</vt:lpstr>
      <vt:lpstr>POLITICAS </vt:lpstr>
      <vt:lpstr>Directriz</vt:lpstr>
      <vt:lpstr>ingmarlonserrano@hotmail.com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 Informático:</dc:title>
  <dc:creator>User</dc:creator>
  <cp:lastModifiedBy>Marlon Paul Serrano Valdiviezo</cp:lastModifiedBy>
  <cp:revision>7</cp:revision>
  <dcterms:created xsi:type="dcterms:W3CDTF">2019-10-23T19:34:48Z</dcterms:created>
  <dcterms:modified xsi:type="dcterms:W3CDTF">2023-04-04T20:37:34Z</dcterms:modified>
</cp:coreProperties>
</file>