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compatMode="1" saveSubsetFonts="1" autoCompressPictures="0">
  <p:sldMasterIdLst>
    <p:sldMasterId id="2147483649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301" r:id="rId4"/>
    <p:sldId id="278" r:id="rId5"/>
    <p:sldId id="302" r:id="rId6"/>
    <p:sldId id="271" r:id="rId7"/>
    <p:sldId id="270" r:id="rId8"/>
    <p:sldId id="279" r:id="rId9"/>
    <p:sldId id="269" r:id="rId10"/>
    <p:sldId id="303" r:id="rId11"/>
    <p:sldId id="304" r:id="rId12"/>
    <p:sldId id="305" r:id="rId13"/>
    <p:sldId id="306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310" r:id="rId24"/>
    <p:sldId id="292" r:id="rId25"/>
    <p:sldId id="291" r:id="rId26"/>
    <p:sldId id="293" r:id="rId27"/>
    <p:sldId id="294" r:id="rId28"/>
    <p:sldId id="295" r:id="rId29"/>
    <p:sldId id="307" r:id="rId30"/>
    <p:sldId id="311" r:id="rId31"/>
    <p:sldId id="297" r:id="rId32"/>
    <p:sldId id="308" r:id="rId33"/>
    <p:sldId id="309" r:id="rId34"/>
    <p:sldId id="299" r:id="rId35"/>
    <p:sldId id="300" r:id="rId3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9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4"/>
  </p:normalViewPr>
  <p:slideViewPr>
    <p:cSldViewPr>
      <p:cViewPr varScale="1">
        <p:scale>
          <a:sx n="90" d="100"/>
          <a:sy n="90" d="100"/>
        </p:scale>
        <p:origin x="1744" y="184"/>
      </p:cViewPr>
      <p:guideLst>
        <p:guide orient="horz" pos="3792"/>
        <p:guide pos="2880"/>
      </p:guideLst>
    </p:cSldViewPr>
  </p:slideViewPr>
  <p:outlineViewPr>
    <p:cViewPr>
      <p:scale>
        <a:sx n="33" d="100"/>
        <a:sy n="33" d="100"/>
      </p:scale>
      <p:origin x="0" y="106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441F5D8-52B3-DD46-9AE7-B190EE8785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ourier New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AB0D1-3E4A-0B4E-B777-3D0178901F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23F7990-2124-7A47-B332-B9197121D4D4}" type="datetime1">
              <a:rPr lang="en-US" altLang="en-US"/>
              <a:pPr/>
              <a:t>9/17/18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588449-776F-7446-98D0-28AC2599AC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ourier New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B572F6-8493-BC4E-9F53-23B8CA0E97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4315105-67CE-134A-A1A8-488B0F2B53A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8E6AEE05-CC56-9943-AA0D-62D3DCCFB55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8426A705-2E52-6A48-80E2-28B0AEC20E4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3B1FB260-92F2-084D-AE91-BEE3E229F744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46C16FE6-F454-714E-A4E2-C2D136390B1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D4A0B2B5-7440-AC47-9053-20F13B4B701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A12441E5-A334-E14A-940A-1D8E3704F2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anose="02020603050405020304" pitchFamily="18" charset="0"/>
              </a:defRPr>
            </a:lvl1pPr>
          </a:lstStyle>
          <a:p>
            <a:fld id="{44AED908-4C05-FC41-891C-E6577A3C725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8344E6F8-1574-204F-B36C-039CFD772F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EACB609A-7681-4F48-BB0F-5C8B81A1C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5F6922F7-DC4A-D444-B396-E9A34B6E94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66788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fld id="{E97AFB93-0425-214B-85E7-0DF5EDEE87B4}" type="slidenum">
              <a:rPr lang="en-US" altLang="en-US" sz="1300">
                <a:latin typeface="Times New Roman" panose="02020603050405020304" pitchFamily="18" charset="0"/>
              </a:rPr>
              <a:pPr/>
              <a:t>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FF6E00F1-10B5-E545-AB40-8F6DA390A0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FEF8C5F2-1EF9-8641-9759-C4F200D4B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C9D66835-13E9-7345-93C5-EC87F2A47E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BF50BF4-EFAE-5343-BAC4-7E0FD6492D1E}" type="slidenum">
              <a:rPr lang="en-US" altLang="en-US" sz="1300"/>
              <a:pPr/>
              <a:t>14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3174671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45776ADA-A459-2347-9BC4-5EC99B284E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34CD618C-A2C7-BC45-AE6C-C4C877A50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1484C2A1-E242-FD4D-A7B0-99BCCF862C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C365C5A-519E-444C-AFCD-053E6E4091AF}" type="slidenum">
              <a:rPr lang="en-US" altLang="en-US" sz="1300"/>
              <a:pPr/>
              <a:t>15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236452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C643F7B8-598D-2640-BEC4-16CCFD64D7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EF2E5FE3-9F06-6A4A-8793-12B786D5D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3F6193E7-BF82-5F4B-AD30-05F36D8221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11B328D-15B2-6D47-B1A2-BC42B7729F0B}" type="slidenum">
              <a:rPr lang="en-US" altLang="en-US" sz="1300"/>
              <a:pPr/>
              <a:t>16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7204145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id="{1D261477-44CA-224E-B981-B58153AD31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7651" name="Notes Placeholder 2">
            <a:extLst>
              <a:ext uri="{FF2B5EF4-FFF2-40B4-BE49-F238E27FC236}">
                <a16:creationId xmlns:a16="http://schemas.microsoft.com/office/drawing/2014/main" id="{ABAB2E07-65B1-E847-BB7C-F1203EA97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FFB7333D-2919-FB46-B671-03D9398052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05F6C3B-F8D9-314D-B4C4-18DFE0F071DE}" type="slidenum">
              <a:rPr lang="en-US" altLang="en-US" sz="1300"/>
              <a:pPr/>
              <a:t>17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816779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06D6EF30-F410-0F40-8972-B3EDEB5999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id="{189E14D7-E9B3-6248-9569-94F5991C8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0C199AD0-80B3-1C43-A63A-92000CBEFF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8BED683-F9CE-C945-A9AE-CAEE2501186E}" type="slidenum">
              <a:rPr lang="en-US" altLang="en-US" sz="1300"/>
              <a:pPr/>
              <a:t>18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529428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id="{0F97E7ED-CCE9-6042-A675-092F916A90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id="{F3B446A0-5DFA-474B-AD44-38C6C8B7D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2446A99C-EF1D-B047-BF89-41826AAB1C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E5B2FB9-F49A-8042-AB12-E2D991FFD707}" type="slidenum">
              <a:rPr lang="en-US" altLang="en-US" sz="1300"/>
              <a:pPr/>
              <a:t>19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8944730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3651DE17-BCCB-9E46-80B2-0EE1D32B77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DF6B6EEC-517E-8048-991C-9DFD2C2F5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339CC037-BC9C-FB4C-9C73-D305B94833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F6574825-020B-D74B-91FB-5D14EF9356EC}" type="slidenum">
              <a:rPr lang="en-US" altLang="en-US" sz="1300"/>
              <a:pPr/>
              <a:t>20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9788740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>
            <a:extLst>
              <a:ext uri="{FF2B5EF4-FFF2-40B4-BE49-F238E27FC236}">
                <a16:creationId xmlns:a16="http://schemas.microsoft.com/office/drawing/2014/main" id="{AE5C8674-C3C3-844B-A997-A584B7F862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5843" name="Notes Placeholder 2">
            <a:extLst>
              <a:ext uri="{FF2B5EF4-FFF2-40B4-BE49-F238E27FC236}">
                <a16:creationId xmlns:a16="http://schemas.microsoft.com/office/drawing/2014/main" id="{0874BDDF-57F4-194D-BF28-047622A70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2F707BF8-4380-7E41-B50C-7DC3584A59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8350586-1E13-634C-8C2C-C8032687EDBD}" type="slidenum">
              <a:rPr lang="en-US" altLang="en-US" sz="1300"/>
              <a:pPr/>
              <a:t>21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30520440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>
            <a:extLst>
              <a:ext uri="{FF2B5EF4-FFF2-40B4-BE49-F238E27FC236}">
                <a16:creationId xmlns:a16="http://schemas.microsoft.com/office/drawing/2014/main" id="{9FC9086A-E42C-2844-8D74-BD51476AD6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7891" name="Notes Placeholder 2">
            <a:extLst>
              <a:ext uri="{FF2B5EF4-FFF2-40B4-BE49-F238E27FC236}">
                <a16:creationId xmlns:a16="http://schemas.microsoft.com/office/drawing/2014/main" id="{1E30EF13-CDEA-B541-B92E-985A0C8AA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58816783-1CF7-7D4C-82E1-AF5BF2C677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63286A8-0076-DB4E-AE14-C9659D6B0DF5}" type="slidenum">
              <a:rPr lang="en-US" altLang="en-US" sz="1300"/>
              <a:pPr/>
              <a:t>22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38430568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BAADB003-87B6-8141-8AFE-9B0AD91DE2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DD335848-FF8F-DA4C-92C0-7858DD560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B206C224-BBEE-8445-A3C4-D70A38B25F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70552F1-3BAB-8045-BE47-D194DD05B061}" type="slidenum">
              <a:rPr lang="en-US" altLang="en-US" sz="1300"/>
              <a:pPr/>
              <a:t>24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3818495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13470B8B-EA63-174D-A9B2-F5672268CE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AAB9ECEF-B816-1D46-92B0-31A7DF4A8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AA748CA7-A125-AC40-A685-4EB2C646B9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66788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fld id="{B2778B39-879A-BB4B-8E52-441A8FD3AFE1}" type="slidenum">
              <a:rPr lang="en-US" altLang="en-US" sz="1300">
                <a:latin typeface="Times New Roman" panose="02020603050405020304" pitchFamily="18" charset="0"/>
              </a:rPr>
              <a:pPr/>
              <a:t>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E9172F62-DC0A-9641-BEE1-6C5EEE0910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3C323862-AF84-FA4C-88DE-5FAD961B5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14A63E9A-7A9B-5E46-A897-0123FF22B3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127D379-587F-C240-9854-12977A59EBF8}" type="slidenum">
              <a:rPr lang="en-US" altLang="en-US" sz="1300"/>
              <a:pPr/>
              <a:t>25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17934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92A71937-AE46-FB44-823B-9150C03BC0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715D8365-5131-B54C-9AB7-ABADFA088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4D888A2F-6D25-6742-B52D-65E55D35DA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38D61D9E-0B29-F942-AD11-6A3141533800}" type="slidenum">
              <a:rPr lang="en-US" altLang="en-US" sz="1300"/>
              <a:pPr/>
              <a:t>26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32847152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id="{D88851CC-0804-5D49-B5F1-9C9F391E86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7651" name="Notes Placeholder 2">
            <a:extLst>
              <a:ext uri="{FF2B5EF4-FFF2-40B4-BE49-F238E27FC236}">
                <a16:creationId xmlns:a16="http://schemas.microsoft.com/office/drawing/2014/main" id="{76F19AC4-B873-7F4D-9F02-00D0A7800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8CE859E7-A19F-5645-B1DF-A000836B16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F2B42F47-1877-2C4B-88BD-E35A6D10A99A}" type="slidenum">
              <a:rPr lang="en-US" altLang="en-US" sz="1300"/>
              <a:pPr/>
              <a:t>27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23628583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B13C6F59-A286-E34D-A1EA-A3B9ED8FCD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id="{826965C4-FF6F-AF45-8876-B740CD2E0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AB24781F-23D0-C44E-A9AA-3445B80F45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C3B5B49-2540-0445-9006-4735FBF1BFC5}" type="slidenum">
              <a:rPr lang="en-US" altLang="en-US" sz="1300"/>
              <a:pPr/>
              <a:t>28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40549800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>
            <a:extLst>
              <a:ext uri="{FF2B5EF4-FFF2-40B4-BE49-F238E27FC236}">
                <a16:creationId xmlns:a16="http://schemas.microsoft.com/office/drawing/2014/main" id="{499C178F-86C1-F042-8DBD-5935AFCA88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7890" name="Notes Placeholder 2">
            <a:extLst>
              <a:ext uri="{FF2B5EF4-FFF2-40B4-BE49-F238E27FC236}">
                <a16:creationId xmlns:a16="http://schemas.microsoft.com/office/drawing/2014/main" id="{55F85BFC-EE27-5D48-8522-3D538BACC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Because color_out is </a:t>
            </a:r>
            <a:r>
              <a:rPr lang="en-US" altLang="en-US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out</a:t>
            </a: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 it must be defined as </a:t>
            </a:r>
            <a:r>
              <a:rPr lang="en-US" altLang="en-US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in</a:t>
            </a:r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 in the corresponding fragment shader (next page)</a:t>
            </a:r>
          </a:p>
        </p:txBody>
      </p:sp>
      <p:sp>
        <p:nvSpPr>
          <p:cNvPr id="37891" name="Slide Number Placeholder 3">
            <a:extLst>
              <a:ext uri="{FF2B5EF4-FFF2-40B4-BE49-F238E27FC236}">
                <a16:creationId xmlns:a16="http://schemas.microsoft.com/office/drawing/2014/main" id="{430219FA-7F41-644F-B6CF-370D4A0A14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3F141D1-0DC4-0D4A-95EB-E9A0E65F3887}" type="slidenum">
              <a:rPr lang="en-US" altLang="en-US" sz="1300"/>
              <a:pPr/>
              <a:t>30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33917502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A36DCC91-540B-BF4E-A5E7-932A1661F6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954440F1-1493-B545-AE69-0B21CB3AE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5E3068E0-7D9C-1A49-8EFC-E1EE733195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F700357-3DE5-CF40-8B7B-D8E9A198CD4D}" type="slidenum">
              <a:rPr lang="en-US" altLang="en-US" sz="1300"/>
              <a:pPr/>
              <a:t>31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24861951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FD656034-187E-1247-8125-CEA7F0C11C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8915" name="Notes Placeholder 2">
            <a:extLst>
              <a:ext uri="{FF2B5EF4-FFF2-40B4-BE49-F238E27FC236}">
                <a16:creationId xmlns:a16="http://schemas.microsoft.com/office/drawing/2014/main" id="{A128C6EB-2487-FC45-B86C-CAD9DC33A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D01F24CA-6A7A-3D41-B5D1-9C043DD901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E6EBFB41-57E5-E44A-8C8A-DDD03DA07FE3}" type="slidenum">
              <a:rPr lang="en-US" altLang="en-US" sz="1300"/>
              <a:pPr/>
              <a:t>34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2893732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>
            <a:extLst>
              <a:ext uri="{FF2B5EF4-FFF2-40B4-BE49-F238E27FC236}">
                <a16:creationId xmlns:a16="http://schemas.microsoft.com/office/drawing/2014/main" id="{2E30E268-41A4-5E46-B7A8-136D8610FF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0963" name="Notes Placeholder 2">
            <a:extLst>
              <a:ext uri="{FF2B5EF4-FFF2-40B4-BE49-F238E27FC236}">
                <a16:creationId xmlns:a16="http://schemas.microsoft.com/office/drawing/2014/main" id="{4EAD2F43-2155-4B4E-872E-64AD52723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309F3E1B-7F99-2848-BA5C-0254DDEB25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7FE14BC0-9DAC-A942-89B6-ECAAD87F0ED3}" type="slidenum">
              <a:rPr lang="en-US" altLang="en-US" sz="1300"/>
              <a:pPr/>
              <a:t>35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535827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3D6D9019-02BF-9F46-BFD6-08BBA5B9E2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02D0C420-91A3-1249-9160-3AB1E59DA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004E0368-2402-D743-9D7C-CC2BEA2C27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66788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fld id="{86D44B7A-5923-F442-BF7F-35A511129A86}" type="slidenum">
              <a:rPr lang="en-US" altLang="en-US" sz="1300">
                <a:latin typeface="Times New Roman" panose="02020603050405020304" pitchFamily="18" charset="0"/>
              </a:rPr>
              <a:pPr/>
              <a:t>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DBCE4659-DBCE-9946-B7B2-591DEFA38F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A8621F8A-C27B-D143-AA83-A2A8A7F84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0CB9D436-1419-1942-B339-516D0EE385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66788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fld id="{7E355783-CB77-0543-968D-976D990CDAB7}" type="slidenum">
              <a:rPr lang="en-US" altLang="en-US" sz="1300">
                <a:latin typeface="Times New Roman" panose="02020603050405020304" pitchFamily="18" charset="0"/>
              </a:rPr>
              <a:pPr/>
              <a:t>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CF5884EA-BA5E-F74B-95BD-D4EB1213D7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42436167-6C3A-734C-999F-FDB32F746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055EF080-BF17-DF44-998F-DF0599F105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66788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fld id="{66780506-8A88-5C49-8003-1ED8200C1C4F}" type="slidenum">
              <a:rPr lang="en-US" altLang="en-US" sz="1300">
                <a:latin typeface="Times New Roman" panose="02020603050405020304" pitchFamily="18" charset="0"/>
              </a:rPr>
              <a:pPr/>
              <a:t>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E1F24CAD-04C9-8D44-BAE0-4902EB20F6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DBD5A4AC-2871-E44D-8ED2-BC8DEFA6A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E8401698-FF6E-5C49-A7E8-1FA2A07B50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66788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fld id="{43C42F85-CA20-5945-817F-AD02CD8D8B94}" type="slidenum">
              <a:rPr lang="en-US" altLang="en-US" sz="1300">
                <a:latin typeface="Times New Roman" panose="02020603050405020304" pitchFamily="18" charset="0"/>
              </a:rPr>
              <a:pPr/>
              <a:t>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95CA418D-80BE-AD42-8967-B6C0EF6F83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BFF27085-2097-614C-A0BF-61F81E1C3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B7B16224-EE2A-7043-97D7-C28CB2DCAB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66788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fld id="{0934D635-2032-3042-9C8A-F5408DFB2CCA}" type="slidenum">
              <a:rPr lang="en-US" altLang="en-US" sz="1300">
                <a:latin typeface="Times New Roman" panose="02020603050405020304" pitchFamily="18" charset="0"/>
              </a:rPr>
              <a:pPr/>
              <a:t>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BF621B6B-9D42-AE45-B4A4-07E3F88806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9641DD0A-2D9A-DB4A-AC8D-482B3A13A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AB7B2357-719D-4743-A571-F6E1AF8C57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F36E79E9-B8D4-D543-BAE5-C8DA38ECE31A}" type="slidenum">
              <a:rPr lang="en-US" altLang="en-US" sz="1300"/>
              <a:pPr/>
              <a:t>12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9424080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65CFC374-19AB-644C-AF9F-6990BE5BF4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32DF7A30-692D-2042-B191-2CAE9C634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209895B7-B649-5C4E-8F09-E68706868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4E6FAE5-7B25-BB4B-A941-12B1AF53FB5B}" type="slidenum">
              <a:rPr lang="en-US" altLang="en-US" sz="1300"/>
              <a:pPr/>
              <a:t>13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382809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>
            <a:extLst>
              <a:ext uri="{FF2B5EF4-FFF2-40B4-BE49-F238E27FC236}">
                <a16:creationId xmlns:a16="http://schemas.microsoft.com/office/drawing/2014/main" id="{9F677AE4-F61E-6745-9282-10D6A8C4FFA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Courier New" charset="0"/>
              <a:ea typeface="+mn-ea"/>
            </a:endParaRP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D193C92E-A1F9-EE48-83C8-A0E93C7F8BFE}"/>
              </a:ext>
            </a:extLst>
          </p:cNvPr>
          <p:cNvGraphicFramePr>
            <a:graphicFrameLocks/>
          </p:cNvGraphicFramePr>
          <p:nvPr/>
        </p:nvGraphicFramePr>
        <p:xfrm>
          <a:off x="152400" y="228600"/>
          <a:ext cx="1371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8" name="ClipArt" r:id="rId3" imgW="6781800" imgH="5162550" progId="MS_ClipArt_Gallery.2">
                  <p:embed/>
                </p:oleObj>
              </mc:Choice>
              <mc:Fallback>
                <p:oleObj name="ClipArt" r:id="rId3" imgW="6781800" imgH="5162550" progId="MS_ClipArt_Gallery.2">
                  <p:embed/>
                  <p:pic>
                    <p:nvPicPr>
                      <p:cNvPr id="33795" name="Object 3">
                        <a:extLst>
                          <a:ext uri="{FF2B5EF4-FFF2-40B4-BE49-F238E27FC236}">
                            <a16:creationId xmlns:a16="http://schemas.microsoft.com/office/drawing/2014/main" id="{B7AAEE3B-8681-7945-A48B-A3C18CADB64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28600"/>
                        <a:ext cx="1371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B85E769-4F52-B948-AFF5-D003BF42439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8FF22B49-6D97-6546-8EB8-304B364F590B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BC8398E3-1368-9248-8A9D-80538AA32A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3617960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>
            <a:extLst>
              <a:ext uri="{FF2B5EF4-FFF2-40B4-BE49-F238E27FC236}">
                <a16:creationId xmlns:a16="http://schemas.microsoft.com/office/drawing/2014/main" id="{5812FDA5-35A1-344D-99FB-321761608FC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Courier New" charset="0"/>
              <a:ea typeface="+mn-ea"/>
            </a:endParaRP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8C53F7F4-7CC5-C947-9B78-DCD6C537A457}"/>
              </a:ext>
            </a:extLst>
          </p:cNvPr>
          <p:cNvGraphicFramePr>
            <a:graphicFrameLocks/>
          </p:cNvGraphicFramePr>
          <p:nvPr/>
        </p:nvGraphicFramePr>
        <p:xfrm>
          <a:off x="152400" y="228600"/>
          <a:ext cx="1371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4" name="ClipArt" r:id="rId3" imgW="6781800" imgH="5162550" progId="MS_ClipArt_Gallery.2">
                  <p:embed/>
                </p:oleObj>
              </mc:Choice>
              <mc:Fallback>
                <p:oleObj name="ClipArt" r:id="rId3" imgW="6781800" imgH="5162550" progId="MS_ClipArt_Gallery.2">
                  <p:embed/>
                  <p:pic>
                    <p:nvPicPr>
                      <p:cNvPr id="43011" name="Object 3">
                        <a:extLst>
                          <a:ext uri="{FF2B5EF4-FFF2-40B4-BE49-F238E27FC236}">
                            <a16:creationId xmlns:a16="http://schemas.microsoft.com/office/drawing/2014/main" id="{700BAB76-B649-C348-97C4-92FFFC37442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28600"/>
                        <a:ext cx="1371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F355E74-9AE0-6845-BD53-5B540A50A20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B0192B41-6254-764C-98A2-23E0545A658F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D015570-4F1D-6547-91D8-738C0C7C5A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1120472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>
            <a:extLst>
              <a:ext uri="{FF2B5EF4-FFF2-40B4-BE49-F238E27FC236}">
                <a16:creationId xmlns:a16="http://schemas.microsoft.com/office/drawing/2014/main" id="{2356E129-0C76-1749-99AA-9C0C3CD2F5A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Courier New" charset="0"/>
              <a:ea typeface="+mn-ea"/>
            </a:endParaRP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29E8B208-86B4-9743-89C0-FADFDEAC7981}"/>
              </a:ext>
            </a:extLst>
          </p:cNvPr>
          <p:cNvGraphicFramePr>
            <a:graphicFrameLocks/>
          </p:cNvGraphicFramePr>
          <p:nvPr/>
        </p:nvGraphicFramePr>
        <p:xfrm>
          <a:off x="152400" y="228600"/>
          <a:ext cx="1371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98" name="ClipArt" r:id="rId3" imgW="6781800" imgH="5162550" progId="MS_ClipArt_Gallery.2">
                  <p:embed/>
                </p:oleObj>
              </mc:Choice>
              <mc:Fallback>
                <p:oleObj name="ClipArt" r:id="rId3" imgW="6781800" imgH="5162550" progId="MS_ClipArt_Gallery.2">
                  <p:embed/>
                  <p:pic>
                    <p:nvPicPr>
                      <p:cNvPr id="44035" name="Object 3">
                        <a:extLst>
                          <a:ext uri="{FF2B5EF4-FFF2-40B4-BE49-F238E27FC236}">
                            <a16:creationId xmlns:a16="http://schemas.microsoft.com/office/drawing/2014/main" id="{3BC1BF92-0CE6-DF45-86CC-D6DE5B19062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28600"/>
                        <a:ext cx="1371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FDFC691-5187-8A45-A392-A7C18484442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190DF247-FAE4-5349-9B91-AABF5F46F437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5AAF6D4D-7EC4-644F-9DAC-06D526ED38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2668053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>
            <a:extLst>
              <a:ext uri="{FF2B5EF4-FFF2-40B4-BE49-F238E27FC236}">
                <a16:creationId xmlns:a16="http://schemas.microsoft.com/office/drawing/2014/main" id="{57D8AB8A-FA07-3941-B5CC-12C7721510E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Courier New" charset="0"/>
              <a:ea typeface="+mn-ea"/>
            </a:endParaRP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736123B9-27C9-394E-82DD-8BC0B9DAED90}"/>
              </a:ext>
            </a:extLst>
          </p:cNvPr>
          <p:cNvGraphicFramePr>
            <a:graphicFrameLocks/>
          </p:cNvGraphicFramePr>
          <p:nvPr/>
        </p:nvGraphicFramePr>
        <p:xfrm>
          <a:off x="152400" y="228600"/>
          <a:ext cx="1371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2" name="ClipArt" r:id="rId3" imgW="6781800" imgH="5162550" progId="MS_ClipArt_Gallery.2">
                  <p:embed/>
                </p:oleObj>
              </mc:Choice>
              <mc:Fallback>
                <p:oleObj name="ClipArt" r:id="rId3" imgW="6781800" imgH="5162550" progId="MS_ClipArt_Gallery.2">
                  <p:embed/>
                  <p:pic>
                    <p:nvPicPr>
                      <p:cNvPr id="34819" name="Object 3">
                        <a:extLst>
                          <a:ext uri="{FF2B5EF4-FFF2-40B4-BE49-F238E27FC236}">
                            <a16:creationId xmlns:a16="http://schemas.microsoft.com/office/drawing/2014/main" id="{8869EF52-9603-1843-A702-5EEC867710A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28600"/>
                        <a:ext cx="1371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4B08947-9507-EE41-AA5B-85736E3C8A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73B6CB07-8541-5440-8E9A-AAE35D8D17DC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E3D8A073-C8CA-F249-B013-F8FB99D26C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1845321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>
            <a:extLst>
              <a:ext uri="{FF2B5EF4-FFF2-40B4-BE49-F238E27FC236}">
                <a16:creationId xmlns:a16="http://schemas.microsoft.com/office/drawing/2014/main" id="{3607B23F-C830-EB41-9BDB-6C5D6C21A54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Courier New" charset="0"/>
              <a:ea typeface="+mn-ea"/>
            </a:endParaRP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26242024-E22E-1640-BF01-1E737CE3F47D}"/>
              </a:ext>
            </a:extLst>
          </p:cNvPr>
          <p:cNvGraphicFramePr>
            <a:graphicFrameLocks/>
          </p:cNvGraphicFramePr>
          <p:nvPr/>
        </p:nvGraphicFramePr>
        <p:xfrm>
          <a:off x="152400" y="228600"/>
          <a:ext cx="1371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6" name="ClipArt" r:id="rId3" imgW="6781800" imgH="5162550" progId="MS_ClipArt_Gallery.2">
                  <p:embed/>
                </p:oleObj>
              </mc:Choice>
              <mc:Fallback>
                <p:oleObj name="ClipArt" r:id="rId3" imgW="6781800" imgH="5162550" progId="MS_ClipArt_Gallery.2">
                  <p:embed/>
                  <p:pic>
                    <p:nvPicPr>
                      <p:cNvPr id="35843" name="Object 3">
                        <a:extLst>
                          <a:ext uri="{FF2B5EF4-FFF2-40B4-BE49-F238E27FC236}">
                            <a16:creationId xmlns:a16="http://schemas.microsoft.com/office/drawing/2014/main" id="{EC09651F-C840-F540-AFD2-557EDCCFF50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28600"/>
                        <a:ext cx="1371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7344C3B-88D4-D447-B1CF-6A223EAD912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4CB950A2-3F4E-0640-B252-B64EF0A9B1A5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12B0167-E86B-B443-876F-320FE5C343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1899846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>
            <a:extLst>
              <a:ext uri="{FF2B5EF4-FFF2-40B4-BE49-F238E27FC236}">
                <a16:creationId xmlns:a16="http://schemas.microsoft.com/office/drawing/2014/main" id="{A98D6E8C-731E-CD40-A441-159D38A5BA1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Courier New" charset="0"/>
              <a:ea typeface="+mn-ea"/>
            </a:endParaRP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9368645B-A394-C24B-A73B-36F9B4331725}"/>
              </a:ext>
            </a:extLst>
          </p:cNvPr>
          <p:cNvGraphicFramePr>
            <a:graphicFrameLocks/>
          </p:cNvGraphicFramePr>
          <p:nvPr/>
        </p:nvGraphicFramePr>
        <p:xfrm>
          <a:off x="152400" y="228600"/>
          <a:ext cx="1371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0" name="ClipArt" r:id="rId3" imgW="6781800" imgH="5162550" progId="MS_ClipArt_Gallery.2">
                  <p:embed/>
                </p:oleObj>
              </mc:Choice>
              <mc:Fallback>
                <p:oleObj name="ClipArt" r:id="rId3" imgW="6781800" imgH="5162550" progId="MS_ClipArt_Gallery.2">
                  <p:embed/>
                  <p:pic>
                    <p:nvPicPr>
                      <p:cNvPr id="36867" name="Object 3">
                        <a:extLst>
                          <a:ext uri="{FF2B5EF4-FFF2-40B4-BE49-F238E27FC236}">
                            <a16:creationId xmlns:a16="http://schemas.microsoft.com/office/drawing/2014/main" id="{20CB2D6F-9285-D849-BC20-44460EA1FD9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28600"/>
                        <a:ext cx="1371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907C7-5443-5141-80E1-17E3F98FEDB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1A2881A9-FFE9-9D4E-9B6C-021D591CB7DC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2C8871-E5C3-7A4E-9465-8D7750BEBB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4049912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5">
            <a:extLst>
              <a:ext uri="{FF2B5EF4-FFF2-40B4-BE49-F238E27FC236}">
                <a16:creationId xmlns:a16="http://schemas.microsoft.com/office/drawing/2014/main" id="{988873D3-B540-C44B-A674-CD63D2EB2D7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Courier New" charset="0"/>
              <a:ea typeface="+mn-ea"/>
            </a:endParaRPr>
          </a:p>
        </p:txBody>
      </p:sp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6B93FB83-08C3-F841-941F-9FFA4B7DF28F}"/>
              </a:ext>
            </a:extLst>
          </p:cNvPr>
          <p:cNvGraphicFramePr>
            <a:graphicFrameLocks/>
          </p:cNvGraphicFramePr>
          <p:nvPr/>
        </p:nvGraphicFramePr>
        <p:xfrm>
          <a:off x="152400" y="228600"/>
          <a:ext cx="1371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4" name="ClipArt" r:id="rId3" imgW="6781800" imgH="5162550" progId="MS_ClipArt_Gallery.2">
                  <p:embed/>
                </p:oleObj>
              </mc:Choice>
              <mc:Fallback>
                <p:oleObj name="ClipArt" r:id="rId3" imgW="6781800" imgH="5162550" progId="MS_ClipArt_Gallery.2">
                  <p:embed/>
                  <p:pic>
                    <p:nvPicPr>
                      <p:cNvPr id="37891" name="Object 3">
                        <a:extLst>
                          <a:ext uri="{FF2B5EF4-FFF2-40B4-BE49-F238E27FC236}">
                            <a16:creationId xmlns:a16="http://schemas.microsoft.com/office/drawing/2014/main" id="{F48D903B-9955-3C42-8307-41CEE4E4070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28600"/>
                        <a:ext cx="1371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93233E02-98A9-C740-9D58-20312D2D6C2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86A9CCFC-46C5-AA40-8437-CF492333ACE1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71E0039-494C-4341-81B0-92C6963671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148031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>
            <a:extLst>
              <a:ext uri="{FF2B5EF4-FFF2-40B4-BE49-F238E27FC236}">
                <a16:creationId xmlns:a16="http://schemas.microsoft.com/office/drawing/2014/main" id="{3431ED6B-4566-4C43-8082-647EFDF212E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Courier New" charset="0"/>
              <a:ea typeface="+mn-ea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275E57B-CF66-694D-A161-4331957E2AA7}"/>
              </a:ext>
            </a:extLst>
          </p:cNvPr>
          <p:cNvGraphicFramePr>
            <a:graphicFrameLocks/>
          </p:cNvGraphicFramePr>
          <p:nvPr/>
        </p:nvGraphicFramePr>
        <p:xfrm>
          <a:off x="152400" y="228600"/>
          <a:ext cx="1371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8" name="ClipArt" r:id="rId3" imgW="6781800" imgH="5162550" progId="MS_ClipArt_Gallery.2">
                  <p:embed/>
                </p:oleObj>
              </mc:Choice>
              <mc:Fallback>
                <p:oleObj name="ClipArt" r:id="rId3" imgW="6781800" imgH="5162550" progId="MS_ClipArt_Gallery.2">
                  <p:embed/>
                  <p:pic>
                    <p:nvPicPr>
                      <p:cNvPr id="38915" name="Object 3">
                        <a:extLst>
                          <a:ext uri="{FF2B5EF4-FFF2-40B4-BE49-F238E27FC236}">
                            <a16:creationId xmlns:a16="http://schemas.microsoft.com/office/drawing/2014/main" id="{C9A2B362-D9FB-F54B-93C4-F2501781C1E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28600"/>
                        <a:ext cx="1371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4FE1-5E89-B840-9BC2-9F4C99867A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A7500632-7379-5D41-8DF5-9A2C3EFF1229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BDD7F5A-2F11-0B47-BBA4-1F450A4A6D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2130019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5">
            <a:extLst>
              <a:ext uri="{FF2B5EF4-FFF2-40B4-BE49-F238E27FC236}">
                <a16:creationId xmlns:a16="http://schemas.microsoft.com/office/drawing/2014/main" id="{BD72E882-E771-6C43-8391-137BBC8D9CE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Courier New" charset="0"/>
              <a:ea typeface="+mn-ea"/>
            </a:endParaRPr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DFFD09C8-1195-DB4B-80A3-E665EDBA62E1}"/>
              </a:ext>
            </a:extLst>
          </p:cNvPr>
          <p:cNvGraphicFramePr>
            <a:graphicFrameLocks/>
          </p:cNvGraphicFramePr>
          <p:nvPr/>
        </p:nvGraphicFramePr>
        <p:xfrm>
          <a:off x="152400" y="228600"/>
          <a:ext cx="1371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2" name="ClipArt" r:id="rId3" imgW="6781800" imgH="5162550" progId="MS_ClipArt_Gallery.2">
                  <p:embed/>
                </p:oleObj>
              </mc:Choice>
              <mc:Fallback>
                <p:oleObj name="ClipArt" r:id="rId3" imgW="6781800" imgH="5162550" progId="MS_ClipArt_Gallery.2">
                  <p:embed/>
                  <p:pic>
                    <p:nvPicPr>
                      <p:cNvPr id="39939" name="Object 3">
                        <a:extLst>
                          <a:ext uri="{FF2B5EF4-FFF2-40B4-BE49-F238E27FC236}">
                            <a16:creationId xmlns:a16="http://schemas.microsoft.com/office/drawing/2014/main" id="{F2A65E83-BFD8-6449-920B-C9C5E935540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28600"/>
                        <a:ext cx="1371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>
            <a:extLst>
              <a:ext uri="{FF2B5EF4-FFF2-40B4-BE49-F238E27FC236}">
                <a16:creationId xmlns:a16="http://schemas.microsoft.com/office/drawing/2014/main" id="{E1DE0A4F-68E6-F843-8EF1-FA943A5F636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86DE026E-D318-D74D-8890-8B444FA1E145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9A5E0B4A-2E7A-754A-BF53-A8026E82D2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605550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>
            <a:extLst>
              <a:ext uri="{FF2B5EF4-FFF2-40B4-BE49-F238E27FC236}">
                <a16:creationId xmlns:a16="http://schemas.microsoft.com/office/drawing/2014/main" id="{1196F1A0-56ED-F347-8023-8D43A788820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Courier New" charset="0"/>
              <a:ea typeface="+mn-ea"/>
            </a:endParaRP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AC6CCA3A-FFA4-AB46-BCCB-EC9A0B3E9768}"/>
              </a:ext>
            </a:extLst>
          </p:cNvPr>
          <p:cNvGraphicFramePr>
            <a:graphicFrameLocks/>
          </p:cNvGraphicFramePr>
          <p:nvPr/>
        </p:nvGraphicFramePr>
        <p:xfrm>
          <a:off x="152400" y="228600"/>
          <a:ext cx="1371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6" name="ClipArt" r:id="rId3" imgW="6781800" imgH="5162550" progId="MS_ClipArt_Gallery.2">
                  <p:embed/>
                </p:oleObj>
              </mc:Choice>
              <mc:Fallback>
                <p:oleObj name="ClipArt" r:id="rId3" imgW="6781800" imgH="5162550" progId="MS_ClipArt_Gallery.2">
                  <p:embed/>
                  <p:pic>
                    <p:nvPicPr>
                      <p:cNvPr id="40963" name="Object 3">
                        <a:extLst>
                          <a:ext uri="{FF2B5EF4-FFF2-40B4-BE49-F238E27FC236}">
                            <a16:creationId xmlns:a16="http://schemas.microsoft.com/office/drawing/2014/main" id="{8CCE4FA8-6153-014A-BDD7-F35BE97FD59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28600"/>
                        <a:ext cx="1371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4697A-A21F-954D-8C04-4EF019EFD33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706CC0FE-5D1B-314E-A10A-AC09CA6B9942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3FE791-B90D-3544-BA1D-0675580FE3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3624699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>
            <a:extLst>
              <a:ext uri="{FF2B5EF4-FFF2-40B4-BE49-F238E27FC236}">
                <a16:creationId xmlns:a16="http://schemas.microsoft.com/office/drawing/2014/main" id="{64A4B111-955C-FD40-9C8B-B3D30E655B8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Courier New" charset="0"/>
              <a:ea typeface="+mn-ea"/>
            </a:endParaRP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DFA0F28B-945B-BA45-8762-A723090F89DB}"/>
              </a:ext>
            </a:extLst>
          </p:cNvPr>
          <p:cNvGraphicFramePr>
            <a:graphicFrameLocks/>
          </p:cNvGraphicFramePr>
          <p:nvPr/>
        </p:nvGraphicFramePr>
        <p:xfrm>
          <a:off x="152400" y="228600"/>
          <a:ext cx="1371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0" name="ClipArt" r:id="rId3" imgW="6781800" imgH="5162550" progId="MS_ClipArt_Gallery.2">
                  <p:embed/>
                </p:oleObj>
              </mc:Choice>
              <mc:Fallback>
                <p:oleObj name="ClipArt" r:id="rId3" imgW="6781800" imgH="5162550" progId="MS_ClipArt_Gallery.2">
                  <p:embed/>
                  <p:pic>
                    <p:nvPicPr>
                      <p:cNvPr id="41987" name="Object 3">
                        <a:extLst>
                          <a:ext uri="{FF2B5EF4-FFF2-40B4-BE49-F238E27FC236}">
                            <a16:creationId xmlns:a16="http://schemas.microsoft.com/office/drawing/2014/main" id="{AE4AEA91-4A8C-7447-8873-0FDAD74E5A2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28600"/>
                        <a:ext cx="1371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08F37-BD0A-BD46-89AC-5B908B979E4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2pPr lvl="1">
              <a:defRPr/>
            </a:lvl2pPr>
          </a:lstStyle>
          <a:p>
            <a:pPr lvl="1"/>
            <a:fld id="{85509DCD-6FEB-184B-BB3C-2B0EE6C32A6E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9FC904-B825-8246-9CAF-44C6493E78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207951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>
            <a:extLst>
              <a:ext uri="{FF2B5EF4-FFF2-40B4-BE49-F238E27FC236}">
                <a16:creationId xmlns:a16="http://schemas.microsoft.com/office/drawing/2014/main" id="{A980EBDB-397A-2146-8884-1D3E70573D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228600"/>
            <a:ext cx="6248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D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01C9304C-1EE0-8647-9733-40CECDB3FF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Click to Edit Master Text Styles</a:t>
            </a:r>
          </a:p>
          <a:p>
            <a:pPr lvl="1"/>
            <a:r>
              <a:rPr lang="es-ES" altLang="en-US"/>
              <a:t>SECOND LEVEL</a:t>
            </a:r>
          </a:p>
          <a:p>
            <a:pPr lvl="2"/>
            <a:r>
              <a:rPr lang="es-ES" altLang="en-US"/>
              <a:t>THIRD LEVEL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D778B46-E93B-4644-9084-61C4EBF7524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3246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2pPr lvl="1" algn="r">
              <a:defRPr sz="1000">
                <a:latin typeface="Arial" panose="020B0604020202020204" pitchFamily="34" charset="0"/>
              </a:defRPr>
            </a:lvl2pPr>
          </a:lstStyle>
          <a:p>
            <a:pPr lvl="1"/>
            <a:fld id="{729907F2-F3C7-114D-ABFB-37396078A381}" type="slidenum">
              <a:rPr lang="es-ES" altLang="en-US"/>
              <a:pPr lvl="1"/>
              <a:t>‹#›</a:t>
            </a:fld>
            <a:endParaRPr lang="es-ES" altLang="en-US"/>
          </a:p>
        </p:txBody>
      </p:sp>
      <p:sp>
        <p:nvSpPr>
          <p:cNvPr id="3077" name="Line 5">
            <a:extLst>
              <a:ext uri="{FF2B5EF4-FFF2-40B4-BE49-F238E27FC236}">
                <a16:creationId xmlns:a16="http://schemas.microsoft.com/office/drawing/2014/main" id="{B583CF0E-DC49-874F-8F34-0425988D498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447800"/>
            <a:ext cx="6172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Courier New" charset="0"/>
              <a:ea typeface="+mn-ea"/>
            </a:endParaRPr>
          </a:p>
        </p:txBody>
      </p:sp>
      <p:graphicFrame>
        <p:nvGraphicFramePr>
          <p:cNvPr id="1026" name="Object 2">
            <a:extLst>
              <a:ext uri="{FF2B5EF4-FFF2-40B4-BE49-F238E27FC236}">
                <a16:creationId xmlns:a16="http://schemas.microsoft.com/office/drawing/2014/main" id="{1F3BA90C-909A-D647-80B7-3810571AFB36}"/>
              </a:ext>
            </a:extLst>
          </p:cNvPr>
          <p:cNvGraphicFramePr>
            <a:graphicFrameLocks/>
          </p:cNvGraphicFramePr>
          <p:nvPr/>
        </p:nvGraphicFramePr>
        <p:xfrm>
          <a:off x="152400" y="228600"/>
          <a:ext cx="1371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ClipArt" r:id="rId14" imgW="6781800" imgH="5162550" progId="MS_ClipArt_Gallery.2">
                  <p:embed/>
                </p:oleObj>
              </mc:Choice>
              <mc:Fallback>
                <p:oleObj name="ClipArt" r:id="rId14" imgW="6781800" imgH="5162550" progId="MS_ClipArt_Gallery.2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28600"/>
                        <a:ext cx="1371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Rectangle 7">
            <a:extLst>
              <a:ext uri="{FF2B5EF4-FFF2-40B4-BE49-F238E27FC236}">
                <a16:creationId xmlns:a16="http://schemas.microsoft.com/office/drawing/2014/main" id="{07B65621-ACD7-2D45-80E4-757FCC95727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43000" y="6324600"/>
            <a:ext cx="6477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anose="02020603050405020304" pitchFamily="18" charset="0"/>
              </a:defRPr>
            </a:lvl1pPr>
          </a:lstStyle>
          <a:p>
            <a:r>
              <a:rPr lang="en-US" altLang="en-US"/>
              <a:t>Angel and Shreiner: Interactive Computer Graphics 7E © Addison-Wesley 2015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accent2"/>
          </a:solidFill>
          <a:latin typeface="Arial" charset="0"/>
        </a:defRPr>
      </a:lvl9pPr>
    </p:titleStyle>
    <p:bodyStyle>
      <a:lvl1pPr marL="190500" indent="-190500" algn="l" rtl="0" eaLnBrk="0" fontAlgn="base" hangingPunct="0">
        <a:spcBef>
          <a:spcPct val="20000"/>
        </a:spcBef>
        <a:spcAft>
          <a:spcPct val="0"/>
        </a:spcAft>
        <a:buChar char="•"/>
        <a:defRPr sz="31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1500" indent="-190500" algn="l" rtl="0" eaLnBrk="0" fontAlgn="base" hangingPunct="0">
        <a:spcBef>
          <a:spcPct val="20000"/>
        </a:spcBef>
        <a:spcAft>
          <a:spcPct val="0"/>
        </a:spcAft>
        <a:buChar char="­"/>
        <a:defRPr sz="2600">
          <a:solidFill>
            <a:schemeClr val="tx1"/>
          </a:solidFill>
          <a:latin typeface="+mn-lt"/>
          <a:ea typeface="ＭＳ Ｐゴシック" charset="-128"/>
        </a:defRPr>
      </a:lvl2pPr>
      <a:lvl3pPr marL="952500" indent="-1905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.png"/><Relationship Id="rId5" Type="http://schemas.openxmlformats.org/officeDocument/2006/relationships/oleObject" Target="../embeddings/oleObject14.bin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E8BF01B4-45C3-0C43-85FE-E2C5758EE51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8200" y="1752600"/>
            <a:ext cx="7772400" cy="11430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Programming with OpenGL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Part 2: Complete Programs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0BCFDCAD-B24C-BF4D-8E23-20E61E69780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09600" y="3276600"/>
            <a:ext cx="7848600" cy="1752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Ed Angel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Professor of Emeritus of Computer Science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University of New Mexico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Title 1">
            <a:extLst>
              <a:ext uri="{FF2B5EF4-FFF2-40B4-BE49-F238E27FC236}">
                <a16:creationId xmlns:a16="http://schemas.microsoft.com/office/drawing/2014/main" id="{E4731798-7CF5-4F40-BE61-14BF1D1CC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First Assignment: Tessellation and Twist</a:t>
            </a:r>
          </a:p>
        </p:txBody>
      </p:sp>
      <p:sp>
        <p:nvSpPr>
          <p:cNvPr id="31749" name="Content Placeholder 2">
            <a:extLst>
              <a:ext uri="{FF2B5EF4-FFF2-40B4-BE49-F238E27FC236}">
                <a16:creationId xmlns:a16="http://schemas.microsoft.com/office/drawing/2014/main" id="{558BEDEF-CBFD-7249-AA74-49B718A87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8458200" cy="47244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Consider rotating a 2D point about the origin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Now let amount of rotation depend on distance from origin giving us </a:t>
            </a:r>
            <a:r>
              <a:rPr lang="en-US" altLang="en-US" b="1">
                <a:ea typeface="ＭＳ Ｐゴシック" panose="020B0600070205080204" pitchFamily="34" charset="-128"/>
              </a:rPr>
              <a:t>twist</a:t>
            </a:r>
          </a:p>
        </p:txBody>
      </p:sp>
      <p:graphicFrame>
        <p:nvGraphicFramePr>
          <p:cNvPr id="31746" name="Object 2">
            <a:extLst>
              <a:ext uri="{FF2B5EF4-FFF2-40B4-BE49-F238E27FC236}">
                <a16:creationId xmlns:a16="http://schemas.microsoft.com/office/drawing/2014/main" id="{EBEE349B-00EB-D34E-9203-856C79430E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52725" y="2133600"/>
          <a:ext cx="3638550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3" name="Equation" r:id="rId3" imgW="8445500" imgH="2755900" progId="Equation.3">
                  <p:embed/>
                </p:oleObj>
              </mc:Choice>
              <mc:Fallback>
                <p:oleObj name="Equation" r:id="rId3" imgW="8445500" imgH="2755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2725" y="2133600"/>
                        <a:ext cx="3638550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3">
            <a:extLst>
              <a:ext uri="{FF2B5EF4-FFF2-40B4-BE49-F238E27FC236}">
                <a16:creationId xmlns:a16="http://schemas.microsoft.com/office/drawing/2014/main" id="{2F056705-506C-1E45-AC7F-A173018D1B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4225" y="4354513"/>
          <a:ext cx="4711700" cy="214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4" name="Equation" r:id="rId5" imgW="9372600" imgH="4267200" progId="Equation.3">
                  <p:embed/>
                </p:oleObj>
              </mc:Choice>
              <mc:Fallback>
                <p:oleObj name="Equation" r:id="rId5" imgW="9372600" imgH="426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4225" y="4354513"/>
                        <a:ext cx="4711700" cy="214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Footer Placeholder 6">
            <a:extLst>
              <a:ext uri="{FF2B5EF4-FFF2-40B4-BE49-F238E27FC236}">
                <a16:creationId xmlns:a16="http://schemas.microsoft.com/office/drawing/2014/main" id="{AD09DDD8-AA68-3F48-A770-9CD181DE7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 and Shreiner: Interactive Computer Graphics 7E © Addison-Wesley 2015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59F6DCE6-DD1C-3249-A276-8A93AEB4F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Example</a:t>
            </a:r>
          </a:p>
        </p:txBody>
      </p:sp>
      <p:pic>
        <p:nvPicPr>
          <p:cNvPr id="32771" name="Content Placeholder 4" descr="t1.tiff">
            <a:extLst>
              <a:ext uri="{FF2B5EF4-FFF2-40B4-BE49-F238E27FC236}">
                <a16:creationId xmlns:a16="http://schemas.microsoft.com/office/drawing/2014/main" id="{58BE32D8-9DB2-BB4B-87C5-1B57FE6BA6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706" r="-24706"/>
          <a:stretch>
            <a:fillRect/>
          </a:stretch>
        </p:blipFill>
        <p:spPr>
          <a:xfrm>
            <a:off x="685800" y="1524000"/>
            <a:ext cx="3886200" cy="2362200"/>
          </a:xfrm>
        </p:spPr>
      </p:pic>
      <p:pic>
        <p:nvPicPr>
          <p:cNvPr id="32772" name="Picture 5" descr="t2.tiff">
            <a:extLst>
              <a:ext uri="{FF2B5EF4-FFF2-40B4-BE49-F238E27FC236}">
                <a16:creationId xmlns:a16="http://schemas.microsoft.com/office/drawing/2014/main" id="{E73908C7-77E7-3B43-A459-C205F8810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45"/>
          <a:stretch>
            <a:fillRect/>
          </a:stretch>
        </p:blipFill>
        <p:spPr bwMode="auto">
          <a:xfrm>
            <a:off x="5029200" y="1371600"/>
            <a:ext cx="2947988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6" descr="t3.tiff">
            <a:extLst>
              <a:ext uri="{FF2B5EF4-FFF2-40B4-BE49-F238E27FC236}">
                <a16:creationId xmlns:a16="http://schemas.microsoft.com/office/drawing/2014/main" id="{DC28A4AC-6364-1C47-A7CC-A96FB892DE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295650"/>
            <a:ext cx="2820988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Picture 7" descr="t4.tiff">
            <a:extLst>
              <a:ext uri="{FF2B5EF4-FFF2-40B4-BE49-F238E27FC236}">
                <a16:creationId xmlns:a16="http://schemas.microsoft.com/office/drawing/2014/main" id="{C0C7D1DC-C5FB-F744-820E-44BD2530F4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79"/>
          <a:stretch>
            <a:fillRect/>
          </a:stretch>
        </p:blipFill>
        <p:spPr bwMode="auto">
          <a:xfrm>
            <a:off x="5029200" y="3432175"/>
            <a:ext cx="2998788" cy="258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5" name="TextBox 8">
            <a:extLst>
              <a:ext uri="{FF2B5EF4-FFF2-40B4-BE49-F238E27FC236}">
                <a16:creationId xmlns:a16="http://schemas.microsoft.com/office/drawing/2014/main" id="{F1ACAEEB-B54C-4142-B22C-A7A748624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429000"/>
            <a:ext cx="121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>
                <a:latin typeface="Arial" panose="020B0604020202020204" pitchFamily="34" charset="0"/>
              </a:rPr>
              <a:t>triangle</a:t>
            </a:r>
          </a:p>
        </p:txBody>
      </p:sp>
      <p:sp>
        <p:nvSpPr>
          <p:cNvPr id="32776" name="TextBox 9">
            <a:extLst>
              <a:ext uri="{FF2B5EF4-FFF2-40B4-BE49-F238E27FC236}">
                <a16:creationId xmlns:a16="http://schemas.microsoft.com/office/drawing/2014/main" id="{FBBB13DC-43D0-C541-BC72-10CD96DA1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352800"/>
            <a:ext cx="3200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>
                <a:latin typeface="Arial" panose="020B0604020202020204" pitchFamily="34" charset="0"/>
              </a:rPr>
              <a:t>tessellated triangle</a:t>
            </a:r>
          </a:p>
        </p:txBody>
      </p:sp>
      <p:sp>
        <p:nvSpPr>
          <p:cNvPr id="32777" name="TextBox 10">
            <a:extLst>
              <a:ext uri="{FF2B5EF4-FFF2-40B4-BE49-F238E27FC236}">
                <a16:creationId xmlns:a16="http://schemas.microsoft.com/office/drawing/2014/main" id="{B5822650-6118-A54E-8AF6-10D12599F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819775"/>
            <a:ext cx="3200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>
                <a:latin typeface="Arial" panose="020B0604020202020204" pitchFamily="34" charset="0"/>
              </a:rPr>
              <a:t>twist without tessellation</a:t>
            </a:r>
          </a:p>
        </p:txBody>
      </p:sp>
      <p:sp>
        <p:nvSpPr>
          <p:cNvPr id="32778" name="TextBox 11">
            <a:extLst>
              <a:ext uri="{FF2B5EF4-FFF2-40B4-BE49-F238E27FC236}">
                <a16:creationId xmlns:a16="http://schemas.microsoft.com/office/drawing/2014/main" id="{8D0FC9DF-6553-F145-A6EC-A1871C143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5819775"/>
            <a:ext cx="3200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>
                <a:latin typeface="Arial" panose="020B0604020202020204" pitchFamily="34" charset="0"/>
              </a:rPr>
              <a:t>twist after tessellation</a:t>
            </a:r>
          </a:p>
        </p:txBody>
      </p:sp>
      <p:sp>
        <p:nvSpPr>
          <p:cNvPr id="32779" name="Footer Placeholder 11">
            <a:extLst>
              <a:ext uri="{FF2B5EF4-FFF2-40B4-BE49-F238E27FC236}">
                <a16:creationId xmlns:a16="http://schemas.microsoft.com/office/drawing/2014/main" id="{C58C61CD-D60F-6445-8570-1002DA97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 and Shreiner: Interactive Computer Graphics 7E © Addison-Wesley 2015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0D7BCE0-7AA2-7B46-98EE-5CF43B9FBE1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09800"/>
            <a:ext cx="7772400" cy="11430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Programming with WebGL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Part 3: Shaders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A43F10D9-BCB7-BB40-BFFA-481284C5339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4114800"/>
            <a:ext cx="7924800" cy="1752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Ed Angel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Professor of Emeritus of Computer Science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University of New Mexico</a:t>
            </a:r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9A9E63E5-DA4C-2D44-8AC0-1287A84940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84494D64-7117-334D-9E21-B50698959217}" type="slidenum">
              <a:rPr lang="es-ES" altLang="en-US" sz="1000">
                <a:latin typeface="Arial" panose="020B0604020202020204" pitchFamily="34" charset="0"/>
              </a:rPr>
              <a:pPr lvl="1"/>
              <a:t>12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16389" name="Footer Placeholder 4">
            <a:extLst>
              <a:ext uri="{FF2B5EF4-FFF2-40B4-BE49-F238E27FC236}">
                <a16:creationId xmlns:a16="http://schemas.microsoft.com/office/drawing/2014/main" id="{1823F74A-BB28-E745-8987-AB079BA1D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3661990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>
            <a:extLst>
              <a:ext uri="{FF2B5EF4-FFF2-40B4-BE49-F238E27FC236}">
                <a16:creationId xmlns:a16="http://schemas.microsoft.com/office/drawing/2014/main" id="{2363BC4A-506C-FF46-83C3-757BCA7271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08E982A7-F162-EA4D-B933-9808941FBADD}" type="slidenum">
              <a:rPr lang="es-ES" altLang="en-US" sz="1000">
                <a:latin typeface="Arial" panose="020B0604020202020204" pitchFamily="34" charset="0"/>
              </a:rPr>
              <a:pPr lvl="1"/>
              <a:t>13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2BD4BC3A-CC7E-EC4E-8A87-73CE2389F0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Objectives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BA583FE1-B84E-FE43-8BA4-1F8F711561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Simple Shaders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Vertex shader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Fragment shaders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Programming shaders with GLSL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Finish first program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8437" name="Footer Placeholder 4">
            <a:extLst>
              <a:ext uri="{FF2B5EF4-FFF2-40B4-BE49-F238E27FC236}">
                <a16:creationId xmlns:a16="http://schemas.microsoft.com/office/drawing/2014/main" id="{A267AA22-DEEC-DE48-AB88-BF8E0BC97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3548873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>
            <a:extLst>
              <a:ext uri="{FF2B5EF4-FFF2-40B4-BE49-F238E27FC236}">
                <a16:creationId xmlns:a16="http://schemas.microsoft.com/office/drawing/2014/main" id="{5F2FE98E-2C61-8246-827B-5AB99ADF32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4C4F09AC-1921-4B40-BECC-DCBCF7592EC7}" type="slidenum">
              <a:rPr lang="es-ES" altLang="en-US" sz="1000">
                <a:latin typeface="Arial" panose="020B0604020202020204" pitchFamily="34" charset="0"/>
              </a:rPr>
              <a:pPr lvl="1"/>
              <a:t>14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35854F84-459E-854B-8E5D-B4DB6F7D0F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300">
                <a:ea typeface="ＭＳ Ｐゴシック" panose="020B0600070205080204" pitchFamily="34" charset="-128"/>
              </a:rPr>
              <a:t>Vertex Shader Applications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DD27ADA1-9C4F-5545-9B46-7C23605A43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Moving vertices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Morphing 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Wave motion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Fractals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Lighting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More realistic models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Cartoon shaders</a:t>
            </a:r>
          </a:p>
        </p:txBody>
      </p:sp>
      <p:sp>
        <p:nvSpPr>
          <p:cNvPr id="20485" name="Footer Placeholder 4">
            <a:extLst>
              <a:ext uri="{FF2B5EF4-FFF2-40B4-BE49-F238E27FC236}">
                <a16:creationId xmlns:a16="http://schemas.microsoft.com/office/drawing/2014/main" id="{13D766D4-57BE-DE41-94E5-C6A44533F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3220239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>
            <a:extLst>
              <a:ext uri="{FF2B5EF4-FFF2-40B4-BE49-F238E27FC236}">
                <a16:creationId xmlns:a16="http://schemas.microsoft.com/office/drawing/2014/main" id="{40D7F251-A6B9-3E4F-BDE4-8136A8F436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C636BC34-F058-1149-AB0C-697AECB07F84}" type="slidenum">
              <a:rPr lang="es-ES" altLang="en-US" sz="1000">
                <a:latin typeface="Arial" panose="020B0604020202020204" pitchFamily="34" charset="0"/>
              </a:rPr>
              <a:pPr lvl="1"/>
              <a:t>15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9E582710-D3E3-B547-ADC5-B336FB8691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543800" cy="10668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Fragment Shader Applications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4946FD98-F7D4-1944-9E22-5B5057FC7F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Per fragment lighting calculations</a:t>
            </a:r>
          </a:p>
        </p:txBody>
      </p:sp>
      <p:pic>
        <p:nvPicPr>
          <p:cNvPr id="22533" name="Picture 4">
            <a:extLst>
              <a:ext uri="{FF2B5EF4-FFF2-40B4-BE49-F238E27FC236}">
                <a16:creationId xmlns:a16="http://schemas.microsoft.com/office/drawing/2014/main" id="{1009989C-CA91-9D40-873A-F486E46AB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2" t="22223" r="1395" b="18518"/>
          <a:stretch>
            <a:fillRect/>
          </a:stretch>
        </p:blipFill>
        <p:spPr bwMode="auto">
          <a:xfrm>
            <a:off x="685800" y="2971800"/>
            <a:ext cx="3733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22534" name="Picture 5">
            <a:extLst>
              <a:ext uri="{FF2B5EF4-FFF2-40B4-BE49-F238E27FC236}">
                <a16:creationId xmlns:a16="http://schemas.microsoft.com/office/drawing/2014/main" id="{3329AB84-52EE-5546-9B0C-B2DBBFA21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9" t="24074" r="1434" b="18518"/>
          <a:stretch>
            <a:fillRect/>
          </a:stretch>
        </p:blipFill>
        <p:spPr bwMode="auto">
          <a:xfrm>
            <a:off x="4876800" y="3048000"/>
            <a:ext cx="38100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2535" name="Text Box 6">
            <a:extLst>
              <a:ext uri="{FF2B5EF4-FFF2-40B4-BE49-F238E27FC236}">
                <a16:creationId xmlns:a16="http://schemas.microsoft.com/office/drawing/2014/main" id="{75A4E1BF-DB30-7E42-B459-1968CF114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4163" y="5562600"/>
            <a:ext cx="2432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per vertex lighting</a:t>
            </a:r>
          </a:p>
        </p:txBody>
      </p:sp>
      <p:sp>
        <p:nvSpPr>
          <p:cNvPr id="22536" name="Text Box 7">
            <a:extLst>
              <a:ext uri="{FF2B5EF4-FFF2-40B4-BE49-F238E27FC236}">
                <a16:creationId xmlns:a16="http://schemas.microsoft.com/office/drawing/2014/main" id="{8845C5E7-F76E-234F-9D5F-352A84E42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5888" y="5638800"/>
            <a:ext cx="2770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per fragment lighting</a:t>
            </a:r>
          </a:p>
        </p:txBody>
      </p:sp>
      <p:sp>
        <p:nvSpPr>
          <p:cNvPr id="22537" name="Footer Placeholder 8">
            <a:extLst>
              <a:ext uri="{FF2B5EF4-FFF2-40B4-BE49-F238E27FC236}">
                <a16:creationId xmlns:a16="http://schemas.microsoft.com/office/drawing/2014/main" id="{B3CFE313-26C1-C740-8A51-70BC40D57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2136037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>
            <a:extLst>
              <a:ext uri="{FF2B5EF4-FFF2-40B4-BE49-F238E27FC236}">
                <a16:creationId xmlns:a16="http://schemas.microsoft.com/office/drawing/2014/main" id="{D54C4569-9A86-A347-94E1-2BEE5BA7D8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ED7E180D-6C7B-B54B-BDD7-F3E73CCEE8D4}" type="slidenum">
              <a:rPr lang="es-ES" altLang="en-US" sz="1000">
                <a:latin typeface="Arial" panose="020B0604020202020204" pitchFamily="34" charset="0"/>
              </a:rPr>
              <a:pPr lvl="1"/>
              <a:t>16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6F22D945-10D9-D641-8C2E-1DB3398F54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162800" cy="10668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Fragment Shader Applications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FAE75C5B-F98A-7C4A-A134-934B8AFE52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Texture mapping</a:t>
            </a:r>
          </a:p>
        </p:txBody>
      </p:sp>
      <p:pic>
        <p:nvPicPr>
          <p:cNvPr id="24581" name="Picture 4" descr="hue4">
            <a:extLst>
              <a:ext uri="{FF2B5EF4-FFF2-40B4-BE49-F238E27FC236}">
                <a16:creationId xmlns:a16="http://schemas.microsoft.com/office/drawing/2014/main" id="{47A874F8-A0E7-AD41-A00E-37B57C0EC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590800"/>
            <a:ext cx="2771775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5" descr="hue7">
            <a:extLst>
              <a:ext uri="{FF2B5EF4-FFF2-40B4-BE49-F238E27FC236}">
                <a16:creationId xmlns:a16="http://schemas.microsoft.com/office/drawing/2014/main" id="{B8B973DF-9172-014C-86D9-FA96F7F00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590800"/>
            <a:ext cx="27432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6" descr="hue6">
            <a:extLst>
              <a:ext uri="{FF2B5EF4-FFF2-40B4-BE49-F238E27FC236}">
                <a16:creationId xmlns:a16="http://schemas.microsoft.com/office/drawing/2014/main" id="{0487BBED-E260-2148-B10B-B23F1EE0B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590800"/>
            <a:ext cx="269557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4" name="Text Box 7">
            <a:extLst>
              <a:ext uri="{FF2B5EF4-FFF2-40B4-BE49-F238E27FC236}">
                <a16:creationId xmlns:a16="http://schemas.microsoft.com/office/drawing/2014/main" id="{4621900B-2F28-4C4C-837E-CA43E42D1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562600"/>
            <a:ext cx="2105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smooth shading</a:t>
            </a:r>
          </a:p>
        </p:txBody>
      </p:sp>
      <p:sp>
        <p:nvSpPr>
          <p:cNvPr id="24585" name="Text Box 8">
            <a:extLst>
              <a:ext uri="{FF2B5EF4-FFF2-40B4-BE49-F238E27FC236}">
                <a16:creationId xmlns:a16="http://schemas.microsoft.com/office/drawing/2014/main" id="{7B3F4598-4BBE-BA4D-BA1D-3E4117552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3338" y="5562600"/>
            <a:ext cx="17224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environment</a:t>
            </a:r>
          </a:p>
          <a:p>
            <a:r>
              <a:rPr lang="en-US" altLang="en-US"/>
              <a:t>    mapping</a:t>
            </a:r>
          </a:p>
        </p:txBody>
      </p:sp>
      <p:sp>
        <p:nvSpPr>
          <p:cNvPr id="24586" name="Text Box 9">
            <a:extLst>
              <a:ext uri="{FF2B5EF4-FFF2-40B4-BE49-F238E27FC236}">
                <a16:creationId xmlns:a16="http://schemas.microsoft.com/office/drawing/2014/main" id="{7041FD8D-F5B4-0E4B-B4B5-F2764CD71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5562600"/>
            <a:ext cx="2019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bump mapping</a:t>
            </a:r>
          </a:p>
        </p:txBody>
      </p:sp>
      <p:sp>
        <p:nvSpPr>
          <p:cNvPr id="24587" name="Footer Placeholder 10">
            <a:extLst>
              <a:ext uri="{FF2B5EF4-FFF2-40B4-BE49-F238E27FC236}">
                <a16:creationId xmlns:a16="http://schemas.microsoft.com/office/drawing/2014/main" id="{33C60DA5-048B-E94D-A2AA-B9408E8CE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3047589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>
            <a:extLst>
              <a:ext uri="{FF2B5EF4-FFF2-40B4-BE49-F238E27FC236}">
                <a16:creationId xmlns:a16="http://schemas.microsoft.com/office/drawing/2014/main" id="{B747BFD8-46B1-EE45-8390-FDB0373624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D3DCDE8C-5512-3A4E-8689-F174FC8132DC}" type="slidenum">
              <a:rPr lang="es-ES" altLang="en-US" sz="1000">
                <a:latin typeface="Arial" panose="020B0604020202020204" pitchFamily="34" charset="0"/>
              </a:rPr>
              <a:pPr lvl="1"/>
              <a:t>17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99CF252B-E867-E947-9622-AA4DF863E6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Writing Shaders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79CA0EF6-8A4B-5C4D-BFE8-358BAFECEB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First programmable shaders were programmed in an assembly-like manner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OpenGL extensions added functions for vertex and fragment shaders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Cg (C for graphics) C-like language for programming shaders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Works with both OpenGL and DirectX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Interface to OpenGL complex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OpenGL Shading Language (GLSL)</a:t>
            </a:r>
          </a:p>
        </p:txBody>
      </p:sp>
      <p:sp>
        <p:nvSpPr>
          <p:cNvPr id="26629" name="Footer Placeholder 4">
            <a:extLst>
              <a:ext uri="{FF2B5EF4-FFF2-40B4-BE49-F238E27FC236}">
                <a16:creationId xmlns:a16="http://schemas.microsoft.com/office/drawing/2014/main" id="{05CA6C6F-C3D9-7346-AF8F-8990CFD77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530247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>
            <a:extLst>
              <a:ext uri="{FF2B5EF4-FFF2-40B4-BE49-F238E27FC236}">
                <a16:creationId xmlns:a16="http://schemas.microsoft.com/office/drawing/2014/main" id="{000CE73B-F9CA-3741-9AB7-C0FB392A91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22C942B7-CB25-B64F-B9FE-7F9270D56313}" type="slidenum">
              <a:rPr lang="es-ES" altLang="en-US" sz="1000">
                <a:latin typeface="Arial" panose="020B0604020202020204" pitchFamily="34" charset="0"/>
              </a:rPr>
              <a:pPr lvl="1"/>
              <a:t>18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B271B436-FDED-F54E-B576-9BF425FEF1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GLSL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89897299-1261-2E4B-AB64-C4D711BFC4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OpenGL Shading Language</a:t>
            </a:r>
          </a:p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Part of OpenGL 2.0 and up</a:t>
            </a:r>
          </a:p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High level C-like language</a:t>
            </a:r>
          </a:p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New data types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Matrices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Vectors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Samplers</a:t>
            </a:r>
          </a:p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As of OpenGL 3.1, application must provide shaders</a:t>
            </a:r>
          </a:p>
        </p:txBody>
      </p:sp>
      <p:sp>
        <p:nvSpPr>
          <p:cNvPr id="28677" name="Footer Placeholder 4">
            <a:extLst>
              <a:ext uri="{FF2B5EF4-FFF2-40B4-BE49-F238E27FC236}">
                <a16:creationId xmlns:a16="http://schemas.microsoft.com/office/drawing/2014/main" id="{103C476D-40D8-6048-98C4-B60C01CFE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2591680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>
            <a:extLst>
              <a:ext uri="{FF2B5EF4-FFF2-40B4-BE49-F238E27FC236}">
                <a16:creationId xmlns:a16="http://schemas.microsoft.com/office/drawing/2014/main" id="{FC978579-286C-2A47-9425-5C08A248C6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8B784D1B-0AF0-444C-B797-B3ED94CA7A00}" type="slidenum">
              <a:rPr lang="es-ES" altLang="en-US" sz="1000">
                <a:latin typeface="Arial" panose="020B0604020202020204" pitchFamily="34" charset="0"/>
              </a:rPr>
              <a:pPr lvl="1"/>
              <a:t>19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C7DDE15F-1576-3D4E-A2C6-EFF5666FB0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Simple Vertex Shader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D2A61E94-6891-C547-81E1-80FCE0DC7D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attribute vec4 vPosition;</a:t>
            </a:r>
          </a:p>
          <a:p>
            <a:pPr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void main(void)</a:t>
            </a:r>
          </a:p>
          <a:p>
            <a:pPr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{</a:t>
            </a:r>
          </a:p>
          <a:p>
            <a:pPr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    gl_Position = vPosition;</a:t>
            </a:r>
          </a:p>
          <a:p>
            <a:pPr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}</a:t>
            </a:r>
          </a:p>
        </p:txBody>
      </p:sp>
      <p:cxnSp>
        <p:nvCxnSpPr>
          <p:cNvPr id="30725" name="Straight Arrow Connector 10">
            <a:extLst>
              <a:ext uri="{FF2B5EF4-FFF2-40B4-BE49-F238E27FC236}">
                <a16:creationId xmlns:a16="http://schemas.microsoft.com/office/drawing/2014/main" id="{C0CFCCBA-9023-7D44-88EF-0D99137C1FC1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2552700" y="4533900"/>
            <a:ext cx="914400" cy="685800"/>
          </a:xfrm>
          <a:prstGeom prst="straightConnector1">
            <a:avLst/>
          </a:prstGeom>
          <a:noFill/>
          <a:ln w="12700">
            <a:solidFill>
              <a:srgbClr val="00CC99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26" name="Straight Arrow Connector 12">
            <a:extLst>
              <a:ext uri="{FF2B5EF4-FFF2-40B4-BE49-F238E27FC236}">
                <a16:creationId xmlns:a16="http://schemas.microsoft.com/office/drawing/2014/main" id="{8DB057BD-05F8-A445-B566-CC52F83872D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1066800" y="1752600"/>
            <a:ext cx="1295400" cy="457200"/>
          </a:xfrm>
          <a:prstGeom prst="straightConnector1">
            <a:avLst/>
          </a:prstGeom>
          <a:noFill/>
          <a:ln w="12700">
            <a:solidFill>
              <a:srgbClr val="00CC99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27" name="Straight Arrow Connector 14">
            <a:extLst>
              <a:ext uri="{FF2B5EF4-FFF2-40B4-BE49-F238E27FC236}">
                <a16:creationId xmlns:a16="http://schemas.microsoft.com/office/drawing/2014/main" id="{F3EE4393-6FAF-0846-B707-2429E4076FB0}"/>
              </a:ext>
            </a:extLst>
          </p:cNvPr>
          <p:cNvCxnSpPr>
            <a:cxnSpLocks noChangeShapeType="1"/>
            <a:stCxn id="17" idx="1"/>
          </p:cNvCxnSpPr>
          <p:nvPr/>
        </p:nvCxnSpPr>
        <p:spPr bwMode="auto">
          <a:xfrm rot="10800000">
            <a:off x="3810000" y="2667000"/>
            <a:ext cx="609600" cy="382588"/>
          </a:xfrm>
          <a:prstGeom prst="straightConnector1">
            <a:avLst/>
          </a:prstGeom>
          <a:noFill/>
          <a:ln w="12700">
            <a:solidFill>
              <a:srgbClr val="00CC99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201E968-9309-0F4F-B122-8925E430B009}"/>
              </a:ext>
            </a:extLst>
          </p:cNvPr>
          <p:cNvSpPr txBox="1"/>
          <p:nvPr/>
        </p:nvSpPr>
        <p:spPr>
          <a:xfrm>
            <a:off x="2438400" y="1600200"/>
            <a:ext cx="295465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n>
                  <a:solidFill>
                    <a:srgbClr val="008000"/>
                  </a:solidFill>
                </a:ln>
                <a:latin typeface="Times New Roman" charset="0"/>
                <a:ea typeface="+mn-ea"/>
              </a:rPr>
              <a:t>input from application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149D9F-9F7E-9B4B-A65F-55F3222EAFC1}"/>
              </a:ext>
            </a:extLst>
          </p:cNvPr>
          <p:cNvSpPr txBox="1"/>
          <p:nvPr/>
        </p:nvSpPr>
        <p:spPr>
          <a:xfrm>
            <a:off x="4419600" y="2819400"/>
            <a:ext cx="451918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n>
                  <a:solidFill>
                    <a:srgbClr val="008000"/>
                  </a:solidFill>
                </a:ln>
                <a:latin typeface="Times New Roman" charset="0"/>
                <a:ea typeface="+mn-ea"/>
              </a:rPr>
              <a:t>must link to variable in application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37CEDE-A42F-F648-8AC3-40663C8735F6}"/>
              </a:ext>
            </a:extLst>
          </p:cNvPr>
          <p:cNvSpPr txBox="1"/>
          <p:nvPr/>
        </p:nvSpPr>
        <p:spPr>
          <a:xfrm>
            <a:off x="3505200" y="5334000"/>
            <a:ext cx="218476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n>
                  <a:solidFill>
                    <a:srgbClr val="008000"/>
                  </a:solidFill>
                </a:ln>
                <a:latin typeface="Times New Roman" charset="0"/>
                <a:ea typeface="+mn-ea"/>
              </a:rPr>
              <a:t>built in variable</a:t>
            </a:r>
          </a:p>
        </p:txBody>
      </p:sp>
      <p:sp>
        <p:nvSpPr>
          <p:cNvPr id="30731" name="Footer Placeholder 10">
            <a:extLst>
              <a:ext uri="{FF2B5EF4-FFF2-40B4-BE49-F238E27FC236}">
                <a16:creationId xmlns:a16="http://schemas.microsoft.com/office/drawing/2014/main" id="{C568BA63-227D-E94C-A384-96F399C84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3207062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278DA6D-7225-3B44-A299-0D978BCD17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152400"/>
            <a:ext cx="6248400" cy="10668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Objectives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03F863C-811B-C544-A78D-84634F1309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620000" cy="47244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Build a complete first program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Introduce shaders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Introduce a standard program structure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Simple viewing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Two-dimensional viewing as a special case of three-dimensional viewing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Initialization steps and program structure</a:t>
            </a:r>
          </a:p>
        </p:txBody>
      </p:sp>
      <p:sp>
        <p:nvSpPr>
          <p:cNvPr id="17412" name="Footer Placeholder 4">
            <a:extLst>
              <a:ext uri="{FF2B5EF4-FFF2-40B4-BE49-F238E27FC236}">
                <a16:creationId xmlns:a16="http://schemas.microsoft.com/office/drawing/2014/main" id="{7F9749F9-E792-BB4F-AC8A-C96FD48C5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 and Shreiner: Interactive Computer Graphics 7E © Addison-Wesley 2015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>
            <a:extLst>
              <a:ext uri="{FF2B5EF4-FFF2-40B4-BE49-F238E27FC236}">
                <a16:creationId xmlns:a16="http://schemas.microsoft.com/office/drawing/2014/main" id="{950BF870-2B7E-304F-9CCD-60B8F56E17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1A739A58-6C45-D24B-8607-0FDED6363E91}" type="slidenum">
              <a:rPr lang="es-ES" altLang="en-US" sz="1000">
                <a:latin typeface="Arial" panose="020B0604020202020204" pitchFamily="34" charset="0"/>
              </a:rPr>
              <a:pPr lvl="1"/>
              <a:t>20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DEAB15CD-59AA-2941-8C9B-B20553115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Execution Model</a:t>
            </a:r>
          </a:p>
        </p:txBody>
      </p:sp>
      <p:sp>
        <p:nvSpPr>
          <p:cNvPr id="32772" name="Rectangle 7">
            <a:extLst>
              <a:ext uri="{FF2B5EF4-FFF2-40B4-BE49-F238E27FC236}">
                <a16:creationId xmlns:a16="http://schemas.microsoft.com/office/drawing/2014/main" id="{ACAC21F6-B108-6C47-814A-31FB62138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572000"/>
            <a:ext cx="17526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Vertex</a:t>
            </a:r>
          </a:p>
          <a:p>
            <a:r>
              <a:rPr lang="en-US" altLang="en-US"/>
              <a:t>Shader</a:t>
            </a:r>
          </a:p>
        </p:txBody>
      </p:sp>
      <p:sp>
        <p:nvSpPr>
          <p:cNvPr id="32773" name="Rectangle 8">
            <a:extLst>
              <a:ext uri="{FF2B5EF4-FFF2-40B4-BE49-F238E27FC236}">
                <a16:creationId xmlns:a16="http://schemas.microsoft.com/office/drawing/2014/main" id="{9D96D89F-FFB1-7240-9EEF-DEE6E96D4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590800"/>
            <a:ext cx="1752600" cy="762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GPU</a:t>
            </a:r>
          </a:p>
        </p:txBody>
      </p:sp>
      <p:sp>
        <p:nvSpPr>
          <p:cNvPr id="32774" name="Rectangle 9">
            <a:extLst>
              <a:ext uri="{FF2B5EF4-FFF2-40B4-BE49-F238E27FC236}">
                <a16:creationId xmlns:a16="http://schemas.microsoft.com/office/drawing/2014/main" id="{D7A4BFAA-FEC4-0644-AC42-5E1983D56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572000"/>
            <a:ext cx="17526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Primitive</a:t>
            </a:r>
          </a:p>
          <a:p>
            <a:r>
              <a:rPr lang="en-US" altLang="en-US"/>
              <a:t>Assembly</a:t>
            </a:r>
          </a:p>
        </p:txBody>
      </p:sp>
      <p:sp>
        <p:nvSpPr>
          <p:cNvPr id="32775" name="Rectangle 10">
            <a:extLst>
              <a:ext uri="{FF2B5EF4-FFF2-40B4-BE49-F238E27FC236}">
                <a16:creationId xmlns:a16="http://schemas.microsoft.com/office/drawing/2014/main" id="{5A62C852-973A-D94F-87E0-BC8C73E3A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648200"/>
            <a:ext cx="16764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Application</a:t>
            </a:r>
          </a:p>
          <a:p>
            <a:r>
              <a:rPr lang="en-US" altLang="en-US"/>
              <a:t>Program</a:t>
            </a:r>
          </a:p>
        </p:txBody>
      </p:sp>
      <p:cxnSp>
        <p:nvCxnSpPr>
          <p:cNvPr id="32776" name="Elbow Connector 18">
            <a:extLst>
              <a:ext uri="{FF2B5EF4-FFF2-40B4-BE49-F238E27FC236}">
                <a16:creationId xmlns:a16="http://schemas.microsoft.com/office/drawing/2014/main" id="{F9791C34-204B-6645-984E-51EBDFD16F69}"/>
              </a:ext>
            </a:extLst>
          </p:cNvPr>
          <p:cNvCxnSpPr>
            <a:cxnSpLocks noChangeShapeType="1"/>
            <a:stCxn id="32775" idx="0"/>
            <a:endCxn id="32773" idx="1"/>
          </p:cNvCxnSpPr>
          <p:nvPr/>
        </p:nvCxnSpPr>
        <p:spPr bwMode="auto">
          <a:xfrm rot="5400000" flipH="1" flipV="1">
            <a:off x="1866900" y="2857500"/>
            <a:ext cx="1676400" cy="1905000"/>
          </a:xfrm>
          <a:prstGeom prst="bentConnector2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77" name="Straight Arrow Connector 21">
            <a:extLst>
              <a:ext uri="{FF2B5EF4-FFF2-40B4-BE49-F238E27FC236}">
                <a16:creationId xmlns:a16="http://schemas.microsoft.com/office/drawing/2014/main" id="{35EA76FF-6398-2840-8000-BEF0DE86184C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810001" y="3962400"/>
            <a:ext cx="1219200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78" name="Straight Arrow Connector 23">
            <a:extLst>
              <a:ext uri="{FF2B5EF4-FFF2-40B4-BE49-F238E27FC236}">
                <a16:creationId xmlns:a16="http://schemas.microsoft.com/office/drawing/2014/main" id="{64C7072B-4140-384A-A5C0-6A64F91E2144}"/>
              </a:ext>
            </a:extLst>
          </p:cNvPr>
          <p:cNvCxnSpPr>
            <a:cxnSpLocks noChangeShapeType="1"/>
            <a:stCxn id="32775" idx="3"/>
          </p:cNvCxnSpPr>
          <p:nvPr/>
        </p:nvCxnSpPr>
        <p:spPr bwMode="auto">
          <a:xfrm>
            <a:off x="2590800" y="5105400"/>
            <a:ext cx="106680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79" name="Straight Arrow Connector 25">
            <a:extLst>
              <a:ext uri="{FF2B5EF4-FFF2-40B4-BE49-F238E27FC236}">
                <a16:creationId xmlns:a16="http://schemas.microsoft.com/office/drawing/2014/main" id="{C31E46A5-933E-ED40-AB87-87DFC94C5F0F}"/>
              </a:ext>
            </a:extLst>
          </p:cNvPr>
          <p:cNvCxnSpPr>
            <a:cxnSpLocks noChangeShapeType="1"/>
            <a:stCxn id="32772" idx="3"/>
            <a:endCxn id="32774" idx="1"/>
          </p:cNvCxnSpPr>
          <p:nvPr/>
        </p:nvCxnSpPr>
        <p:spPr bwMode="auto">
          <a:xfrm>
            <a:off x="5410200" y="5029200"/>
            <a:ext cx="91440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80" name="TextBox 26">
            <a:extLst>
              <a:ext uri="{FF2B5EF4-FFF2-40B4-BE49-F238E27FC236}">
                <a16:creationId xmlns:a16="http://schemas.microsoft.com/office/drawing/2014/main" id="{3BD13BC6-3C4C-CE42-B288-A64F176A37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562600"/>
            <a:ext cx="19542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gl.drawArrays</a:t>
            </a:r>
          </a:p>
        </p:txBody>
      </p:sp>
      <p:sp>
        <p:nvSpPr>
          <p:cNvPr id="32781" name="TextBox 27">
            <a:extLst>
              <a:ext uri="{FF2B5EF4-FFF2-40B4-BE49-F238E27FC236}">
                <a16:creationId xmlns:a16="http://schemas.microsoft.com/office/drawing/2014/main" id="{CEC3732C-D49F-9E49-870F-9BD83CDF3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638800"/>
            <a:ext cx="992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Vertex</a:t>
            </a:r>
          </a:p>
        </p:txBody>
      </p:sp>
      <p:sp>
        <p:nvSpPr>
          <p:cNvPr id="32782" name="TextBox 28">
            <a:extLst>
              <a:ext uri="{FF2B5EF4-FFF2-40B4-BE49-F238E27FC236}">
                <a16:creationId xmlns:a16="http://schemas.microsoft.com/office/drawing/2014/main" id="{8F3E23F3-D4DE-BC4C-81B8-E062A563F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133600"/>
            <a:ext cx="21764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Vertex data</a:t>
            </a:r>
          </a:p>
          <a:p>
            <a:r>
              <a:rPr lang="en-US" altLang="en-US"/>
              <a:t>Shader Program</a:t>
            </a:r>
          </a:p>
        </p:txBody>
      </p:sp>
      <p:sp>
        <p:nvSpPr>
          <p:cNvPr id="32783" name="Footer Placeholder 14">
            <a:extLst>
              <a:ext uri="{FF2B5EF4-FFF2-40B4-BE49-F238E27FC236}">
                <a16:creationId xmlns:a16="http://schemas.microsoft.com/office/drawing/2014/main" id="{7BE3C1C9-D930-ED4D-A1C9-4FFD154BC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3070010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>
            <a:extLst>
              <a:ext uri="{FF2B5EF4-FFF2-40B4-BE49-F238E27FC236}">
                <a16:creationId xmlns:a16="http://schemas.microsoft.com/office/drawing/2014/main" id="{634A6258-179F-B241-81C9-64343444C2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E21CCD48-5F85-4643-8A7D-36E510B39D56}" type="slidenum">
              <a:rPr lang="es-ES" altLang="en-US" sz="1000">
                <a:latin typeface="Arial" panose="020B0604020202020204" pitchFamily="34" charset="0"/>
              </a:rPr>
              <a:pPr lvl="1"/>
              <a:t>21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DF4779D3-DC36-8E4C-BFD7-D378015170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Simple Fragment Program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2447959C-7312-3040-B153-A3D9DF93C8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3124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precision mediump float;</a:t>
            </a:r>
          </a:p>
          <a:p>
            <a:pPr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void main(void)</a:t>
            </a:r>
          </a:p>
          <a:p>
            <a:pPr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{</a:t>
            </a:r>
          </a:p>
          <a:p>
            <a:pPr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   gl_FragColor = vec4(1.0, 0.0, 0.0, 1.0);</a:t>
            </a:r>
          </a:p>
          <a:p>
            <a:pPr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34821" name="Footer Placeholder 4">
            <a:extLst>
              <a:ext uri="{FF2B5EF4-FFF2-40B4-BE49-F238E27FC236}">
                <a16:creationId xmlns:a16="http://schemas.microsoft.com/office/drawing/2014/main" id="{B40726C7-AFA2-1943-BA42-6FE0CEBC6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2846459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>
            <a:extLst>
              <a:ext uri="{FF2B5EF4-FFF2-40B4-BE49-F238E27FC236}">
                <a16:creationId xmlns:a16="http://schemas.microsoft.com/office/drawing/2014/main" id="{5D69383E-E1FC-9F46-B378-9FA34C48C8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D2A00A2D-8678-5B40-B759-9D0E845A79EC}" type="slidenum">
              <a:rPr lang="es-ES" altLang="en-US" sz="1000">
                <a:latin typeface="Arial" panose="020B0604020202020204" pitchFamily="34" charset="0"/>
              </a:rPr>
              <a:pPr lvl="1"/>
              <a:t>22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27045C7C-F91A-B740-B99C-73E519A766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Execution Model</a:t>
            </a:r>
          </a:p>
        </p:txBody>
      </p:sp>
      <p:sp>
        <p:nvSpPr>
          <p:cNvPr id="36868" name="Rectangle 6">
            <a:extLst>
              <a:ext uri="{FF2B5EF4-FFF2-40B4-BE49-F238E27FC236}">
                <a16:creationId xmlns:a16="http://schemas.microsoft.com/office/drawing/2014/main" id="{2CEAA995-FA9D-4A46-8549-5ED510647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572000"/>
            <a:ext cx="17526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Fragment</a:t>
            </a:r>
          </a:p>
          <a:p>
            <a:r>
              <a:rPr lang="en-US" altLang="en-US"/>
              <a:t>Shader</a:t>
            </a:r>
          </a:p>
        </p:txBody>
      </p:sp>
      <p:sp>
        <p:nvSpPr>
          <p:cNvPr id="36869" name="Rectangle 7">
            <a:extLst>
              <a:ext uri="{FF2B5EF4-FFF2-40B4-BE49-F238E27FC236}">
                <a16:creationId xmlns:a16="http://schemas.microsoft.com/office/drawing/2014/main" id="{40F8CE51-BA1B-F847-BDFE-3C3D8ABB2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590800"/>
            <a:ext cx="1752600" cy="762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Application</a:t>
            </a:r>
          </a:p>
        </p:txBody>
      </p:sp>
      <p:sp>
        <p:nvSpPr>
          <p:cNvPr id="36870" name="Rectangle 8">
            <a:extLst>
              <a:ext uri="{FF2B5EF4-FFF2-40B4-BE49-F238E27FC236}">
                <a16:creationId xmlns:a16="http://schemas.microsoft.com/office/drawing/2014/main" id="{BC4FACD0-E89C-024A-8982-D6D4A4DC5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572000"/>
            <a:ext cx="17526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Frame Buffer</a:t>
            </a:r>
          </a:p>
        </p:txBody>
      </p:sp>
      <p:sp>
        <p:nvSpPr>
          <p:cNvPr id="36871" name="Rectangle 9">
            <a:extLst>
              <a:ext uri="{FF2B5EF4-FFF2-40B4-BE49-F238E27FC236}">
                <a16:creationId xmlns:a16="http://schemas.microsoft.com/office/drawing/2014/main" id="{2AB5608B-8B3B-1641-9776-7C060B325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648200"/>
            <a:ext cx="16764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 anchorCtr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Rasterizer</a:t>
            </a:r>
          </a:p>
        </p:txBody>
      </p:sp>
      <p:cxnSp>
        <p:nvCxnSpPr>
          <p:cNvPr id="36872" name="Straight Arrow Connector 11">
            <a:extLst>
              <a:ext uri="{FF2B5EF4-FFF2-40B4-BE49-F238E27FC236}">
                <a16:creationId xmlns:a16="http://schemas.microsoft.com/office/drawing/2014/main" id="{551728A2-2FAF-8845-9FF2-436BD6863D21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810001" y="3962400"/>
            <a:ext cx="1219200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3" name="Straight Arrow Connector 12">
            <a:extLst>
              <a:ext uri="{FF2B5EF4-FFF2-40B4-BE49-F238E27FC236}">
                <a16:creationId xmlns:a16="http://schemas.microsoft.com/office/drawing/2014/main" id="{A0688C93-2FE4-BF4A-8648-07CE5CCAD09E}"/>
              </a:ext>
            </a:extLst>
          </p:cNvPr>
          <p:cNvCxnSpPr>
            <a:cxnSpLocks noChangeShapeType="1"/>
            <a:stCxn id="36871" idx="3"/>
          </p:cNvCxnSpPr>
          <p:nvPr/>
        </p:nvCxnSpPr>
        <p:spPr bwMode="auto">
          <a:xfrm>
            <a:off x="2590800" y="5105400"/>
            <a:ext cx="106680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4" name="Straight Arrow Connector 13">
            <a:extLst>
              <a:ext uri="{FF2B5EF4-FFF2-40B4-BE49-F238E27FC236}">
                <a16:creationId xmlns:a16="http://schemas.microsoft.com/office/drawing/2014/main" id="{BE916CCF-519E-DF4A-9426-706066D0C01A}"/>
              </a:ext>
            </a:extLst>
          </p:cNvPr>
          <p:cNvCxnSpPr>
            <a:cxnSpLocks noChangeShapeType="1"/>
            <a:stCxn id="36868" idx="3"/>
            <a:endCxn id="36870" idx="1"/>
          </p:cNvCxnSpPr>
          <p:nvPr/>
        </p:nvCxnSpPr>
        <p:spPr bwMode="auto">
          <a:xfrm>
            <a:off x="5410200" y="5029200"/>
            <a:ext cx="91440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75" name="TextBox 14">
            <a:extLst>
              <a:ext uri="{FF2B5EF4-FFF2-40B4-BE49-F238E27FC236}">
                <a16:creationId xmlns:a16="http://schemas.microsoft.com/office/drawing/2014/main" id="{9B9718A9-6C49-AA40-8344-6A8234630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638800"/>
            <a:ext cx="1365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Fragment</a:t>
            </a:r>
          </a:p>
        </p:txBody>
      </p:sp>
      <p:sp>
        <p:nvSpPr>
          <p:cNvPr id="36876" name="TextBox 15">
            <a:extLst>
              <a:ext uri="{FF2B5EF4-FFF2-40B4-BE49-F238E27FC236}">
                <a16:creationId xmlns:a16="http://schemas.microsoft.com/office/drawing/2014/main" id="{3B282478-9970-794F-A5B0-ABCDD8A4E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638800"/>
            <a:ext cx="13652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Fragment</a:t>
            </a:r>
          </a:p>
          <a:p>
            <a:r>
              <a:rPr lang="en-US" altLang="en-US"/>
              <a:t>Color</a:t>
            </a:r>
          </a:p>
        </p:txBody>
      </p:sp>
      <p:sp>
        <p:nvSpPr>
          <p:cNvPr id="36877" name="TextBox 16">
            <a:extLst>
              <a:ext uri="{FF2B5EF4-FFF2-40B4-BE49-F238E27FC236}">
                <a16:creationId xmlns:a16="http://schemas.microsoft.com/office/drawing/2014/main" id="{706636F7-99EE-5C44-A37F-A65C6A1D2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505200"/>
            <a:ext cx="21764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Shader Program</a:t>
            </a:r>
          </a:p>
        </p:txBody>
      </p:sp>
      <p:sp>
        <p:nvSpPr>
          <p:cNvPr id="36878" name="Footer Placeholder 13">
            <a:extLst>
              <a:ext uri="{FF2B5EF4-FFF2-40B4-BE49-F238E27FC236}">
                <a16:creationId xmlns:a16="http://schemas.microsoft.com/office/drawing/2014/main" id="{262AB73B-B12C-204A-AE57-7426210E1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2361616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3">
            <a:extLst>
              <a:ext uri="{FF2B5EF4-FFF2-40B4-BE49-F238E27FC236}">
                <a16:creationId xmlns:a16="http://schemas.microsoft.com/office/drawing/2014/main" id="{B9C517D8-B8AF-5F43-8095-B3BEF67FF0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4CC4C0DE-5148-1D4D-B895-34804CA9F42A}" type="slidenum">
              <a:rPr lang="es-ES" altLang="en-US" sz="1000">
                <a:latin typeface="Arial" panose="020B0604020202020204" pitchFamily="34" charset="0"/>
              </a:rPr>
              <a:pPr lvl="1"/>
              <a:t>23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6626" name="Footer Placeholder 4">
            <a:extLst>
              <a:ext uri="{FF2B5EF4-FFF2-40B4-BE49-F238E27FC236}">
                <a16:creationId xmlns:a16="http://schemas.microsoft.com/office/drawing/2014/main" id="{78AA0F0B-E57D-D547-8B5E-898472AFB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E. Angel and D. Shreiner: Interactive Computer Graphics 6E © Addison-Wesley 2012</a:t>
            </a: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78B1F452-3C83-EF41-B1E8-DD45EF884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Data Types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C00D69D1-0577-7343-A40F-63F876CA5A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C types: int, float, bool</a:t>
            </a:r>
          </a:p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Vectors: 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float vec2, vec3, vec4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Also int (ivec) and boolean (bvec)</a:t>
            </a:r>
          </a:p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Matrices: mat2, mat3, mat4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Stored by columns (“column-major”.  floats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Standard referencing m[row][column]</a:t>
            </a:r>
          </a:p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C++ style constructors (no use of “new”)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vec3 a =vec3(1.0, 2.0, 3.0)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vec2 b = vec2(a)</a:t>
            </a:r>
          </a:p>
        </p:txBody>
      </p:sp>
    </p:spTree>
    <p:extLst>
      <p:ext uri="{BB962C8B-B14F-4D97-AF65-F5344CB8AC3E}">
        <p14:creationId xmlns:p14="http://schemas.microsoft.com/office/powerpoint/2010/main" val="2588860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>
            <a:extLst>
              <a:ext uri="{FF2B5EF4-FFF2-40B4-BE49-F238E27FC236}">
                <a16:creationId xmlns:a16="http://schemas.microsoft.com/office/drawing/2014/main" id="{944C1E98-6070-7947-B9B7-F52B57C22A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94412970-63C4-D749-9043-016644C0AE32}" type="slidenum">
              <a:rPr lang="es-ES" altLang="en-US" sz="1000">
                <a:latin typeface="Arial" panose="020B0604020202020204" pitchFamily="34" charset="0"/>
              </a:rPr>
              <a:pPr lvl="1"/>
              <a:t>24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3FDE7B4A-03FC-E040-8F96-6800FB88EA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No Pointers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07244D6F-61E9-CC4E-B7E5-C25ECDB752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There are no pointers in GLSL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We can use C structs which</a:t>
            </a:r>
          </a:p>
          <a:p>
            <a:pPr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 can be copied back from functions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Because matrices and vectors are basic types they can be passed into and output from GLSL functions, e.g.</a:t>
            </a:r>
          </a:p>
          <a:p>
            <a:pPr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     mat3 func(mat3 a)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variables passed by copying</a:t>
            </a:r>
          </a:p>
        </p:txBody>
      </p:sp>
      <p:sp>
        <p:nvSpPr>
          <p:cNvPr id="20485" name="Footer Placeholder 4">
            <a:extLst>
              <a:ext uri="{FF2B5EF4-FFF2-40B4-BE49-F238E27FC236}">
                <a16:creationId xmlns:a16="http://schemas.microsoft.com/office/drawing/2014/main" id="{54A97E02-18FA-B348-9DED-3B0CFF3EC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3913383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>
            <a:extLst>
              <a:ext uri="{FF2B5EF4-FFF2-40B4-BE49-F238E27FC236}">
                <a16:creationId xmlns:a16="http://schemas.microsoft.com/office/drawing/2014/main" id="{6733F3CC-43F3-8046-9F40-B6E1B80EA9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1FBEE949-2DBF-3F42-BE2A-19C607DEAC25}" type="slidenum">
              <a:rPr lang="es-ES" altLang="en-US" sz="1000">
                <a:latin typeface="Arial" panose="020B0604020202020204" pitchFamily="34" charset="0"/>
              </a:rPr>
              <a:pPr lvl="1"/>
              <a:t>25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A22C8584-D8F4-0749-8868-3E2FDDBEE0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Qualifiers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07F27CE0-6AD0-2748-973C-BBE98AB015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GLSL has many of the same qualifiers such as </a:t>
            </a:r>
            <a:r>
              <a:rPr lang="en-US" altLang="en-US" sz="28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const</a:t>
            </a:r>
            <a:r>
              <a:rPr lang="en-US" altLang="en-US" sz="2800">
                <a:ea typeface="ＭＳ Ｐゴシック" panose="020B0600070205080204" pitchFamily="34" charset="-128"/>
              </a:rPr>
              <a:t> as C/C++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Need others due to the nature of the execution model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Variables can change</a:t>
            </a:r>
          </a:p>
          <a:p>
            <a:pPr lvl="1">
              <a:lnSpc>
                <a:spcPct val="90000"/>
              </a:lnSpc>
            </a:pPr>
            <a:r>
              <a:rPr lang="en-US" altLang="en-US" sz="2200">
                <a:ea typeface="ＭＳ Ｐゴシック" panose="020B0600070205080204" pitchFamily="34" charset="-128"/>
              </a:rPr>
              <a:t>Once per primitive</a:t>
            </a:r>
          </a:p>
          <a:p>
            <a:pPr lvl="1">
              <a:lnSpc>
                <a:spcPct val="90000"/>
              </a:lnSpc>
            </a:pPr>
            <a:r>
              <a:rPr lang="en-US" altLang="en-US" sz="2200">
                <a:ea typeface="ＭＳ Ｐゴシック" panose="020B0600070205080204" pitchFamily="34" charset="-128"/>
              </a:rPr>
              <a:t>Once per vertex</a:t>
            </a:r>
          </a:p>
          <a:p>
            <a:pPr lvl="1">
              <a:lnSpc>
                <a:spcPct val="90000"/>
              </a:lnSpc>
            </a:pPr>
            <a:r>
              <a:rPr lang="en-US" altLang="en-US" sz="2200">
                <a:ea typeface="ＭＳ Ｐゴシック" panose="020B0600070205080204" pitchFamily="34" charset="-128"/>
              </a:rPr>
              <a:t>Once per fragment</a:t>
            </a:r>
          </a:p>
          <a:p>
            <a:pPr lvl="1">
              <a:lnSpc>
                <a:spcPct val="90000"/>
              </a:lnSpc>
            </a:pPr>
            <a:r>
              <a:rPr lang="en-US" altLang="en-US" sz="2200">
                <a:ea typeface="ＭＳ Ｐゴシック" panose="020B0600070205080204" pitchFamily="34" charset="-128"/>
              </a:rPr>
              <a:t>At any time in the application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Vertex attributes are interpolated by the rasterizer into fragment attributes</a:t>
            </a:r>
          </a:p>
        </p:txBody>
      </p:sp>
      <p:sp>
        <p:nvSpPr>
          <p:cNvPr id="22533" name="Footer Placeholder 4">
            <a:extLst>
              <a:ext uri="{FF2B5EF4-FFF2-40B4-BE49-F238E27FC236}">
                <a16:creationId xmlns:a16="http://schemas.microsoft.com/office/drawing/2014/main" id="{0C405F5A-4911-A847-926C-FE79A9835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3313787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>
            <a:extLst>
              <a:ext uri="{FF2B5EF4-FFF2-40B4-BE49-F238E27FC236}">
                <a16:creationId xmlns:a16="http://schemas.microsoft.com/office/drawing/2014/main" id="{099239FC-3220-C447-90F6-AD8EB779F9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40CA0E82-B300-3840-98A3-0704D026A039}" type="slidenum">
              <a:rPr lang="es-ES" altLang="en-US" sz="1000">
                <a:latin typeface="Arial" panose="020B0604020202020204" pitchFamily="34" charset="0"/>
              </a:rPr>
              <a:pPr lvl="1"/>
              <a:t>26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A2AB9B28-90A8-5B4F-8B0B-0D3C0BCF7D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dirty="0">
                <a:ea typeface="ＭＳ Ｐゴシック" panose="020B0600070205080204" pitchFamily="34" charset="-128"/>
              </a:rPr>
              <a:t>Attribute</a:t>
            </a:r>
            <a:r>
              <a:rPr lang="en-US" altLang="en-US" dirty="0">
                <a:ea typeface="ＭＳ Ｐゴシック" panose="020B0600070205080204" pitchFamily="34" charset="-128"/>
              </a:rPr>
              <a:t> Qualifier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4CBDDFA3-FF2D-0E49-9D6D-042F2169B3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82000" cy="4724400"/>
          </a:xfrm>
        </p:spPr>
        <p:txBody>
          <a:bodyPr/>
          <a:lstStyle/>
          <a:p>
            <a:r>
              <a:rPr lang="en-US" altLang="en-US" sz="3200" dirty="0">
                <a:ea typeface="ＭＳ Ｐゴシック" panose="020B0600070205080204" pitchFamily="34" charset="-128"/>
              </a:rPr>
              <a:t>Attribute-qualified variables can change at most once per vertex</a:t>
            </a:r>
          </a:p>
          <a:p>
            <a:r>
              <a:rPr lang="en-US" altLang="en-US" sz="3200" dirty="0">
                <a:ea typeface="ＭＳ Ｐゴシック" panose="020B0600070205080204" pitchFamily="34" charset="-128"/>
              </a:rPr>
              <a:t>There are a few built in variables such as </a:t>
            </a:r>
            <a:r>
              <a:rPr lang="en-US" altLang="en-US" sz="3200" dirty="0" err="1">
                <a:ea typeface="ＭＳ Ｐゴシック" panose="020B0600070205080204" pitchFamily="34" charset="-128"/>
              </a:rPr>
              <a:t>gl_Position</a:t>
            </a:r>
            <a:r>
              <a:rPr lang="en-US" altLang="en-US" sz="3200" dirty="0">
                <a:ea typeface="ＭＳ Ｐゴシック" panose="020B0600070205080204" pitchFamily="34" charset="-128"/>
              </a:rPr>
              <a:t> but most have been deprecated</a:t>
            </a:r>
          </a:p>
          <a:p>
            <a:r>
              <a:rPr lang="en-US" altLang="en-US" sz="3200" dirty="0">
                <a:ea typeface="ＭＳ Ｐゴシック" panose="020B0600070205080204" pitchFamily="34" charset="-128"/>
              </a:rPr>
              <a:t>User defined (in application program) </a:t>
            </a:r>
          </a:p>
          <a:p>
            <a:pPr lvl="1"/>
            <a:r>
              <a:rPr lang="en-US" altLang="en-US" sz="27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attribute float temperature</a:t>
            </a:r>
          </a:p>
          <a:p>
            <a:pPr lvl="1"/>
            <a:r>
              <a:rPr lang="en-US" altLang="en-US" sz="27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attribute vec3 velocity</a:t>
            </a:r>
          </a:p>
          <a:p>
            <a:pPr lvl="1"/>
            <a:r>
              <a:rPr lang="en-US" altLang="en-US" sz="2700" dirty="0">
                <a:ea typeface="ＭＳ Ｐゴシック" panose="020B0600070205080204" pitchFamily="34" charset="-128"/>
              </a:rPr>
              <a:t>recent versions of GLSL use </a:t>
            </a:r>
            <a:r>
              <a:rPr lang="en-US" altLang="en-US" sz="27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in </a:t>
            </a:r>
            <a:r>
              <a:rPr lang="en-US" altLang="en-US" sz="2700" dirty="0">
                <a:ea typeface="ＭＳ Ｐゴシック" panose="020B0600070205080204" pitchFamily="34" charset="-128"/>
              </a:rPr>
              <a:t>and </a:t>
            </a:r>
            <a:r>
              <a:rPr lang="en-US" altLang="en-US" sz="27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out </a:t>
            </a:r>
            <a:r>
              <a:rPr lang="en-US" altLang="en-US" sz="2700" dirty="0">
                <a:ea typeface="ＭＳ Ｐゴシック" panose="020B0600070205080204" pitchFamily="34" charset="-128"/>
              </a:rPr>
              <a:t>qualifiers to get to and from shaders</a:t>
            </a:r>
          </a:p>
          <a:p>
            <a:pPr lvl="1"/>
            <a:r>
              <a:rPr lang="en-US" altLang="en-US" sz="2700" dirty="0">
                <a:ea typeface="ＭＳ Ｐゴシック" panose="020B0600070205080204" pitchFamily="34" charset="-128"/>
              </a:rPr>
              <a:t>Use </a:t>
            </a:r>
            <a:r>
              <a:rPr lang="en-US" altLang="en-US" sz="2700" i="1" dirty="0">
                <a:ea typeface="ＭＳ Ｐゴシック" panose="020B0600070205080204" pitchFamily="34" charset="-128"/>
              </a:rPr>
              <a:t>in</a:t>
            </a:r>
            <a:r>
              <a:rPr lang="en-US" altLang="en-US" sz="2700" dirty="0">
                <a:ea typeface="ＭＳ Ｐゴシック" panose="020B0600070205080204" pitchFamily="34" charset="-128"/>
              </a:rPr>
              <a:t> qualifier to get to shader</a:t>
            </a:r>
          </a:p>
          <a:p>
            <a:pPr lvl="1"/>
            <a:endParaRPr lang="en-US" altLang="en-US" sz="2700" dirty="0">
              <a:ea typeface="ＭＳ Ｐゴシック" panose="020B0600070205080204" pitchFamily="34" charset="-128"/>
            </a:endParaRPr>
          </a:p>
          <a:p>
            <a:pPr lvl="1"/>
            <a:endParaRPr lang="en-US" altLang="en-US" sz="2700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endParaRPr lang="en-US" altLang="en-US" sz="3200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24581" name="Footer Placeholder 4">
            <a:extLst>
              <a:ext uri="{FF2B5EF4-FFF2-40B4-BE49-F238E27FC236}">
                <a16:creationId xmlns:a16="http://schemas.microsoft.com/office/drawing/2014/main" id="{698A2169-E593-FA4F-8E7F-EF75B6351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7473118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>
            <a:extLst>
              <a:ext uri="{FF2B5EF4-FFF2-40B4-BE49-F238E27FC236}">
                <a16:creationId xmlns:a16="http://schemas.microsoft.com/office/drawing/2014/main" id="{676ACAEE-75E7-8E46-B1D8-FFE2E3CBB7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5BF0E955-BEA4-A648-9266-7566BA7055B1}" type="slidenum">
              <a:rPr lang="es-ES" altLang="en-US" sz="1000">
                <a:latin typeface="Arial" panose="020B0604020202020204" pitchFamily="34" charset="0"/>
              </a:rPr>
              <a:pPr lvl="1"/>
              <a:t>27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0BA3E22D-5C46-544A-B6B6-731855D38F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i="1" dirty="0">
                <a:ea typeface="ＭＳ Ｐゴシック" panose="020B0600070205080204" pitchFamily="34" charset="-128"/>
              </a:rPr>
              <a:t>Uniform</a:t>
            </a:r>
            <a:r>
              <a:rPr lang="en-US" altLang="en-US" sz="3800" dirty="0">
                <a:ea typeface="ＭＳ Ｐゴシック" panose="020B0600070205080204" pitchFamily="34" charset="-128"/>
              </a:rPr>
              <a:t> Qualified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8345D36C-FED0-F449-8E43-4A58D2F46F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Variables that are constant for an entire primitive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Can be changed in application and sent to shaders</a:t>
            </a:r>
            <a:endParaRPr lang="en-US" altLang="en-US" b="1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Cannot be changed in shader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Used to pass information to shader such as the time or a bounding box of a primitive or transformation matrices</a:t>
            </a:r>
          </a:p>
        </p:txBody>
      </p:sp>
      <p:sp>
        <p:nvSpPr>
          <p:cNvPr id="26629" name="Footer Placeholder 4">
            <a:extLst>
              <a:ext uri="{FF2B5EF4-FFF2-40B4-BE49-F238E27FC236}">
                <a16:creationId xmlns:a16="http://schemas.microsoft.com/office/drawing/2014/main" id="{256B5D08-5D5B-3A43-AE2B-81D1EAA26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1090101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>
            <a:extLst>
              <a:ext uri="{FF2B5EF4-FFF2-40B4-BE49-F238E27FC236}">
                <a16:creationId xmlns:a16="http://schemas.microsoft.com/office/drawing/2014/main" id="{93B262F8-2868-EA46-A07D-EB3CF72E82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69886D29-08B8-534F-83BC-0D864EF10C39}" type="slidenum">
              <a:rPr lang="es-ES" altLang="en-US" sz="1000">
                <a:latin typeface="Arial" panose="020B0604020202020204" pitchFamily="34" charset="0"/>
              </a:rPr>
              <a:pPr lvl="1"/>
              <a:t>28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6C31E81A-FC5D-8041-8389-7C5C64358D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dirty="0">
                <a:ea typeface="ＭＳ Ｐゴシック" panose="020B0600070205080204" pitchFamily="34" charset="-128"/>
              </a:rPr>
              <a:t>Varying</a:t>
            </a:r>
            <a:r>
              <a:rPr lang="en-US" altLang="en-US" dirty="0">
                <a:ea typeface="ＭＳ Ｐゴシック" panose="020B0600070205080204" pitchFamily="34" charset="-128"/>
              </a:rPr>
              <a:t> Qualified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EB6719DB-3C8F-CC47-A7A4-7ED76EEA00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47244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Variables that are passed from vertex shader to fragment shader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Automatically interpolated by the rasterizer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With WebGL, GLSL uses the varying qualifier in both shaders</a:t>
            </a:r>
          </a:p>
          <a:p>
            <a:pPr lvl="1">
              <a:buFontTx/>
              <a:buNone/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varying vec4 color;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More recent versions of WebGL use </a:t>
            </a:r>
            <a:r>
              <a:rPr lang="en-US" altLang="en-US" b="1">
                <a:ea typeface="ＭＳ Ｐゴシック" panose="020B0600070205080204" pitchFamily="34" charset="-128"/>
              </a:rPr>
              <a:t>out</a:t>
            </a:r>
            <a:r>
              <a:rPr lang="en-US" altLang="en-US">
                <a:ea typeface="ＭＳ Ｐゴシック" panose="020B0600070205080204" pitchFamily="34" charset="-128"/>
              </a:rPr>
              <a:t> in vertex shader and </a:t>
            </a:r>
            <a:r>
              <a:rPr lang="en-US" altLang="en-US" b="1">
                <a:ea typeface="ＭＳ Ｐゴシック" panose="020B0600070205080204" pitchFamily="34" charset="-128"/>
              </a:rPr>
              <a:t>in</a:t>
            </a:r>
            <a:r>
              <a:rPr lang="en-US" altLang="en-US">
                <a:ea typeface="ＭＳ Ｐゴシック" panose="020B0600070205080204" pitchFamily="34" charset="-128"/>
              </a:rPr>
              <a:t> in the fragment shader</a:t>
            </a:r>
          </a:p>
          <a:p>
            <a:pPr lvl="1">
              <a:buFontTx/>
              <a:buNone/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out vec4 color; //vertex shader</a:t>
            </a:r>
          </a:p>
          <a:p>
            <a:pPr lvl="1">
              <a:buFontTx/>
              <a:buNone/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in vec4 color;  // fragment shader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pPr lvl="2">
              <a:buFontTx/>
              <a:buNone/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8677" name="Footer Placeholder 4">
            <a:extLst>
              <a:ext uri="{FF2B5EF4-FFF2-40B4-BE49-F238E27FC236}">
                <a16:creationId xmlns:a16="http://schemas.microsoft.com/office/drawing/2014/main" id="{F1D86107-F7F6-9D4C-BC45-335695DDD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15798819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98BA1085-39B0-E94D-8A30-80E097034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Author’s Naming Convention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F260C146-BD66-2344-948D-8D77BCF4C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8077200" cy="47244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attributes passed to vertex shader have names beginning with v (</a:t>
            </a:r>
            <a:r>
              <a:rPr lang="en-US" altLang="en-US" dirty="0" err="1">
                <a:ea typeface="ＭＳ Ｐゴシック" panose="020B0600070205080204" pitchFamily="34" charset="-128"/>
              </a:rPr>
              <a:t>vPosition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dirty="0" err="1">
                <a:ea typeface="ＭＳ Ｐゴシック" panose="020B0600070205080204" pitchFamily="34" charset="-128"/>
              </a:rPr>
              <a:t>vColor</a:t>
            </a:r>
            <a:r>
              <a:rPr lang="en-US" altLang="en-US" dirty="0">
                <a:ea typeface="ＭＳ Ｐゴシック" panose="020B0600070205080204" pitchFamily="34" charset="-128"/>
              </a:rPr>
              <a:t>) in both the application and the shader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Note that these are different entities with the same name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Varying variables begin with f (</a:t>
            </a:r>
            <a:r>
              <a:rPr lang="en-US" altLang="en-US" dirty="0" err="1">
                <a:ea typeface="ＭＳ Ｐゴシック" panose="020B0600070205080204" pitchFamily="34" charset="-128"/>
              </a:rPr>
              <a:t>fColor</a:t>
            </a:r>
            <a:r>
              <a:rPr lang="en-US" altLang="en-US" dirty="0">
                <a:ea typeface="ＭＳ Ｐゴシック" panose="020B0600070205080204" pitchFamily="34" charset="-128"/>
              </a:rPr>
              <a:t>) in both shaders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must have same name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Uniform variables are unadorned and can have the same name in application and shaders</a:t>
            </a:r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71381E89-8114-E44E-B7BD-FC3270EE9B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02008766-07D8-A243-8839-18A227C99EF7}" type="slidenum">
              <a:rPr lang="es-ES" altLang="en-US" sz="1000">
                <a:latin typeface="Arial" panose="020B0604020202020204" pitchFamily="34" charset="0"/>
              </a:rPr>
              <a:pPr lvl="1"/>
              <a:t>29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0725" name="Footer Placeholder 4">
            <a:extLst>
              <a:ext uri="{FF2B5EF4-FFF2-40B4-BE49-F238E27FC236}">
                <a16:creationId xmlns:a16="http://schemas.microsoft.com/office/drawing/2014/main" id="{5B7EAB1D-0068-AC45-9AA5-E711DCBD3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2058615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7AE75F34-7C61-1F48-8F9B-F1967BB94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Program Execution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56FC1343-5342-7D46-8CBF-A3100F0F9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WebGL runs within the browser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complex interaction among the operating system, the window system, the browser and your code (HTML and JS)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Simple model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Start with HTML file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files read in asynchronously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start with onload function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event driven input</a:t>
            </a:r>
          </a:p>
        </p:txBody>
      </p:sp>
      <p:sp>
        <p:nvSpPr>
          <p:cNvPr id="19460" name="Footer Placeholder 4">
            <a:extLst>
              <a:ext uri="{FF2B5EF4-FFF2-40B4-BE49-F238E27FC236}">
                <a16:creationId xmlns:a16="http://schemas.microsoft.com/office/drawing/2014/main" id="{F1D11747-8E0B-9F49-A241-DBEBF4040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 and Shreiner: Interactive Computer Graphics 7E © Addison-Wesley 2015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3">
            <a:extLst>
              <a:ext uri="{FF2B5EF4-FFF2-40B4-BE49-F238E27FC236}">
                <a16:creationId xmlns:a16="http://schemas.microsoft.com/office/drawing/2014/main" id="{13F3069B-1303-7D47-BF0E-74BB1F13A7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6F1F229C-FE7B-C44D-84B5-BC7EED8325D7}" type="slidenum">
              <a:rPr lang="es-ES" altLang="en-US" sz="1000">
                <a:latin typeface="Arial" panose="020B0604020202020204" pitchFamily="34" charset="0"/>
              </a:rPr>
              <a:pPr lvl="1"/>
              <a:t>30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2770" name="Footer Placeholder 4">
            <a:extLst>
              <a:ext uri="{FF2B5EF4-FFF2-40B4-BE49-F238E27FC236}">
                <a16:creationId xmlns:a16="http://schemas.microsoft.com/office/drawing/2014/main" id="{CD03399F-AF49-7F42-9796-89D623EEF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E. Angel and D. Shreiner: Interactive Computer Graphics 6E © Addison-Wesley 2012</a:t>
            </a: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94BB7166-B29B-3E49-A631-C4B390B289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Example: Vertex Shader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FD52B47E-C7A0-F04B-AE51-3708A64961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const vec4 red = vec4(1.0, 0.0, 0.0, 1.0);</a:t>
            </a:r>
          </a:p>
          <a:p>
            <a:pPr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out vec3 color_out;</a:t>
            </a:r>
          </a:p>
          <a:p>
            <a:pPr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void main(void)</a:t>
            </a:r>
          </a:p>
          <a:p>
            <a:pPr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{</a:t>
            </a:r>
          </a:p>
          <a:p>
            <a:pPr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  gl_Position = vPosition;</a:t>
            </a:r>
          </a:p>
          <a:p>
            <a:pPr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  color_out = red;</a:t>
            </a:r>
          </a:p>
          <a:p>
            <a:pPr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95323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>
            <a:extLst>
              <a:ext uri="{FF2B5EF4-FFF2-40B4-BE49-F238E27FC236}">
                <a16:creationId xmlns:a16="http://schemas.microsoft.com/office/drawing/2014/main" id="{D328DD62-F9FF-8E4F-B8CE-872417AA4A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1F68751F-343A-2D44-82A7-88514AFE13CD}" type="slidenum">
              <a:rPr lang="es-ES" altLang="en-US" sz="1000">
                <a:latin typeface="Arial" panose="020B0604020202020204" pitchFamily="34" charset="0"/>
              </a:rPr>
              <a:pPr lvl="1"/>
              <a:t>31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4954733A-016E-3341-B663-FF759EB5A1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Corresponding Fragment Shader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19D118C3-3866-9943-A91C-ED923E894E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precision mediump float;</a:t>
            </a:r>
          </a:p>
          <a:p>
            <a:pPr>
              <a:buFontTx/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varying vec3 fColor;</a:t>
            </a:r>
          </a:p>
          <a:p>
            <a:pPr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void main()</a:t>
            </a:r>
          </a:p>
          <a:p>
            <a:pPr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{</a:t>
            </a:r>
          </a:p>
          <a:p>
            <a:pPr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  gl_FragColor = fColor;</a:t>
            </a:r>
          </a:p>
          <a:p>
            <a:pPr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33797" name="Footer Placeholder 4">
            <a:extLst>
              <a:ext uri="{FF2B5EF4-FFF2-40B4-BE49-F238E27FC236}">
                <a16:creationId xmlns:a16="http://schemas.microsoft.com/office/drawing/2014/main" id="{9FDEA143-AE6E-744C-B21E-B568584EE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9009536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3BD8C0A7-6652-3A40-9CF3-511B05711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Sending Colors from Application</a:t>
            </a:r>
          </a:p>
        </p:txBody>
      </p:sp>
      <p:sp>
        <p:nvSpPr>
          <p:cNvPr id="35843" name="Slide Number Placeholder 3">
            <a:extLst>
              <a:ext uri="{FF2B5EF4-FFF2-40B4-BE49-F238E27FC236}">
                <a16:creationId xmlns:a16="http://schemas.microsoft.com/office/drawing/2014/main" id="{BBD3312B-9E5F-AA4A-B760-6BDE11581B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203ADEBB-A592-F34F-B07D-CBC11CADBADE}" type="slidenum">
              <a:rPr lang="es-ES" altLang="en-US" sz="1000">
                <a:latin typeface="Arial" panose="020B0604020202020204" pitchFamily="34" charset="0"/>
              </a:rPr>
              <a:pPr lvl="1"/>
              <a:t>32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5844" name="TextBox 4">
            <a:extLst>
              <a:ext uri="{FF2B5EF4-FFF2-40B4-BE49-F238E27FC236}">
                <a16:creationId xmlns:a16="http://schemas.microsoft.com/office/drawing/2014/main" id="{FD31A2E4-F084-5B41-9F28-26C7AB614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595438"/>
            <a:ext cx="84582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var cBuffer = gl.createBuffer();</a:t>
            </a:r>
          </a:p>
          <a:p>
            <a:r>
              <a:rPr lang="en-US" altLang="en-US"/>
              <a:t>gl.bindBuffer( gl.ARRAY_BUFFER, cBuffer );</a:t>
            </a:r>
          </a:p>
          <a:p>
            <a:r>
              <a:rPr lang="en-US" altLang="en-US"/>
              <a:t>gl.bufferData( gl.ARRAY_BUFFER, flatten(colors),</a:t>
            </a:r>
          </a:p>
          <a:p>
            <a:r>
              <a:rPr lang="en-US" altLang="en-US"/>
              <a:t>                                gl.STATIC_DRAW );</a:t>
            </a:r>
          </a:p>
          <a:p>
            <a:endParaRPr lang="en-US" altLang="en-US"/>
          </a:p>
          <a:p>
            <a:r>
              <a:rPr lang="en-US" altLang="en-US"/>
              <a:t>var vColor = gl.getAttribLocation( program, "vColor" );</a:t>
            </a:r>
          </a:p>
          <a:p>
            <a:r>
              <a:rPr lang="en-US" altLang="en-US"/>
              <a:t>gl.vertexAttribPointer( vColor, 3, gl.FLOAT, false, 0, 0 );</a:t>
            </a:r>
          </a:p>
          <a:p>
            <a:r>
              <a:rPr lang="en-US" altLang="en-US"/>
              <a:t>gl.enableVertexAttribArray( vColor );</a:t>
            </a:r>
          </a:p>
        </p:txBody>
      </p:sp>
      <p:sp>
        <p:nvSpPr>
          <p:cNvPr id="35845" name="Footer Placeholder 4">
            <a:extLst>
              <a:ext uri="{FF2B5EF4-FFF2-40B4-BE49-F238E27FC236}">
                <a16:creationId xmlns:a16="http://schemas.microsoft.com/office/drawing/2014/main" id="{8795A583-6CE7-9D4E-889D-2CBFDC2C3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31314123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F3CE3BBF-53A9-F940-87E9-E3D1A952F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28600"/>
            <a:ext cx="7391400" cy="10668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Sending a Uniform Variable</a:t>
            </a:r>
          </a:p>
        </p:txBody>
      </p:sp>
      <p:sp>
        <p:nvSpPr>
          <p:cNvPr id="36867" name="Slide Number Placeholder 3">
            <a:extLst>
              <a:ext uri="{FF2B5EF4-FFF2-40B4-BE49-F238E27FC236}">
                <a16:creationId xmlns:a16="http://schemas.microsoft.com/office/drawing/2014/main" id="{06452C12-68D5-AD47-B5EC-C9F09E02EB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FF036A3C-26F0-EE44-98EB-176BEB80CB9A}" type="slidenum">
              <a:rPr lang="es-ES" altLang="en-US" sz="1000">
                <a:latin typeface="Arial" panose="020B0604020202020204" pitchFamily="34" charset="0"/>
              </a:rPr>
              <a:pPr lvl="1"/>
              <a:t>33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6868" name="TextBox 4">
            <a:extLst>
              <a:ext uri="{FF2B5EF4-FFF2-40B4-BE49-F238E27FC236}">
                <a16:creationId xmlns:a16="http://schemas.microsoft.com/office/drawing/2014/main" id="{40323EF1-7082-AD4D-A6F5-FC21B7E57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595438"/>
            <a:ext cx="8991600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 // in application</a:t>
            </a:r>
          </a:p>
          <a:p>
            <a:endParaRPr lang="en-US" altLang="en-US"/>
          </a:p>
          <a:p>
            <a:r>
              <a:rPr lang="en-US" altLang="en-US"/>
              <a:t>vec4 color = vec4(1.0, 0.0, 0.0, 1.0);</a:t>
            </a:r>
          </a:p>
          <a:p>
            <a:r>
              <a:rPr lang="en-US" altLang="en-US"/>
              <a:t>colorLoc = gl.getUniformLocation( program, ”color" );   </a:t>
            </a:r>
          </a:p>
          <a:p>
            <a:r>
              <a:rPr lang="en-US" altLang="en-US"/>
              <a:t>gl.uniform4f( colorLoc, color); </a:t>
            </a:r>
          </a:p>
          <a:p>
            <a:endParaRPr lang="en-US" altLang="en-US"/>
          </a:p>
          <a:p>
            <a:r>
              <a:rPr lang="en-US" altLang="en-US"/>
              <a:t>// in fragment shader (similar in vertex shader)</a:t>
            </a:r>
          </a:p>
          <a:p>
            <a:endParaRPr lang="en-US" altLang="en-US"/>
          </a:p>
          <a:p>
            <a:r>
              <a:rPr lang="en-US" altLang="en-US"/>
              <a:t>uniform vec4 color;</a:t>
            </a:r>
          </a:p>
          <a:p>
            <a:endParaRPr lang="en-US" altLang="en-US"/>
          </a:p>
          <a:p>
            <a:r>
              <a:rPr lang="en-US" altLang="en-US"/>
              <a:t>void main()</a:t>
            </a:r>
          </a:p>
          <a:p>
            <a:r>
              <a:rPr lang="en-US" altLang="en-US"/>
              <a:t>{</a:t>
            </a:r>
          </a:p>
          <a:p>
            <a:r>
              <a:rPr lang="en-US" altLang="en-US"/>
              <a:t>    gl_FragColor = color;</a:t>
            </a:r>
          </a:p>
          <a:p>
            <a:r>
              <a:rPr lang="en-US" altLang="en-US"/>
              <a:t>}  </a:t>
            </a:r>
          </a:p>
        </p:txBody>
      </p:sp>
      <p:sp>
        <p:nvSpPr>
          <p:cNvPr id="36869" name="Footer Placeholder 4">
            <a:extLst>
              <a:ext uri="{FF2B5EF4-FFF2-40B4-BE49-F238E27FC236}">
                <a16:creationId xmlns:a16="http://schemas.microsoft.com/office/drawing/2014/main" id="{085D2118-8D0A-B04D-8467-750A980C6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19276222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>
            <a:extLst>
              <a:ext uri="{FF2B5EF4-FFF2-40B4-BE49-F238E27FC236}">
                <a16:creationId xmlns:a16="http://schemas.microsoft.com/office/drawing/2014/main" id="{5A5EF7B2-9DDB-7447-A817-5849814799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24145AB2-6B44-5047-AC80-97B20B4D3A35}" type="slidenum">
              <a:rPr lang="es-ES" altLang="en-US" sz="1000">
                <a:latin typeface="Arial" panose="020B0604020202020204" pitchFamily="34" charset="0"/>
              </a:rPr>
              <a:pPr lvl="1"/>
              <a:t>34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6A6FDC54-7CC7-0D4C-983E-203C5B7071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Operators and Functions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7F9106C3-E5B7-6744-9F50-3D5D12AB0E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Standard C functions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Trigonometric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Arithmetic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Normalize, reflect, length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Overloading of vector and matrix types</a:t>
            </a:r>
          </a:p>
          <a:p>
            <a:pPr lvl="1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mat4 a;</a:t>
            </a:r>
          </a:p>
          <a:p>
            <a:pPr lvl="1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vec4 b, c, d;</a:t>
            </a:r>
          </a:p>
          <a:p>
            <a:pPr lvl="1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c = b*a; // a column vector stored as a 1d array</a:t>
            </a:r>
          </a:p>
          <a:p>
            <a:pPr lvl="1"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d = a*b; // a row vector stored as a 1d array</a:t>
            </a:r>
          </a:p>
        </p:txBody>
      </p:sp>
      <p:sp>
        <p:nvSpPr>
          <p:cNvPr id="37893" name="Footer Placeholder 4">
            <a:extLst>
              <a:ext uri="{FF2B5EF4-FFF2-40B4-BE49-F238E27FC236}">
                <a16:creationId xmlns:a16="http://schemas.microsoft.com/office/drawing/2014/main" id="{DD6A2DE5-A8E8-5D40-9901-90CB1BC15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19691894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>
            <a:extLst>
              <a:ext uri="{FF2B5EF4-FFF2-40B4-BE49-F238E27FC236}">
                <a16:creationId xmlns:a16="http://schemas.microsoft.com/office/drawing/2014/main" id="{5C7C0E60-6F66-DE44-838C-98DB09220A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/>
            <a:fld id="{8CC0F6B1-2F7F-004E-925A-BC31C31C9BAB}" type="slidenum">
              <a:rPr lang="es-ES" altLang="en-US" sz="1000">
                <a:latin typeface="Arial" panose="020B0604020202020204" pitchFamily="34" charset="0"/>
              </a:rPr>
              <a:pPr lvl="1"/>
              <a:t>35</a:t>
            </a:fld>
            <a:endParaRPr lang="es-ES" altLang="en-US" sz="1000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918200C9-43CA-ED46-882F-F154BE8425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Swizzling and Selection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03EE6536-CD1F-8D4C-A2E8-31EE536E44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Can refer to array elements by element using [] or selection (.) operator with 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x, y, z, w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r, g, b, a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s, t, p, q</a:t>
            </a:r>
          </a:p>
          <a:p>
            <a:pPr lvl="1">
              <a:lnSpc>
                <a:spcPct val="90000"/>
              </a:lnSpc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a[2], a.b, a.z, a.p</a:t>
            </a:r>
            <a:r>
              <a:rPr lang="en-US" altLang="en-US">
                <a:ea typeface="ＭＳ Ｐゴシック" panose="020B0600070205080204" pitchFamily="34" charset="-128"/>
              </a:rPr>
              <a:t> are the same</a:t>
            </a:r>
          </a:p>
          <a:p>
            <a:pPr>
              <a:lnSpc>
                <a:spcPct val="90000"/>
              </a:lnSpc>
            </a:pPr>
            <a:r>
              <a:rPr lang="en-US" altLang="en-US" b="1">
                <a:ea typeface="ＭＳ Ｐゴシック" panose="020B0600070205080204" pitchFamily="34" charset="-128"/>
              </a:rPr>
              <a:t>Swizzling</a:t>
            </a:r>
            <a:r>
              <a:rPr lang="en-US" altLang="en-US">
                <a:ea typeface="ＭＳ Ｐゴシック" panose="020B0600070205080204" pitchFamily="34" charset="-128"/>
              </a:rPr>
              <a:t> operator lets us manipulate components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vec4 a, b;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a.yz = vec2(1.0, 2.0, 3.0, 4.0);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b = a.yxzw;</a:t>
            </a:r>
          </a:p>
        </p:txBody>
      </p:sp>
      <p:sp>
        <p:nvSpPr>
          <p:cNvPr id="39941" name="Footer Placeholder 4">
            <a:extLst>
              <a:ext uri="{FF2B5EF4-FFF2-40B4-BE49-F238E27FC236}">
                <a16:creationId xmlns:a16="http://schemas.microsoft.com/office/drawing/2014/main" id="{F486B6E6-86FA-264C-8FEA-B2B73F816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Angel and Shreiner: Interactive Computer Graphics 7E © Addison-Wesley 2015 </a:t>
            </a:r>
          </a:p>
        </p:txBody>
      </p:sp>
    </p:spTree>
    <p:extLst>
      <p:ext uri="{BB962C8B-B14F-4D97-AF65-F5344CB8AC3E}">
        <p14:creationId xmlns:p14="http://schemas.microsoft.com/office/powerpoint/2010/main" val="2035571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4A3BC6C-CB2F-2D43-AE20-A6C97CB82E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Coordinate Systems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8D09D630-9A09-3143-8DA6-84C54EC8D5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058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The units in </a:t>
            </a:r>
            <a:r>
              <a:rPr lang="en-US" altLang="en-US" sz="28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points</a:t>
            </a:r>
            <a:r>
              <a:rPr lang="en-US" altLang="en-US" sz="2800">
                <a:ea typeface="ＭＳ Ｐゴシック" panose="020B0600070205080204" pitchFamily="34" charset="-128"/>
              </a:rPr>
              <a:t> are determined by the application and are called </a:t>
            </a:r>
            <a:r>
              <a:rPr lang="en-US" altLang="en-US" sz="2800" i="1">
                <a:ea typeface="ＭＳ Ｐゴシック" panose="020B0600070205080204" pitchFamily="34" charset="-128"/>
              </a:rPr>
              <a:t>object, world, model</a:t>
            </a:r>
            <a:r>
              <a:rPr lang="en-US" altLang="en-US" sz="2800">
                <a:ea typeface="ＭＳ Ｐゴシック" panose="020B0600070205080204" pitchFamily="34" charset="-128"/>
              </a:rPr>
              <a:t> or </a:t>
            </a:r>
            <a:r>
              <a:rPr lang="en-US" altLang="en-US" sz="2800" i="1">
                <a:ea typeface="ＭＳ Ｐゴシック" panose="020B0600070205080204" pitchFamily="34" charset="-128"/>
              </a:rPr>
              <a:t>problem coordinates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Viewing specifications usually are also in object coordinates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Eventually pixels will be produced in </a:t>
            </a:r>
            <a:r>
              <a:rPr lang="en-US" altLang="en-US" sz="2800" i="1">
                <a:ea typeface="ＭＳ Ｐゴシック" panose="020B0600070205080204" pitchFamily="34" charset="-128"/>
              </a:rPr>
              <a:t>window coordinates 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WebGL also uses some internal representations that usually are not visible to the application but are important in the shaders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Most important is </a:t>
            </a:r>
            <a:r>
              <a:rPr lang="en-US" altLang="en-US" sz="2800" i="1">
                <a:ea typeface="ＭＳ Ｐゴシック" panose="020B0600070205080204" pitchFamily="34" charset="-128"/>
              </a:rPr>
              <a:t>clip coordinates</a:t>
            </a:r>
          </a:p>
        </p:txBody>
      </p:sp>
      <p:sp>
        <p:nvSpPr>
          <p:cNvPr id="20484" name="Footer Placeholder 4">
            <a:extLst>
              <a:ext uri="{FF2B5EF4-FFF2-40B4-BE49-F238E27FC236}">
                <a16:creationId xmlns:a16="http://schemas.microsoft.com/office/drawing/2014/main" id="{C7D399F3-23AA-8B43-9C10-701A1E380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 and Shreiner: Interactive Computer Graphics 7E © Addison-Wesley 2015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63D61696-828D-4540-9B6B-31569BAAA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28600"/>
            <a:ext cx="8153400" cy="10668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Coordinate Systems and Shaders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BE95CDCF-F2DB-0649-BAFE-E83D2183B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Vertex shader must output in clip coordinates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Input to fragment shader from rasterizer is in window coordinates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Application can provide vertex data in any coordinate system but shader must eventually produce gl_Position in clip coordinates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Simple example uses clip coordinates</a:t>
            </a:r>
          </a:p>
        </p:txBody>
      </p:sp>
      <p:sp>
        <p:nvSpPr>
          <p:cNvPr id="22532" name="Footer Placeholder 4">
            <a:extLst>
              <a:ext uri="{FF2B5EF4-FFF2-40B4-BE49-F238E27FC236}">
                <a16:creationId xmlns:a16="http://schemas.microsoft.com/office/drawing/2014/main" id="{8ED1D8F8-39C9-BC4B-8480-CABBC4DBD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 and Shreiner: Interactive Computer Graphics 7E © Addison-Wesley 2015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5" descr="an02f31">
            <a:extLst>
              <a:ext uri="{FF2B5EF4-FFF2-40B4-BE49-F238E27FC236}">
                <a16:creationId xmlns:a16="http://schemas.microsoft.com/office/drawing/2014/main" id="{066D0ECD-1F24-9746-8A1A-D5593F3F7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971800"/>
            <a:ext cx="4572000" cy="293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Rectangle 2">
            <a:extLst>
              <a:ext uri="{FF2B5EF4-FFF2-40B4-BE49-F238E27FC236}">
                <a16:creationId xmlns:a16="http://schemas.microsoft.com/office/drawing/2014/main" id="{FD69D66D-6751-C84C-BBD2-144C2A8472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WebGL Camera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B46489FB-1B67-6448-93FF-A7A3F3131C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WebGL places a camera at the origin in object space pointing in the negative </a:t>
            </a:r>
            <a:r>
              <a:rPr lang="en-US" altLang="en-US" i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z</a:t>
            </a:r>
            <a:r>
              <a:rPr lang="en-US" altLang="en-US">
                <a:ea typeface="ＭＳ Ｐゴシック" panose="020B0600070205080204" pitchFamily="34" charset="-128"/>
              </a:rPr>
              <a:t> direction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The default viewing volume</a:t>
            </a:r>
          </a:p>
          <a:p>
            <a:pPr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  is a box centered at the</a:t>
            </a:r>
          </a:p>
          <a:p>
            <a:pPr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  origin with sides of </a:t>
            </a:r>
          </a:p>
          <a:p>
            <a:pPr>
              <a:buFontTx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  length 2</a:t>
            </a:r>
          </a:p>
        </p:txBody>
      </p:sp>
      <p:sp>
        <p:nvSpPr>
          <p:cNvPr id="23557" name="Footer Placeholder 5">
            <a:extLst>
              <a:ext uri="{FF2B5EF4-FFF2-40B4-BE49-F238E27FC236}">
                <a16:creationId xmlns:a16="http://schemas.microsoft.com/office/drawing/2014/main" id="{9F3FD2A5-2338-1143-9523-2DE49621A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 and Shreiner: Interactive Computer Graphics 7E © Addison-Wesley 2015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8237DE31-0A0C-344B-84F4-44E2B05063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Orthographic Viewing</a:t>
            </a:r>
          </a:p>
        </p:txBody>
      </p:sp>
      <p:grpSp>
        <p:nvGrpSpPr>
          <p:cNvPr id="25603" name="Group 64">
            <a:extLst>
              <a:ext uri="{FF2B5EF4-FFF2-40B4-BE49-F238E27FC236}">
                <a16:creationId xmlns:a16="http://schemas.microsoft.com/office/drawing/2014/main" id="{5D9C418F-A647-FB48-9784-0314EB6732AB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971800"/>
            <a:ext cx="4516438" cy="3051175"/>
            <a:chOff x="672" y="1248"/>
            <a:chExt cx="2845" cy="1922"/>
          </a:xfrm>
        </p:grpSpPr>
        <p:pic>
          <p:nvPicPr>
            <p:cNvPr id="25612" name="Picture 5" descr="an02f29">
              <a:extLst>
                <a:ext uri="{FF2B5EF4-FFF2-40B4-BE49-F238E27FC236}">
                  <a16:creationId xmlns:a16="http://schemas.microsoft.com/office/drawing/2014/main" id="{ADD0BAB9-8F89-3B4C-B0C8-E0CA5A3399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1248"/>
              <a:ext cx="2845" cy="1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13" name="Text Box 10">
              <a:extLst>
                <a:ext uri="{FF2B5EF4-FFF2-40B4-BE49-F238E27FC236}">
                  <a16:creationId xmlns:a16="http://schemas.microsoft.com/office/drawing/2014/main" id="{03A8BCD7-FC71-5E42-B7E8-82E0F836E4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2448"/>
              <a:ext cx="3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Ctr="1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600" i="1">
                  <a:latin typeface="Times New Roman" panose="02020603050405020304" pitchFamily="18" charset="0"/>
                </a:rPr>
                <a:t>z=0</a:t>
              </a:r>
            </a:p>
          </p:txBody>
        </p:sp>
        <p:sp>
          <p:nvSpPr>
            <p:cNvPr id="25614" name="Rectangle 11">
              <a:extLst>
                <a:ext uri="{FF2B5EF4-FFF2-40B4-BE49-F238E27FC236}">
                  <a16:creationId xmlns:a16="http://schemas.microsoft.com/office/drawing/2014/main" id="{10CBB8CE-EB34-D041-A6B4-C290A8A5E95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400" y="2592"/>
              <a:ext cx="288" cy="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25604" name="Group 63">
            <a:extLst>
              <a:ext uri="{FF2B5EF4-FFF2-40B4-BE49-F238E27FC236}">
                <a16:creationId xmlns:a16="http://schemas.microsoft.com/office/drawing/2014/main" id="{C228D963-8786-2F42-9754-B41401A8BD21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2971800"/>
            <a:ext cx="2363788" cy="2847975"/>
            <a:chOff x="3600" y="1248"/>
            <a:chExt cx="1489" cy="1794"/>
          </a:xfrm>
        </p:grpSpPr>
        <p:pic>
          <p:nvPicPr>
            <p:cNvPr id="25607" name="Picture 7" descr="an02f30">
              <a:extLst>
                <a:ext uri="{FF2B5EF4-FFF2-40B4-BE49-F238E27FC236}">
                  <a16:creationId xmlns:a16="http://schemas.microsoft.com/office/drawing/2014/main" id="{2F27691D-D8AB-B545-A93D-5D3F354643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" y="1440"/>
              <a:ext cx="1489" cy="1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08" name="Rectangle 59">
              <a:extLst>
                <a:ext uri="{FF2B5EF4-FFF2-40B4-BE49-F238E27FC236}">
                  <a16:creationId xmlns:a16="http://schemas.microsoft.com/office/drawing/2014/main" id="{97C46A61-0424-8C47-9EB7-0417EB110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248"/>
              <a:ext cx="288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en-US" altLang="en-US"/>
            </a:p>
          </p:txBody>
        </p:sp>
        <p:grpSp>
          <p:nvGrpSpPr>
            <p:cNvPr id="25609" name="Group 61">
              <a:extLst>
                <a:ext uri="{FF2B5EF4-FFF2-40B4-BE49-F238E27FC236}">
                  <a16:creationId xmlns:a16="http://schemas.microsoft.com/office/drawing/2014/main" id="{87E4AF77-4270-C24C-8E69-E15BFC703F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6" y="1680"/>
              <a:ext cx="384" cy="212"/>
              <a:chOff x="4848" y="1200"/>
              <a:chExt cx="384" cy="212"/>
            </a:xfrm>
          </p:grpSpPr>
          <p:sp>
            <p:nvSpPr>
              <p:cNvPr id="25610" name="Rectangle 60">
                <a:extLst>
                  <a:ext uri="{FF2B5EF4-FFF2-40B4-BE49-F238E27FC236}">
                    <a16:creationId xmlns:a16="http://schemas.microsoft.com/office/drawing/2014/main" id="{4DA5B8B6-B4DB-A442-A9C6-2280EE759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8" y="1200"/>
                <a:ext cx="384" cy="1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5611" name="Text Box 58">
                <a:extLst>
                  <a:ext uri="{FF2B5EF4-FFF2-40B4-BE49-F238E27FC236}">
                    <a16:creationId xmlns:a16="http://schemas.microsoft.com/office/drawing/2014/main" id="{B3F0B729-6AAD-474D-A281-F7F7BBDFF6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6" y="1200"/>
                <a:ext cx="31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Ctr="1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en-US" sz="1600" i="1">
                    <a:latin typeface="Times New Roman" panose="02020603050405020304" pitchFamily="18" charset="0"/>
                  </a:rPr>
                  <a:t>z=0</a:t>
                </a:r>
              </a:p>
            </p:txBody>
          </p:sp>
        </p:grpSp>
      </p:grpSp>
      <p:sp>
        <p:nvSpPr>
          <p:cNvPr id="25605" name="Text Box 65">
            <a:extLst>
              <a:ext uri="{FF2B5EF4-FFF2-40B4-BE49-F238E27FC236}">
                <a16:creationId xmlns:a16="http://schemas.microsoft.com/office/drawing/2014/main" id="{C8A4CBED-74F6-304D-9BFF-4C3822C67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738" y="1600200"/>
            <a:ext cx="6015037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Ctr="1">
            <a:spAutoFit/>
          </a:bodyPr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In the default orthographic view, points are </a:t>
            </a:r>
          </a:p>
          <a:p>
            <a:r>
              <a:rPr lang="en-US" altLang="en-US">
                <a:latin typeface="Arial" panose="020B0604020202020204" pitchFamily="34" charset="0"/>
              </a:rPr>
              <a:t>projected forward along the </a:t>
            </a:r>
            <a:r>
              <a:rPr lang="en-US" altLang="en-US" i="1">
                <a:latin typeface="Times New Roman" panose="02020603050405020304" pitchFamily="18" charset="0"/>
              </a:rPr>
              <a:t>z</a:t>
            </a:r>
            <a:r>
              <a:rPr lang="en-US" altLang="en-US">
                <a:latin typeface="Arial" panose="020B0604020202020204" pitchFamily="34" charset="0"/>
              </a:rPr>
              <a:t> axis onto the</a:t>
            </a:r>
          </a:p>
          <a:p>
            <a:r>
              <a:rPr lang="en-US" altLang="en-US">
                <a:latin typeface="Arial" panose="020B0604020202020204" pitchFamily="34" charset="0"/>
              </a:rPr>
              <a:t>plane </a:t>
            </a:r>
            <a:r>
              <a:rPr lang="en-US" altLang="en-US" i="1">
                <a:latin typeface="Times New Roman" panose="02020603050405020304" pitchFamily="18" charset="0"/>
              </a:rPr>
              <a:t>z=0</a:t>
            </a:r>
          </a:p>
        </p:txBody>
      </p:sp>
      <p:sp>
        <p:nvSpPr>
          <p:cNvPr id="25606" name="Footer Placeholder 14">
            <a:extLst>
              <a:ext uri="{FF2B5EF4-FFF2-40B4-BE49-F238E27FC236}">
                <a16:creationId xmlns:a16="http://schemas.microsoft.com/office/drawing/2014/main" id="{B8431AE1-CC37-6C46-B6F7-0AC4AAFAD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 and Shreiner: Interactive Computer Graphics 7E © Addison-Wesley 2015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16C23FD1-F2B6-4342-AFF6-CE03EA4909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Viewports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9C8F12E3-F84F-1E47-9F27-A31F047B31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Do not have use the entire window for the image: </a:t>
            </a: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gl.viewport(x,y,w,h)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Values in pixels (window coordinates)</a:t>
            </a:r>
          </a:p>
        </p:txBody>
      </p:sp>
      <p:pic>
        <p:nvPicPr>
          <p:cNvPr id="27652" name="Picture 5" descr="an02f33">
            <a:extLst>
              <a:ext uri="{FF2B5EF4-FFF2-40B4-BE49-F238E27FC236}">
                <a16:creationId xmlns:a16="http://schemas.microsoft.com/office/drawing/2014/main" id="{45F067E0-43D9-074F-982A-BA75542DD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200400"/>
            <a:ext cx="6645275" cy="283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Footer Placeholder 5">
            <a:extLst>
              <a:ext uri="{FF2B5EF4-FFF2-40B4-BE49-F238E27FC236}">
                <a16:creationId xmlns:a16="http://schemas.microsoft.com/office/drawing/2014/main" id="{A4128549-64CE-3D4D-9D89-5BFF4F310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 and Shreiner: Interactive Computer Graphics 7E © Addison-Wesley 2015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4FDCF69E-1374-5841-BB05-2EBAE322EF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010400" cy="10668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Transformations and Viewing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3AACF337-CFF6-3243-9EAA-35D66054D3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700">
                <a:ea typeface="ＭＳ Ｐゴシック" panose="020B0600070205080204" pitchFamily="34" charset="-128"/>
              </a:rPr>
              <a:t>In WebGL, we usually carry out projection using a projection matrix (transformation) before rasterization</a:t>
            </a:r>
          </a:p>
          <a:p>
            <a:r>
              <a:rPr lang="en-US" altLang="en-US" sz="2700">
                <a:ea typeface="ＭＳ Ｐゴシック" panose="020B0600070205080204" pitchFamily="34" charset="-128"/>
              </a:rPr>
              <a:t>Transformation functions are also used for changes in coordinate systems</a:t>
            </a:r>
            <a:endParaRPr lang="en-US" altLang="en-US" sz="2000" b="1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r>
              <a:rPr lang="en-US" altLang="en-US" sz="2700">
                <a:ea typeface="ＭＳ Ｐゴシック" panose="020B0600070205080204" pitchFamily="34" charset="-128"/>
              </a:rPr>
              <a:t>Pre 3.1 OpenGL had a set of transformation functions which have been deprecated</a:t>
            </a:r>
          </a:p>
          <a:p>
            <a:r>
              <a:rPr lang="en-US" altLang="en-US" sz="2700">
                <a:ea typeface="ＭＳ Ｐゴシック" panose="020B0600070205080204" pitchFamily="34" charset="-128"/>
              </a:rPr>
              <a:t>Three choices in WebGL</a:t>
            </a:r>
          </a:p>
          <a:p>
            <a:pPr lvl="1"/>
            <a:r>
              <a:rPr lang="en-US" altLang="en-US" sz="2200">
                <a:ea typeface="ＭＳ Ｐゴシック" panose="020B0600070205080204" pitchFamily="34" charset="-128"/>
              </a:rPr>
              <a:t>Application code</a:t>
            </a:r>
          </a:p>
          <a:p>
            <a:pPr lvl="1"/>
            <a:r>
              <a:rPr lang="en-US" altLang="en-US" sz="2200">
                <a:ea typeface="ＭＳ Ｐゴシック" panose="020B0600070205080204" pitchFamily="34" charset="-128"/>
              </a:rPr>
              <a:t>GLSL functions</a:t>
            </a:r>
          </a:p>
          <a:p>
            <a:pPr lvl="1"/>
            <a:r>
              <a:rPr lang="en-US" altLang="en-US" sz="2200">
                <a:ea typeface="ＭＳ Ｐゴシック" panose="020B0600070205080204" pitchFamily="34" charset="-128"/>
              </a:rPr>
              <a:t>MV.js</a:t>
            </a:r>
          </a:p>
          <a:p>
            <a:pPr lvl="1"/>
            <a:endParaRPr lang="en-US" altLang="en-US" sz="1500" b="1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endParaRPr lang="en-US" altLang="en-US" sz="2700">
              <a:ea typeface="ＭＳ Ｐゴシック" panose="020B0600070205080204" pitchFamily="34" charset="-128"/>
            </a:endParaRPr>
          </a:p>
        </p:txBody>
      </p:sp>
      <p:sp>
        <p:nvSpPr>
          <p:cNvPr id="29700" name="Footer Placeholder 4">
            <a:extLst>
              <a:ext uri="{FF2B5EF4-FFF2-40B4-BE49-F238E27FC236}">
                <a16:creationId xmlns:a16="http://schemas.microsoft.com/office/drawing/2014/main" id="{C0212636-791E-6F4E-A304-7B0060A0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latin typeface="Times New Roman" panose="02020603050405020304" pitchFamily="18" charset="0"/>
              </a:rPr>
              <a:t>Angel and Shreiner: Interactive Computer Graphics 7E © Addison-Wesley 2015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LA1">
  <a:themeElements>
    <a:clrScheme name="ULA1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ULA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1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ULA1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LA1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LA1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C:\PPT\VENEZUELA\ULA1.PPT</Template>
  <TotalTime>17719</TotalTime>
  <Words>1848</Words>
  <Application>Microsoft Macintosh PowerPoint</Application>
  <PresentationFormat>On-screen Show (4:3)</PresentationFormat>
  <Paragraphs>346</Paragraphs>
  <Slides>35</Slides>
  <Notes>27</Notes>
  <HiddenSlides>2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Courier New</vt:lpstr>
      <vt:lpstr>ＭＳ Ｐゴシック</vt:lpstr>
      <vt:lpstr>Arial</vt:lpstr>
      <vt:lpstr>Times New Roman</vt:lpstr>
      <vt:lpstr>ULA1</vt:lpstr>
      <vt:lpstr>ClipArt</vt:lpstr>
      <vt:lpstr>Microsoft Equation</vt:lpstr>
      <vt:lpstr>Programming with OpenGL Part 2: Complete Programs</vt:lpstr>
      <vt:lpstr>Objectives</vt:lpstr>
      <vt:lpstr>Program Execution</vt:lpstr>
      <vt:lpstr>Coordinate Systems</vt:lpstr>
      <vt:lpstr>Coordinate Systems and Shaders</vt:lpstr>
      <vt:lpstr>WebGL Camera</vt:lpstr>
      <vt:lpstr>Orthographic Viewing</vt:lpstr>
      <vt:lpstr>Viewports</vt:lpstr>
      <vt:lpstr>Transformations and Viewing</vt:lpstr>
      <vt:lpstr>First Assignment: Tessellation and Twist</vt:lpstr>
      <vt:lpstr>Example</vt:lpstr>
      <vt:lpstr>Programming with WebGL Part 3: Shaders</vt:lpstr>
      <vt:lpstr>Objectives</vt:lpstr>
      <vt:lpstr>Vertex Shader Applications</vt:lpstr>
      <vt:lpstr>Fragment Shader Applications</vt:lpstr>
      <vt:lpstr>Fragment Shader Applications</vt:lpstr>
      <vt:lpstr>Writing Shaders</vt:lpstr>
      <vt:lpstr>GLSL</vt:lpstr>
      <vt:lpstr>Simple Vertex Shader</vt:lpstr>
      <vt:lpstr>Execution Model</vt:lpstr>
      <vt:lpstr>Simple Fragment Program</vt:lpstr>
      <vt:lpstr>Execution Model</vt:lpstr>
      <vt:lpstr>Data Types</vt:lpstr>
      <vt:lpstr>No Pointers</vt:lpstr>
      <vt:lpstr>Qualifiers</vt:lpstr>
      <vt:lpstr>Attribute Qualifier</vt:lpstr>
      <vt:lpstr>Uniform Qualified</vt:lpstr>
      <vt:lpstr>Varying Qualified</vt:lpstr>
      <vt:lpstr>Author’s Naming Convention</vt:lpstr>
      <vt:lpstr>Example: Vertex Shader</vt:lpstr>
      <vt:lpstr>Corresponding Fragment Shader</vt:lpstr>
      <vt:lpstr>Sending Colors from Application</vt:lpstr>
      <vt:lpstr>Sending a Uniform Variable</vt:lpstr>
      <vt:lpstr>Operators and Functions</vt:lpstr>
      <vt:lpstr>Swizzling and Selection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Angel</dc:creator>
  <cp:lastModifiedBy>Matthew Evett</cp:lastModifiedBy>
  <cp:revision>89</cp:revision>
  <dcterms:created xsi:type="dcterms:W3CDTF">2014-01-16T15:46:08Z</dcterms:created>
  <dcterms:modified xsi:type="dcterms:W3CDTF">2018-09-17T17:48:48Z</dcterms:modified>
</cp:coreProperties>
</file>