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b143a7b9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6b143a7b9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b143a7b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b143a7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b143a7b9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b143a7b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143a7b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6b143a7b90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sz="3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lphaLcPeriod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043911"/>
            <a:ext cx="5181600" cy="513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043911"/>
            <a:ext cx="5181600" cy="513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igitalHealthcareLab/22MOACDM/tree/develop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r-you-group/PredDrugInducedKidneyInjury" TargetMode="External"/><Relationship Id="rId4" Type="http://schemas.openxmlformats.org/officeDocument/2006/relationships/hyperlink" Target="https://github.com/dr-you-group/PredDrugInducedLiverInju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owardsdatascience.com/install-jupyter-notebook-server-on-aws-ec2-instance-91812bc83c44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/>
              <a:t>Task 1. 간독성/신독성 인공지능 모델</a:t>
            </a:r>
            <a:br>
              <a:rPr lang="en-US"/>
            </a:br>
            <a:r>
              <a:rPr lang="en-US"/>
              <a:t>(Timeseries model using python)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https://github.com/DigitalHealthcareLab/22MOACDM/tree/develop2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/>
              <a:t>Task 2. 간독성/신독성 인공지능 모델</a:t>
            </a:r>
            <a:br>
              <a:rPr lang="en-US"/>
            </a:br>
            <a:r>
              <a:rPr lang="en-US"/>
              <a:t>(Baseline model using R Package)</a:t>
            </a:r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https://github.com/dr-you-group/PredDrugInducedKidneyInjury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https://github.com/dr-you-group/PredDrugInducedLiverInjury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365125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Task2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R Studio / R version 4.1.1 or 4.1.3 설치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PredDrugInducedLiverInjury.zip 파일 업로드</a:t>
            </a:r>
            <a:br>
              <a:rPr lang="en-US"/>
            </a:br>
            <a:r>
              <a:rPr lang="en-US"/>
              <a:t>PredDrugInducedKidneyInjury.zip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PredDrugInducedLiverInjury.Rproj 실행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436" y="2097497"/>
            <a:ext cx="3303506" cy="228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168" y="5012197"/>
            <a:ext cx="4299758" cy="156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4"/>
            </a:pPr>
            <a:r>
              <a:rPr lang="en-US"/>
              <a:t>extras/CodeToRun.R 실행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87" y="1560405"/>
            <a:ext cx="3725913" cy="251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DBMS user &amp; server setting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만약 분석환경이 리눅스라면, 라이브러리 그대로 사용하면 되고,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윈도우라면, 아래 Package 설치.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848" y="2165784"/>
            <a:ext cx="8736677" cy="401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/>
          <p:nvPr/>
        </p:nvSpPr>
        <p:spPr>
          <a:xfrm>
            <a:off x="2212875" y="2410225"/>
            <a:ext cx="6443700" cy="83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838200" y="1064029"/>
            <a:ext cx="10515600" cy="5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DBMS user &amp; server setting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723" y="1500409"/>
            <a:ext cx="8736677" cy="401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2003150" y="4213475"/>
            <a:ext cx="8055300" cy="12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6"/>
            </a:pPr>
            <a:r>
              <a:rPr lang="en-US"/>
              <a:t>DBMS schema setting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5" y="1495425"/>
            <a:ext cx="1061085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1539375" y="3058975"/>
            <a:ext cx="9861900" cy="164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7"/>
            </a:pPr>
            <a:r>
              <a:rPr lang="en-US"/>
              <a:t>Export Output file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999" y="1512917"/>
            <a:ext cx="4151006" cy="311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/>
              <a:t>Task 3. 간독성/신독성 실마리 탐지</a:t>
            </a:r>
            <a:br>
              <a:rPr lang="en-US"/>
            </a:br>
            <a:r>
              <a:rPr lang="en-US"/>
              <a:t>(Query)</a:t>
            </a:r>
            <a:endParaRPr/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: KCD 코드가 필요 함.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838200" y="365125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Task 3. Query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DBMS에 따른 쿼리 파일 실행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쿼리 문 내에 CDM Schema 수정 (Replace : kyuh_cdm_5_3 &gt; ucsd_cdm)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61" y="1535603"/>
            <a:ext cx="61817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790" y="3542759"/>
            <a:ext cx="6666200" cy="295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3"/>
            </a:pPr>
            <a:r>
              <a:rPr lang="en-US"/>
              <a:t>Output에 해당하는 쿼리 결과를 txt파일로 저장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3"/>
            </a:pPr>
            <a:r>
              <a:rPr lang="en-US"/>
              <a:t>txt파일 전달 요청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926" y="1647998"/>
            <a:ext cx="68865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4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기본 환경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40850" y="1064029"/>
            <a:ext cx="10515600" cy="511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install jupyter notebook and  Rstudio server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신촌 VM서버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 : UBUNTU 18.04.5 LTS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Processor(s) : Intel(R) Xeon(R) Silver 4216 CPU @ 2.10GHz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Memory : total 144G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 Drive : 2T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GPU : -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강남 VM 서버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 : UBUNTU 18.04.5 LTS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Processor(s) : Intel(R) Xeon(R) Silver 4216 CPU @ 2.10GHz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Memory : total 38G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 Drive : 1T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GPU : -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25" y="1419275"/>
            <a:ext cx="2487750" cy="18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197" y="1419272"/>
            <a:ext cx="2698950" cy="18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525" y="1419275"/>
            <a:ext cx="3824900" cy="295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4"/>
          <p:cNvCxnSpPr/>
          <p:nvPr/>
        </p:nvCxnSpPr>
        <p:spPr>
          <a:xfrm>
            <a:off x="4213475" y="3177375"/>
            <a:ext cx="17070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6159525" y="4064375"/>
            <a:ext cx="7479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719225" y="1859500"/>
            <a:ext cx="17070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4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확인사항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064029"/>
            <a:ext cx="10515600" cy="5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check Normal Range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0000FF"/>
                </a:solidFill>
              </a:rPr>
              <a:t>select</a:t>
            </a:r>
            <a:r>
              <a:rPr b="1" lang="en-US" sz="1550"/>
              <a:t> </a:t>
            </a:r>
            <a:r>
              <a:rPr b="1" lang="en-US" sz="1550">
                <a:solidFill>
                  <a:srgbClr val="0000FF"/>
                </a:solidFill>
              </a:rPr>
              <a:t>distinct</a:t>
            </a:r>
            <a:r>
              <a:rPr b="1" lang="en-US" sz="1550"/>
              <a:t> measurement_concept_id</a:t>
            </a:r>
            <a:r>
              <a:rPr b="1" lang="en-US" sz="1550">
                <a:solidFill>
                  <a:srgbClr val="808080"/>
                </a:solidFill>
              </a:rPr>
              <a:t>,</a:t>
            </a:r>
            <a:r>
              <a:rPr b="1" lang="en-US" sz="1550"/>
              <a:t> range_high, count(distinctperosn_id) as person_cnt</a:t>
            </a:r>
            <a:br>
              <a:rPr b="1" lang="en-US" sz="1550"/>
            </a:br>
            <a:r>
              <a:rPr b="1" lang="en-US" sz="1550">
                <a:solidFill>
                  <a:srgbClr val="0000FF"/>
                </a:solidFill>
              </a:rPr>
              <a:t>from</a:t>
            </a:r>
            <a:r>
              <a:rPr b="1" lang="en-US" sz="1550"/>
              <a:t> cdm</a:t>
            </a:r>
            <a:r>
              <a:rPr b="1" lang="en-US" sz="1550">
                <a:solidFill>
                  <a:srgbClr val="808080"/>
                </a:solidFill>
              </a:rPr>
              <a:t>.</a:t>
            </a:r>
            <a:r>
              <a:rPr b="1" lang="en-US" sz="1550"/>
              <a:t>dbo</a:t>
            </a:r>
            <a:r>
              <a:rPr b="1" lang="en-US" sz="1550">
                <a:solidFill>
                  <a:srgbClr val="808080"/>
                </a:solidFill>
              </a:rPr>
              <a:t>.</a:t>
            </a:r>
            <a:r>
              <a:rPr b="1" lang="en-US" sz="1550"/>
              <a:t>measurement </a:t>
            </a:r>
            <a:br>
              <a:rPr b="1" lang="en-US" sz="1550"/>
            </a:br>
            <a:r>
              <a:rPr b="1" lang="en-US" sz="1550">
                <a:solidFill>
                  <a:srgbClr val="0000FF"/>
                </a:solidFill>
              </a:rPr>
              <a:t>where</a:t>
            </a:r>
            <a:r>
              <a:rPr b="1" lang="en-US" sz="1550"/>
              <a:t> measurement_concept_id </a:t>
            </a:r>
            <a:r>
              <a:rPr b="1" lang="en-US" sz="1550">
                <a:solidFill>
                  <a:srgbClr val="808080"/>
                </a:solidFill>
              </a:rPr>
              <a:t>in</a:t>
            </a:r>
            <a:r>
              <a:rPr b="1" lang="en-US" sz="1550">
                <a:solidFill>
                  <a:srgbClr val="0000FF"/>
                </a:solidFill>
              </a:rPr>
              <a:t> </a:t>
            </a:r>
            <a:r>
              <a:rPr b="1" lang="en-US" sz="1550">
                <a:solidFill>
                  <a:srgbClr val="808080"/>
                </a:solidFill>
              </a:rPr>
              <a:t>(</a:t>
            </a:r>
            <a:r>
              <a:rPr b="1" lang="en-US" sz="1550"/>
              <a:t>3013721</a:t>
            </a:r>
            <a:r>
              <a:rPr b="1" lang="en-US" sz="1550">
                <a:solidFill>
                  <a:srgbClr val="808080"/>
                </a:solidFill>
              </a:rPr>
              <a:t>,</a:t>
            </a:r>
            <a:r>
              <a:rPr b="1" lang="en-US" sz="1550"/>
              <a:t> 3006923</a:t>
            </a:r>
            <a:r>
              <a:rPr b="1" lang="en-US" sz="1550">
                <a:solidFill>
                  <a:srgbClr val="808080"/>
                </a:solidFill>
              </a:rPr>
              <a:t>,</a:t>
            </a:r>
            <a:r>
              <a:rPr b="1" lang="en-US" sz="1550"/>
              <a:t> 3035995</a:t>
            </a:r>
            <a:r>
              <a:rPr b="1" lang="en-US" sz="1550">
                <a:solidFill>
                  <a:srgbClr val="808080"/>
                </a:solidFill>
              </a:rPr>
              <a:t>,</a:t>
            </a:r>
            <a:r>
              <a:rPr b="1" lang="en-US" sz="1550"/>
              <a:t> 3024128</a:t>
            </a:r>
            <a:r>
              <a:rPr b="1" lang="en-US" sz="1550">
                <a:solidFill>
                  <a:srgbClr val="808080"/>
                </a:solidFill>
              </a:rPr>
              <a:t>,</a:t>
            </a:r>
            <a:r>
              <a:rPr b="1" lang="en-US" sz="1550"/>
              <a:t> 3016723</a:t>
            </a:r>
            <a:r>
              <a:rPr b="1" lang="en-US" sz="1550">
                <a:solidFill>
                  <a:srgbClr val="808080"/>
                </a:solidFill>
              </a:rPr>
              <a:t>,</a:t>
            </a:r>
            <a:r>
              <a:rPr b="1" lang="en-US" sz="1550"/>
              <a:t> 3022217 </a:t>
            </a:r>
            <a:r>
              <a:rPr b="1" lang="en-US" sz="1550">
                <a:solidFill>
                  <a:srgbClr val="808080"/>
                </a:solidFill>
              </a:rPr>
              <a:t>)</a:t>
            </a:r>
            <a:br>
              <a:rPr b="1" lang="en-US" sz="1550">
                <a:solidFill>
                  <a:srgbClr val="808080"/>
                </a:solidFill>
              </a:rPr>
            </a:br>
            <a:r>
              <a:rPr b="1" lang="en-US" sz="1550">
                <a:solidFill>
                  <a:srgbClr val="0000FF"/>
                </a:solidFill>
              </a:rPr>
              <a:t>group by </a:t>
            </a:r>
            <a:r>
              <a:rPr b="1" lang="en-US" sz="1550"/>
              <a:t>measurement_concept_id, rangh_high</a:t>
            </a:r>
            <a:br>
              <a:rPr b="1" lang="en-US" sz="1550"/>
            </a:br>
            <a:endParaRPr b="1" sz="1550"/>
          </a:p>
          <a:p>
            <a:pPr indent="-327025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50"/>
              <a:buChar char="-"/>
            </a:pPr>
            <a:r>
              <a:rPr lang="en-US" sz="1550"/>
              <a:t>check patient table : gender source_value 혹은 gender_source_concept_id가 있는지 확인</a:t>
            </a:r>
            <a:endParaRPr sz="1550"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">
                <a:solidFill>
                  <a:srgbClr val="808080"/>
                </a:solidFill>
              </a:rPr>
              <a:t> </a:t>
            </a:r>
            <a:endParaRPr b="1"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3" y="3774150"/>
            <a:ext cx="3838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Task1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사전 세팅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Python 3.7 설치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만약 가상환경에 설치한다면,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/>
              <a:t>python –m  venv .venv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/>
              <a:t>source .venv/bin/activate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/>
              <a:t>pip install -r requirements.txt 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만약 CPU라면, </a:t>
            </a:r>
            <a:r>
              <a:rPr lang="en-US"/>
              <a:t>pip install -r requirements_cpu.txt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4"/>
            </a:pPr>
            <a:r>
              <a:rPr lang="en-US"/>
              <a:t>Config.json 수정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DBMS ip / user / schema 정보 수정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940" y="1795549"/>
            <a:ext cx="3863896" cy="385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4"/>
            </a:pPr>
            <a:r>
              <a:rPr lang="en-US"/>
              <a:t>Config.json 수정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Schema 모두 변경 : (Replace ALL)  cdm.dbo / temp_moa.dbo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55" y="1795549"/>
            <a:ext cx="4526672" cy="489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950" y="1795550"/>
            <a:ext cx="5607460" cy="4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scripts 폴더 내 .ipynb 순차적으로 실행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Result폴더만 압축해서 전달 요청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235" y="1443037"/>
            <a:ext cx="39528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87525" y="1054154"/>
            <a:ext cx="10515600" cy="5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scripts 폴더 내 .ipynb 순차적으로 실행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74" y="1694574"/>
            <a:ext cx="5792276" cy="34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125" y="1780826"/>
            <a:ext cx="41049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064029"/>
            <a:ext cx="105156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scripts 폴더 내 .ipynb 순차적으로 실행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5"/>
            </a:pPr>
            <a:r>
              <a:rPr lang="en-US"/>
              <a:t>Result폴더만 압축해서 전달 요청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235" y="1443038"/>
            <a:ext cx="3503209" cy="352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