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sldIdLst>
    <p:sldId id="256" r:id="rId5"/>
    <p:sldId id="264" r:id="rId6"/>
    <p:sldId id="330" r:id="rId7"/>
    <p:sldId id="257" r:id="rId8"/>
    <p:sldId id="258" r:id="rId9"/>
    <p:sldId id="259" r:id="rId10"/>
    <p:sldId id="260" r:id="rId11"/>
    <p:sldId id="312" r:id="rId12"/>
    <p:sldId id="261" r:id="rId13"/>
    <p:sldId id="313" r:id="rId14"/>
    <p:sldId id="314" r:id="rId15"/>
    <p:sldId id="311" r:id="rId16"/>
    <p:sldId id="315" r:id="rId17"/>
    <p:sldId id="262" r:id="rId18"/>
    <p:sldId id="263" r:id="rId19"/>
    <p:sldId id="265" r:id="rId20"/>
    <p:sldId id="329" r:id="rId21"/>
    <p:sldId id="266" r:id="rId22"/>
    <p:sldId id="267" r:id="rId23"/>
    <p:sldId id="268" r:id="rId24"/>
    <p:sldId id="282" r:id="rId25"/>
    <p:sldId id="328" r:id="rId26"/>
    <p:sldId id="269" r:id="rId27"/>
    <p:sldId id="270" r:id="rId28"/>
    <p:sldId id="271" r:id="rId29"/>
    <p:sldId id="273" r:id="rId30"/>
    <p:sldId id="274" r:id="rId31"/>
    <p:sldId id="276" r:id="rId32"/>
    <p:sldId id="275" r:id="rId33"/>
    <p:sldId id="302" r:id="rId34"/>
    <p:sldId id="277" r:id="rId35"/>
    <p:sldId id="301" r:id="rId36"/>
    <p:sldId id="327" r:id="rId37"/>
    <p:sldId id="283" r:id="rId38"/>
    <p:sldId id="326" r:id="rId39"/>
    <p:sldId id="278" r:id="rId40"/>
    <p:sldId id="279" r:id="rId41"/>
    <p:sldId id="280" r:id="rId42"/>
    <p:sldId id="281" r:id="rId43"/>
    <p:sldId id="303" r:id="rId44"/>
    <p:sldId id="284" r:id="rId45"/>
    <p:sldId id="325" r:id="rId46"/>
    <p:sldId id="285" r:id="rId47"/>
    <p:sldId id="286" r:id="rId48"/>
    <p:sldId id="287" r:id="rId49"/>
    <p:sldId id="288" r:id="rId50"/>
    <p:sldId id="289" r:id="rId51"/>
    <p:sldId id="291" r:id="rId52"/>
    <p:sldId id="290" r:id="rId53"/>
    <p:sldId id="292" r:id="rId54"/>
    <p:sldId id="293" r:id="rId55"/>
    <p:sldId id="294" r:id="rId56"/>
    <p:sldId id="295" r:id="rId57"/>
    <p:sldId id="297" r:id="rId58"/>
    <p:sldId id="296" r:id="rId59"/>
    <p:sldId id="299" r:id="rId60"/>
    <p:sldId id="316" r:id="rId61"/>
    <p:sldId id="304" r:id="rId62"/>
    <p:sldId id="305" r:id="rId63"/>
    <p:sldId id="306" r:id="rId64"/>
    <p:sldId id="317" r:id="rId65"/>
    <p:sldId id="319" r:id="rId66"/>
    <p:sldId id="318" r:id="rId67"/>
    <p:sldId id="320" r:id="rId68"/>
    <p:sldId id="321" r:id="rId69"/>
    <p:sldId id="322" r:id="rId70"/>
    <p:sldId id="323" r:id="rId71"/>
    <p:sldId id="324" r:id="rId72"/>
    <p:sldId id="298" r:id="rId73"/>
    <p:sldId id="300" r:id="rId74"/>
    <p:sldId id="307" r:id="rId75"/>
    <p:sldId id="331" r:id="rId76"/>
    <p:sldId id="332" r:id="rId77"/>
    <p:sldId id="308" r:id="rId78"/>
    <p:sldId id="309" r:id="rId79"/>
    <p:sldId id="333" r:id="rId8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CFF375C-7084-431D-A660-F97834A4BFB3}">
          <p14:sldIdLst>
            <p14:sldId id="256"/>
            <p14:sldId id="264"/>
          </p14:sldIdLst>
        </p14:section>
        <p14:section name="Compte" id="{110EC9F3-2655-4B04-99E5-AC929ABDED9F}">
          <p14:sldIdLst>
            <p14:sldId id="330"/>
            <p14:sldId id="257"/>
            <p14:sldId id="258"/>
            <p14:sldId id="259"/>
            <p14:sldId id="260"/>
            <p14:sldId id="312"/>
            <p14:sldId id="261"/>
            <p14:sldId id="313"/>
            <p14:sldId id="314"/>
            <p14:sldId id="311"/>
            <p14:sldId id="315"/>
            <p14:sldId id="262"/>
            <p14:sldId id="263"/>
            <p14:sldId id="265"/>
          </p14:sldIdLst>
        </p14:section>
        <p14:section name="Point" id="{5D76F58C-D192-429B-BEA3-FA08CC1A195C}">
          <p14:sldIdLst>
            <p14:sldId id="329"/>
            <p14:sldId id="266"/>
            <p14:sldId id="267"/>
            <p14:sldId id="268"/>
            <p14:sldId id="282"/>
          </p14:sldIdLst>
        </p14:section>
        <p14:section name="Fraction" id="{C998C498-8B00-4714-9ABC-52E608B27062}">
          <p14:sldIdLst>
            <p14:sldId id="328"/>
            <p14:sldId id="269"/>
            <p14:sldId id="270"/>
            <p14:sldId id="271"/>
            <p14:sldId id="273"/>
            <p14:sldId id="274"/>
            <p14:sldId id="276"/>
            <p14:sldId id="275"/>
            <p14:sldId id="302"/>
            <p14:sldId id="277"/>
            <p14:sldId id="301"/>
            <p14:sldId id="327"/>
            <p14:sldId id="283"/>
          </p14:sldIdLst>
        </p14:section>
        <p14:section name="Banque" id="{5F124B5C-DEF2-4119-BB44-97D78577ACC1}">
          <p14:sldIdLst>
            <p14:sldId id="326"/>
            <p14:sldId id="278"/>
            <p14:sldId id="279"/>
            <p14:sldId id="280"/>
            <p14:sldId id="281"/>
            <p14:sldId id="303"/>
            <p14:sldId id="284"/>
          </p14:sldIdLst>
        </p14:section>
        <p14:section name="Jeu 541" id="{B24E37AF-9DF7-4778-9409-0F5C439FA281}">
          <p14:sldIdLst>
            <p14:sldId id="325"/>
            <p14:sldId id="285"/>
            <p14:sldId id="286"/>
            <p14:sldId id="287"/>
            <p14:sldId id="288"/>
            <p14:sldId id="289"/>
            <p14:sldId id="291"/>
            <p14:sldId id="290"/>
            <p14:sldId id="292"/>
            <p14:sldId id="293"/>
            <p14:sldId id="294"/>
            <p14:sldId id="295"/>
            <p14:sldId id="297"/>
            <p14:sldId id="296"/>
            <p14:sldId id="299"/>
            <p14:sldId id="316"/>
            <p14:sldId id="304"/>
            <p14:sldId id="305"/>
            <p14:sldId id="306"/>
            <p14:sldId id="317"/>
            <p14:sldId id="319"/>
            <p14:sldId id="318"/>
            <p14:sldId id="320"/>
            <p14:sldId id="321"/>
            <p14:sldId id="322"/>
            <p14:sldId id="323"/>
            <p14:sldId id="324"/>
            <p14:sldId id="298"/>
            <p14:sldId id="300"/>
            <p14:sldId id="307"/>
          </p14:sldIdLst>
        </p14:section>
        <p14:section name="Compte Rémunéré" id="{3451121F-FA03-45EE-8419-DA9E90D6BFB9}">
          <p14:sldIdLst>
            <p14:sldId id="331"/>
            <p14:sldId id="332"/>
            <p14:sldId id="308"/>
            <p14:sldId id="309"/>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6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BRITO Jessy" userId="8b2675eb-f6c5-4fc2-a0b3-207325e583fc" providerId="ADAL" clId="{61C5EABF-25E1-4843-A9A1-D7564ABF4033}"/>
    <pc:docChg chg="undo custSel modSld">
      <pc:chgData name="DE BRITO Jessy" userId="8b2675eb-f6c5-4fc2-a0b3-207325e583fc" providerId="ADAL" clId="{61C5EABF-25E1-4843-A9A1-D7564ABF4033}" dt="2025-06-05T12:54:13.888" v="14" actId="20577"/>
      <pc:docMkLst>
        <pc:docMk/>
      </pc:docMkLst>
      <pc:sldChg chg="modSp mod">
        <pc:chgData name="DE BRITO Jessy" userId="8b2675eb-f6c5-4fc2-a0b3-207325e583fc" providerId="ADAL" clId="{61C5EABF-25E1-4843-A9A1-D7564ABF4033}" dt="2025-06-05T12:54:13.888" v="14" actId="20577"/>
        <pc:sldMkLst>
          <pc:docMk/>
          <pc:sldMk cId="0" sldId="275"/>
        </pc:sldMkLst>
        <pc:spChg chg="mod">
          <ac:chgData name="DE BRITO Jessy" userId="8b2675eb-f6c5-4fc2-a0b3-207325e583fc" providerId="ADAL" clId="{61C5EABF-25E1-4843-A9A1-D7564ABF4033}" dt="2025-06-05T12:54:13.888" v="14" actId="20577"/>
          <ac:spMkLst>
            <pc:docMk/>
            <pc:sldMk cId="0" sldId="275"/>
            <ac:spMk id="3" creationId="{00000000-0000-0000-0000-000000000000}"/>
          </ac:spMkLst>
        </pc:spChg>
      </pc:sldChg>
    </pc:docChg>
  </pc:docChgLst>
  <pc:docChgLst>
    <pc:chgData name="Utilisateur invité" userId="S::urn:spo:anon#5eb0d7d63183d07c9a49430f4250b2a98899b2ed5e441eb1841cd208589f8986::" providerId="AD" clId="Web-{CCE12F36-D35C-C87D-6C6F-DB0100AD8931}"/>
    <pc:docChg chg="sldOrd">
      <pc:chgData name="Utilisateur invité" userId="S::urn:spo:anon#5eb0d7d63183d07c9a49430f4250b2a98899b2ed5e441eb1841cd208589f8986::" providerId="AD" clId="Web-{CCE12F36-D35C-C87D-6C6F-DB0100AD8931}" dt="2025-02-18T08:38:09.687" v="0"/>
      <pc:docMkLst>
        <pc:docMk/>
      </pc:docMkLst>
      <pc:sldChg chg="ord">
        <pc:chgData name="Utilisateur invité" userId="S::urn:spo:anon#5eb0d7d63183d07c9a49430f4250b2a98899b2ed5e441eb1841cd208589f8986::" providerId="AD" clId="Web-{CCE12F36-D35C-C87D-6C6F-DB0100AD8931}" dt="2025-02-18T08:38:09.687" v="0"/>
        <pc:sldMkLst>
          <pc:docMk/>
          <pc:sldMk cId="0"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3548-5A9D-4D75-8817-7D1339F50070}" type="datetimeFigureOut">
              <a:rPr lang="fr-FR" smtClean="0"/>
              <a:pPr/>
              <a:t>05/06/2025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B4D98-B40C-4345-867D-3BF450DB8757}" type="slidenum">
              <a:rPr lang="fr-FR" smtClean="0"/>
              <a:pPr/>
              <a:t>‹N°›</a:t>
            </a:fld>
            <a:endParaRPr lang="fr-FR"/>
          </a:p>
        </p:txBody>
      </p:sp>
    </p:spTree>
    <p:extLst>
      <p:ext uri="{BB962C8B-B14F-4D97-AF65-F5344CB8AC3E}">
        <p14:creationId xmlns:p14="http://schemas.microsoft.com/office/powerpoint/2010/main" val="38985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37C658-8D4C-47F9-A75C-0D2991D047FE}" type="datetime1">
              <a:rPr lang="fr-FR" smtClean="0"/>
              <a:pPr/>
              <a:t>05/06/2025</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C423CA3-03C0-49EF-81D4-CFF4BB0E0CCA}" type="datetime1">
              <a:rPr lang="fr-FR" smtClean="0"/>
              <a:pPr/>
              <a:t>05/06/2025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216D527-35A7-4A7A-9884-01E5CDE3E5A4}" type="datetime1">
              <a:rPr lang="fr-FR" smtClean="0"/>
              <a:pPr/>
              <a:t>05/06/2025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757BF8AB-CD0A-469A-859F-B62421D67776}" type="datetime1">
              <a:rPr lang="fr-FR" smtClean="0"/>
              <a:pPr/>
              <a:t>05/06/2025</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41F2E60-4DCE-4C8D-9588-D3B4779CAB35}" type="datetime1">
              <a:rPr lang="fr-FR" smtClean="0"/>
              <a:pPr/>
              <a:t>05/06/2025</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CF5F539A-F26F-4A85-B46F-4014B6577472}" type="datetime1">
              <a:rPr lang="fr-FR" smtClean="0"/>
              <a:pPr/>
              <a:t>05/06/2025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4EC6EB92-5ADA-44FF-B294-62DC5691CBE4}" type="datetime1">
              <a:rPr lang="fr-FR" smtClean="0"/>
              <a:pPr/>
              <a:t>05/06/2025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FD3A281-2F8C-4077-8F73-53D6993E6F5F}" type="datetime1">
              <a:rPr lang="fr-FR" smtClean="0"/>
              <a:pPr/>
              <a:t>05/06/2025</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6F1A48-1AC0-4131-9366-6D216501CA28}" type="datetime1">
              <a:rPr lang="fr-FR" smtClean="0"/>
              <a:pPr/>
              <a:t>05/06/2025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FF2C4F34-FE7B-426B-B950-A237D4B320F4}" type="datetime1">
              <a:rPr lang="fr-FR" smtClean="0"/>
              <a:pPr/>
              <a:t>05/06/2025</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3A7A4B61-ACA1-4752-B54B-368AD516D48E}" type="datetime1">
              <a:rPr lang="fr-FR" smtClean="0"/>
              <a:pPr/>
              <a:t>05/06/2025</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BD0D7C-6207-419E-AD46-BD4E8C046A7B}" type="datetime1">
              <a:rPr lang="fr-FR" smtClean="0"/>
              <a:pPr/>
              <a:t>05/06/2025</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mora.developpez.com/tutoriel/java/collections/introdu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www.jmdoudoux.fr/java/dej/chap-serialisation.htm"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Exercices </a:t>
            </a:r>
            <a:r>
              <a:rPr lang="fr-FR"/>
              <a:t>Programmation orienté Objet (POO)</a:t>
            </a:r>
            <a:endParaRPr lang="fr-FR" dirty="0"/>
          </a:p>
        </p:txBody>
      </p:sp>
      <p:sp>
        <p:nvSpPr>
          <p:cNvPr id="3" name="Sous-titre 2"/>
          <p:cNvSpPr>
            <a:spLocks noGrp="1"/>
          </p:cNvSpPr>
          <p:nvPr>
            <p:ph type="subTitle" idx="1"/>
          </p:nvPr>
        </p:nvSpPr>
        <p:spPr/>
        <p:txBody>
          <a:bodyPr/>
          <a:lstStyle/>
          <a:p>
            <a:r>
              <a:rPr lang="fr-FR" dirty="0"/>
              <a:t>A faire en Java ou C #? A voir avec le formateur!</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188640"/>
            <a:ext cx="2268252"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contenu 2"/>
          <p:cNvSpPr>
            <a:spLocks noGrp="1"/>
          </p:cNvSpPr>
          <p:nvPr>
            <p:ph sz="quarter" idx="1"/>
          </p:nvPr>
        </p:nvSpPr>
        <p:spPr>
          <a:xfrm>
            <a:off x="504027" y="1903333"/>
            <a:ext cx="7704856" cy="720080"/>
          </a:xfrm>
        </p:spPr>
        <p:txBody>
          <a:bodyPr>
            <a:normAutofit fontScale="92500" lnSpcReduction="10000"/>
          </a:bodyPr>
          <a:lstStyle/>
          <a:p>
            <a:pPr lvl="0">
              <a:defRPr/>
            </a:pPr>
            <a:r>
              <a:rPr lang="fr-FR" dirty="0"/>
              <a:t>Implémentez les  méthodes Crediter et Debiter afin de réaliser l’exemple suivant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38195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357" y="2965676"/>
            <a:ext cx="342900" cy="342900"/>
          </a:xfrm>
          <a:prstGeom prst="rect">
            <a:avLst/>
          </a:prstGeom>
        </p:spPr>
      </p:pic>
      <p:pic>
        <p:nvPicPr>
          <p:cNvPr id="4098" name="Picture 2" descr="C:\Users\sthiry\Pictures\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216" y="3274463"/>
            <a:ext cx="3972480" cy="226726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7935" y="2676702"/>
            <a:ext cx="597761" cy="597761"/>
          </a:xfrm>
          <a:prstGeom prst="rect">
            <a:avLst/>
          </a:prstGeom>
        </p:spPr>
      </p:pic>
    </p:spTree>
    <p:extLst>
      <p:ext uri="{BB962C8B-B14F-4D97-AF65-F5344CB8AC3E}">
        <p14:creationId xmlns:p14="http://schemas.microsoft.com/office/powerpoint/2010/main" val="373464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contenu 2"/>
          <p:cNvSpPr txBox="1">
            <a:spLocks/>
          </p:cNvSpPr>
          <p:nvPr/>
        </p:nvSpPr>
        <p:spPr>
          <a:xfrm>
            <a:off x="560485" y="191683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68" y="2726105"/>
            <a:ext cx="57626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907" y="4182126"/>
            <a:ext cx="597761" cy="59776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464" y="2849930"/>
            <a:ext cx="342900" cy="342900"/>
          </a:xfrm>
          <a:prstGeom prst="rect">
            <a:avLst/>
          </a:prstGeom>
        </p:spPr>
      </p:pic>
      <p:pic>
        <p:nvPicPr>
          <p:cNvPr id="5122" name="Picture 2" descr="C:\Users\sthiry\Pictures\Capture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468" y="3331596"/>
            <a:ext cx="5484235" cy="147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9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7045944" cy="1800200"/>
          </a:xfrm>
          <a:prstGeom prst="rect">
            <a:avLst/>
          </a:prstGeom>
          <a:noFill/>
          <a:ln w="9525">
            <a:noFill/>
            <a:miter lim="800000"/>
            <a:headEnd/>
            <a:tailEnd/>
          </a:ln>
        </p:spPr>
      </p:pic>
      <p:sp>
        <p:nvSpPr>
          <p:cNvPr id="9" name="Espace réservé du contenu 2"/>
          <p:cNvSpPr txBox="1">
            <a:spLocks/>
          </p:cNvSpPr>
          <p:nvPr/>
        </p:nvSpPr>
        <p:spPr>
          <a:xfrm>
            <a:off x="591315" y="4581128"/>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4100" name="Picture 4"/>
          <p:cNvPicPr>
            <a:picLocks noChangeAspect="1" noChangeArrowheads="1"/>
          </p:cNvPicPr>
          <p:nvPr/>
        </p:nvPicPr>
        <p:blipFill>
          <a:blip r:embed="rId3" cstate="print"/>
          <a:srcRect/>
          <a:stretch>
            <a:fillRect/>
          </a:stretch>
        </p:blipFill>
        <p:spPr bwMode="auto">
          <a:xfrm>
            <a:off x="591315" y="5373216"/>
            <a:ext cx="7715143" cy="43204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12</a:t>
            </a:fld>
            <a:endParaRPr lang="fr-BE"/>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78" y="5353782"/>
            <a:ext cx="342900" cy="342900"/>
          </a:xfrm>
          <a:prstGeom prst="rect">
            <a:avLst/>
          </a:prstGeom>
        </p:spPr>
      </p:pic>
    </p:spTree>
    <p:extLst>
      <p:ext uri="{BB962C8B-B14F-4D97-AF65-F5344CB8AC3E}">
        <p14:creationId xmlns:p14="http://schemas.microsoft.com/office/powerpoint/2010/main" val="21784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6218129" cy="158869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13</a:t>
            </a:fld>
            <a:endParaRPr lang="fr-BE"/>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4519658"/>
            <a:ext cx="5588523" cy="1429622"/>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878" y="5013176"/>
            <a:ext cx="597761" cy="597761"/>
          </a:xfrm>
          <a:prstGeom prst="rect">
            <a:avLst/>
          </a:prstGeom>
        </p:spPr>
      </p:pic>
    </p:spTree>
    <p:extLst>
      <p:ext uri="{BB962C8B-B14F-4D97-AF65-F5344CB8AC3E}">
        <p14:creationId xmlns:p14="http://schemas.microsoft.com/office/powerpoint/2010/main" val="343939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 Transférer</a:t>
            </a:r>
          </a:p>
        </p:txBody>
      </p:sp>
      <p:sp>
        <p:nvSpPr>
          <p:cNvPr id="3" name="Espace réservé du contenu 2"/>
          <p:cNvSpPr>
            <a:spLocks noGrp="1"/>
          </p:cNvSpPr>
          <p:nvPr>
            <p:ph sz="quarter" idx="1"/>
          </p:nvPr>
        </p:nvSpPr>
        <p:spPr>
          <a:xfrm>
            <a:off x="467544" y="1772816"/>
            <a:ext cx="7467600" cy="604664"/>
          </a:xfrm>
        </p:spPr>
        <p:txBody>
          <a:bodyPr/>
          <a:lstStyle/>
          <a:p>
            <a:r>
              <a:rPr lang="fr-FR" dirty="0"/>
              <a:t>Et le résultat doit être</a:t>
            </a:r>
          </a:p>
        </p:txBody>
      </p:sp>
      <p:pic>
        <p:nvPicPr>
          <p:cNvPr id="5124" name="Picture 4"/>
          <p:cNvPicPr>
            <a:picLocks noChangeAspect="1" noChangeArrowheads="1"/>
          </p:cNvPicPr>
          <p:nvPr/>
        </p:nvPicPr>
        <p:blipFill>
          <a:blip r:embed="rId2" cstate="print"/>
          <a:srcRect/>
          <a:stretch>
            <a:fillRect/>
          </a:stretch>
        </p:blipFill>
        <p:spPr bwMode="auto">
          <a:xfrm>
            <a:off x="683568" y="2708920"/>
            <a:ext cx="7434205" cy="432048"/>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14</a:t>
            </a:fld>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408" y="275349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933056"/>
            <a:ext cx="7362197" cy="55253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18" y="3856862"/>
            <a:ext cx="597761" cy="5977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–Méthode supérieur</a:t>
            </a:r>
          </a:p>
        </p:txBody>
      </p:sp>
      <p:sp>
        <p:nvSpPr>
          <p:cNvPr id="3" name="Espace réservé du contenu 2"/>
          <p:cNvSpPr>
            <a:spLocks noGrp="1"/>
          </p:cNvSpPr>
          <p:nvPr>
            <p:ph sz="quarter" idx="1"/>
          </p:nvPr>
        </p:nvSpPr>
        <p:spPr>
          <a:xfrm>
            <a:off x="457200" y="1600200"/>
            <a:ext cx="7467600" cy="820688"/>
          </a:xfrm>
        </p:spPr>
        <p:txBody>
          <a:bodyPr>
            <a:normAutofit lnSpcReduction="10000"/>
          </a:bodyPr>
          <a:lstStyle/>
          <a:p>
            <a:pPr lvl="0"/>
            <a:r>
              <a:rPr lang="fr-FR" dirty="0"/>
              <a:t>Implémentez les  méthodes afin de réaliser l’exemple suivant</a:t>
            </a:r>
          </a:p>
          <a:p>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479557" y="2510289"/>
            <a:ext cx="3480523" cy="1678280"/>
          </a:xfrm>
          <a:prstGeom prst="rect">
            <a:avLst/>
          </a:prstGeom>
          <a:noFill/>
          <a:ln w="9525">
            <a:noFill/>
            <a:miter lim="800000"/>
            <a:headEnd/>
            <a:tailEnd/>
          </a:ln>
        </p:spPr>
      </p:pic>
      <p:sp>
        <p:nvSpPr>
          <p:cNvPr id="5" name="Espace réservé du contenu 2"/>
          <p:cNvSpPr txBox="1">
            <a:spLocks/>
          </p:cNvSpPr>
          <p:nvPr/>
        </p:nvSpPr>
        <p:spPr>
          <a:xfrm>
            <a:off x="539552" y="486916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afficher inférieur</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15</a:t>
            </a:fld>
            <a:endParaRPr lang="fr-BE"/>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89" y="222200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2477770"/>
            <a:ext cx="4258270" cy="174331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151" y="1885072"/>
            <a:ext cx="597761" cy="597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Point</a:t>
            </a:r>
          </a:p>
        </p:txBody>
      </p:sp>
      <p:sp>
        <p:nvSpPr>
          <p:cNvPr id="3" name="Sous-titre 2"/>
          <p:cNvSpPr>
            <a:spLocks noGrp="1"/>
          </p:cNvSpPr>
          <p:nvPr>
            <p:ph type="subTitle" idx="1"/>
          </p:nvPr>
        </p:nvSpPr>
        <p:spPr/>
        <p:txBody>
          <a:bodyPr/>
          <a:lstStyle/>
          <a:p>
            <a:r>
              <a:rPr lang="fr-FR" dirty="0"/>
              <a:t>Notions de surcharge de constructeurs, et de différentiation entre objet issu de la même classe.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extLst>
      <p:ext uri="{BB962C8B-B14F-4D97-AF65-F5344CB8AC3E}">
        <p14:creationId xmlns:p14="http://schemas.microsoft.com/office/powerpoint/2010/main" val="105071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p:txBody>
          <a:bodyPr>
            <a:normAutofit fontScale="85000" lnSpcReduction="20000"/>
          </a:bodyPr>
          <a:lstStyle/>
          <a:p>
            <a:r>
              <a:rPr lang="fr-FR" dirty="0"/>
              <a:t>Un point géométrique dans un espace à deux dimensions est caractérisé par son abscisse -X- et son ordonnée -Y-, valeurs réelles. </a:t>
            </a:r>
          </a:p>
          <a:p>
            <a:r>
              <a:rPr lang="fr-FR" dirty="0"/>
              <a:t>On assigne un certain nombre de responsabilités à chaque point : </a:t>
            </a:r>
          </a:p>
          <a:p>
            <a:pPr lvl="1"/>
            <a:r>
              <a:rPr lang="fr-FR" dirty="0"/>
              <a:t>Se construire soit sans information ( point 0,0), ou avec une valeur pour chaque coordonnées.</a:t>
            </a:r>
          </a:p>
          <a:p>
            <a:pPr lvl="1"/>
            <a:r>
              <a:rPr lang="fr-FR" dirty="0"/>
              <a:t>Indiquer sa position ( abscisse et ordonnée ).</a:t>
            </a:r>
          </a:p>
          <a:p>
            <a:pPr lvl="1"/>
            <a:r>
              <a:rPr lang="fr-FR" dirty="0"/>
              <a:t>Se déplacer en modifiant abscisse et ordonnée.</a:t>
            </a:r>
          </a:p>
          <a:p>
            <a:pPr lvl="1"/>
            <a:r>
              <a:rPr lang="fr-FR" dirty="0"/>
              <a:t>Renvoyer une représentation textuelle en indiquant les valeurs de ses coordonnées.</a:t>
            </a:r>
          </a:p>
          <a:p>
            <a:pPr lvl="1"/>
            <a:r>
              <a:rPr lang="fr-FR" dirty="0"/>
              <a:t>Construire un point symétrique par rapport à l'axe des ordonnées.</a:t>
            </a:r>
          </a:p>
          <a:p>
            <a:pPr lvl="1"/>
            <a:r>
              <a:rPr lang="fr-FR" dirty="0"/>
              <a:t>Construire un point symétrique par rapport à l'axe des abscisses.</a:t>
            </a:r>
          </a:p>
          <a:p>
            <a:pPr lvl="1"/>
            <a:r>
              <a:rPr lang="fr-FR" dirty="0"/>
              <a:t>Construire un point symétrique par rapport à l'origine.</a:t>
            </a:r>
          </a:p>
          <a:p>
            <a:pPr lvl="1"/>
            <a:r>
              <a:rPr lang="fr-FR" dirty="0"/>
              <a:t>Permuter ses coordonnées ( symétrie par rapport à la bissectrice des axes </a:t>
            </a:r>
            <a:r>
              <a:rPr lang="fr-FR" dirty="0" err="1"/>
              <a:t>Ox,Oy</a:t>
            </a:r>
            <a:r>
              <a:rPr lang="fr-FR" dirty="0"/>
              <a:t>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7467600" cy="1324744"/>
          </a:xfrm>
        </p:spPr>
        <p:txBody>
          <a:bodyPr/>
          <a:lstStyle/>
          <a:p>
            <a:r>
              <a:rPr lang="fr-FR" dirty="0"/>
              <a:t>1. Faire un diagramme de classe détaillé ( niveau de visibilité des membres, signature des méthodes ) sous Visual studio</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Exercices</a:t>
            </a:r>
          </a:p>
        </p:txBody>
      </p:sp>
      <p:sp>
        <p:nvSpPr>
          <p:cNvPr id="3" name="Espace réservé du contenu 2"/>
          <p:cNvSpPr>
            <a:spLocks noGrp="1"/>
          </p:cNvSpPr>
          <p:nvPr>
            <p:ph sz="quarter" idx="1"/>
          </p:nvPr>
        </p:nvSpPr>
        <p:spPr/>
        <p:txBody>
          <a:bodyPr/>
          <a:lstStyle/>
          <a:p>
            <a:r>
              <a:rPr lang="fr-FR" dirty="0"/>
              <a:t>Compte Bancaire</a:t>
            </a:r>
          </a:p>
          <a:p>
            <a:r>
              <a:rPr lang="fr-FR" dirty="0"/>
              <a:t>Point</a:t>
            </a:r>
          </a:p>
          <a:p>
            <a:r>
              <a:rPr lang="fr-FR" dirty="0"/>
              <a:t>Fraction</a:t>
            </a:r>
          </a:p>
          <a:p>
            <a:r>
              <a:rPr lang="fr-FR" dirty="0"/>
              <a:t>Banque</a:t>
            </a:r>
          </a:p>
          <a:p>
            <a:r>
              <a:rPr lang="fr-FR" dirty="0"/>
              <a:t>Jeu 421</a:t>
            </a:r>
          </a:p>
          <a:p>
            <a:endParaRPr lang="fr-FR" dirty="0"/>
          </a:p>
          <a:p>
            <a:pPr marL="0" indent="0">
              <a:buNone/>
            </a:pPr>
            <a:r>
              <a:rPr lang="fr-FR" dirty="0"/>
              <a:t>Remarques:</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29" y="5711559"/>
            <a:ext cx="1036315" cy="1036315"/>
          </a:xfrm>
          <a:prstGeom prst="rect">
            <a:avLst/>
          </a:prstGeom>
        </p:spPr>
      </p:pic>
      <p:sp>
        <p:nvSpPr>
          <p:cNvPr id="7" name="Pensées 6"/>
          <p:cNvSpPr/>
          <p:nvPr/>
        </p:nvSpPr>
        <p:spPr>
          <a:xfrm>
            <a:off x="1789035" y="458112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Java</a:t>
            </a:r>
          </a:p>
        </p:txBody>
      </p:sp>
      <p:sp>
        <p:nvSpPr>
          <p:cNvPr id="8" name="Pensées 7"/>
          <p:cNvSpPr/>
          <p:nvPr/>
        </p:nvSpPr>
        <p:spPr>
          <a:xfrm>
            <a:off x="5868144" y="422108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C# Dot Net</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5783951"/>
            <a:ext cx="891530" cy="891530"/>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3347783"/>
            <a:ext cx="342900" cy="34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2962672" cy="1900808"/>
          </a:xfrm>
        </p:spPr>
        <p:txBody>
          <a:bodyPr/>
          <a:lstStyle/>
          <a:p>
            <a:r>
              <a:rPr lang="fr-FR" dirty="0"/>
              <a:t>Correction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pic>
        <p:nvPicPr>
          <p:cNvPr id="7170" name="Picture 2"/>
          <p:cNvPicPr>
            <a:picLocks noChangeAspect="1" noChangeArrowheads="1"/>
          </p:cNvPicPr>
          <p:nvPr/>
        </p:nvPicPr>
        <p:blipFill>
          <a:blip r:embed="rId2" cstate="print"/>
          <a:srcRect/>
          <a:stretch>
            <a:fillRect/>
          </a:stretch>
        </p:blipFill>
        <p:spPr bwMode="auto">
          <a:xfrm>
            <a:off x="3419872" y="332656"/>
            <a:ext cx="4032448" cy="3392538"/>
          </a:xfrm>
          <a:prstGeom prst="rect">
            <a:avLst/>
          </a:prstGeom>
          <a:noFill/>
          <a:ln w="9525">
            <a:noFill/>
            <a:miter lim="800000"/>
            <a:headEnd/>
            <a:tailEnd/>
          </a:ln>
        </p:spPr>
      </p:pic>
      <p:sp>
        <p:nvSpPr>
          <p:cNvPr id="6" name="Espace réservé du contenu 2"/>
          <p:cNvSpPr txBox="1">
            <a:spLocks/>
          </p:cNvSpPr>
          <p:nvPr/>
        </p:nvSpPr>
        <p:spPr>
          <a:xfrm>
            <a:off x="611560" y="4077072"/>
            <a:ext cx="7467600" cy="13247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2. Implémentez et tester</a:t>
            </a:r>
            <a:r>
              <a:rPr kumimoji="0" lang="fr-FR" sz="2400" b="0" i="0" u="none" strike="noStrike" kern="1200" cap="none" spc="0" normalizeH="0" noProof="0" dirty="0">
                <a:ln>
                  <a:noFill/>
                </a:ln>
                <a:solidFill>
                  <a:schemeClr val="tx1"/>
                </a:solidFill>
                <a:effectLst/>
                <a:uLnTx/>
                <a:uFillTx/>
                <a:latin typeface="+mn-lt"/>
                <a:ea typeface="+mn-ea"/>
                <a:cs typeface="+mn-cs"/>
              </a:rPr>
              <a:t> vos constructeurs et méthodes</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38" y="548680"/>
            <a:ext cx="342900" cy="342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Fraction</a:t>
            </a:r>
          </a:p>
        </p:txBody>
      </p:sp>
      <p:sp>
        <p:nvSpPr>
          <p:cNvPr id="3" name="Sous-titre 2"/>
          <p:cNvSpPr>
            <a:spLocks noGrp="1"/>
          </p:cNvSpPr>
          <p:nvPr>
            <p:ph type="subTitle" idx="1"/>
          </p:nvPr>
        </p:nvSpPr>
        <p:spPr/>
        <p:txBody>
          <a:bodyPr/>
          <a:lstStyle/>
          <a:p>
            <a:r>
              <a:rPr lang="fr-FR" dirty="0"/>
              <a:t>Notions de surcharge de constructeurs, d’exception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Tree>
    <p:extLst>
      <p:ext uri="{BB962C8B-B14F-4D97-AF65-F5344CB8AC3E}">
        <p14:creationId xmlns:p14="http://schemas.microsoft.com/office/powerpoint/2010/main" val="390877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340968"/>
          </a:xfrm>
        </p:spPr>
        <p:txBody>
          <a:bodyPr>
            <a:normAutofit/>
          </a:bodyPr>
          <a:lstStyle/>
          <a:p>
            <a:r>
              <a:rPr lang="fr-FR" dirty="0"/>
              <a:t>Une fraction (ou nombre rationnel ) est un ensemble ordonné de deux entiers: numérateur et dénominateur  . Nous nous proposons ici de définir une classe fraction munie de ses principales opérations.</a:t>
            </a:r>
          </a:p>
          <a:p>
            <a:endParaRPr lang="fr-FR" dirty="0"/>
          </a:p>
          <a:p>
            <a:r>
              <a:rPr lang="fr-FR" dirty="0"/>
              <a:t>1. Réalisez le diagramme de la classe Fraction. Les constructeurs suivants doivent implémenté:</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pic>
        <p:nvPicPr>
          <p:cNvPr id="11267" name="Picture 3"/>
          <p:cNvPicPr>
            <a:picLocks noChangeAspect="1" noChangeArrowheads="1"/>
          </p:cNvPicPr>
          <p:nvPr/>
        </p:nvPicPr>
        <p:blipFill>
          <a:blip r:embed="rId2" cstate="print"/>
          <a:srcRect/>
          <a:stretch>
            <a:fillRect/>
          </a:stretch>
        </p:blipFill>
        <p:spPr bwMode="auto">
          <a:xfrm>
            <a:off x="899592" y="5013176"/>
            <a:ext cx="6686550" cy="11334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237013"/>
            <a:ext cx="342900" cy="342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676672"/>
          </a:xfrm>
        </p:spPr>
        <p:txBody>
          <a:bodyPr/>
          <a:lstStyle/>
          <a:p>
            <a:r>
              <a:rPr lang="fr-FR" dirty="0"/>
              <a:t>Correction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123728" y="2348879"/>
            <a:ext cx="4248472" cy="3314597"/>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2582278"/>
            <a:ext cx="342900" cy="34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2908920"/>
          </a:xfrm>
        </p:spPr>
        <p:txBody>
          <a:bodyPr/>
          <a:lstStyle/>
          <a:p>
            <a:r>
              <a:rPr lang="fr-FR" dirty="0"/>
              <a:t>2.Ajouter dans le diagramme de classe une méthode qui retournera une représentation textuelle d’un fraction.</a:t>
            </a:r>
          </a:p>
          <a:p>
            <a:pPr lvl="1"/>
            <a:r>
              <a:rPr lang="fr-FR" dirty="0"/>
              <a:t> « 12/7 » pour la fraction 12/7</a:t>
            </a:r>
          </a:p>
          <a:p>
            <a:pPr lvl="1"/>
            <a:r>
              <a:rPr lang="fr-FR" dirty="0"/>
              <a:t>« 9 » pour la fraction 9/1</a:t>
            </a:r>
          </a:p>
          <a:p>
            <a:pPr lvl="1"/>
            <a:r>
              <a:rPr lang="fr-FR" dirty="0"/>
              <a:t>« 0 » pour la fraction 0/1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pic>
        <p:nvPicPr>
          <p:cNvPr id="9218" name="Picture 2"/>
          <p:cNvPicPr>
            <a:picLocks noChangeAspect="1" noChangeArrowheads="1"/>
          </p:cNvPicPr>
          <p:nvPr/>
        </p:nvPicPr>
        <p:blipFill>
          <a:blip r:embed="rId2" cstate="print"/>
          <a:srcRect/>
          <a:stretch>
            <a:fillRect/>
          </a:stretch>
        </p:blipFill>
        <p:spPr bwMode="auto">
          <a:xfrm>
            <a:off x="3059832" y="5013176"/>
            <a:ext cx="2133600" cy="638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892696"/>
          </a:xfrm>
        </p:spPr>
        <p:txBody>
          <a:bodyPr/>
          <a:lstStyle/>
          <a:p>
            <a:r>
              <a:rPr lang="fr-FR" dirty="0"/>
              <a:t>Ecrire une méthode publique </a:t>
            </a:r>
            <a:r>
              <a:rPr lang="fr-FR" b="1" dirty="0"/>
              <a:t>Oppose()</a:t>
            </a:r>
            <a:r>
              <a:rPr lang="fr-FR" dirty="0"/>
              <a:t> qui permettra d'écrire: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827584" y="2564904"/>
            <a:ext cx="7755589" cy="504056"/>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899592" y="4293096"/>
            <a:ext cx="7560840" cy="391260"/>
          </a:xfrm>
          <a:prstGeom prst="rect">
            <a:avLst/>
          </a:prstGeom>
          <a:noFill/>
          <a:ln w="9525">
            <a:noFill/>
            <a:miter lim="800000"/>
            <a:headEnd/>
            <a:tailEnd/>
          </a:ln>
        </p:spPr>
      </p:pic>
      <p:sp>
        <p:nvSpPr>
          <p:cNvPr id="7" name="Espace réservé du contenu 2"/>
          <p:cNvSpPr txBox="1">
            <a:spLocks/>
          </p:cNvSpPr>
          <p:nvPr/>
        </p:nvSpPr>
        <p:spPr>
          <a:xfrm>
            <a:off x="539552" y="3140968"/>
            <a:ext cx="7467600" cy="10081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a:t>
            </a:r>
            <a:r>
              <a:rPr kumimoji="0" lang="fr-FR" sz="2400" b="1" i="0" u="none" strike="noStrike" kern="1200" cap="none" spc="0" normalizeH="0" baseline="0" noProof="0" dirty="0">
                <a:ln>
                  <a:noFill/>
                </a:ln>
                <a:solidFill>
                  <a:schemeClr val="tx1"/>
                </a:solidFill>
                <a:effectLst/>
                <a:uLnTx/>
                <a:uFillTx/>
                <a:latin typeface="+mn-lt"/>
                <a:ea typeface="+mn-ea"/>
                <a:cs typeface="+mn-cs"/>
              </a:rPr>
              <a:t> Inverse()</a:t>
            </a:r>
            <a:r>
              <a:rPr kumimoji="0" lang="fr-FR" sz="2400" b="0" i="0" u="none" strike="noStrike" kern="1200" cap="none" spc="0" normalizeH="0" baseline="0" noProof="0" dirty="0">
                <a:ln>
                  <a:noFill/>
                </a:ln>
                <a:solidFill>
                  <a:schemeClr val="tx1"/>
                </a:solidFill>
                <a:effectLst/>
                <a:uLnTx/>
                <a:uFillTx/>
                <a:latin typeface="+mn-lt"/>
                <a:ea typeface="+mn-ea"/>
                <a:cs typeface="+mn-cs"/>
              </a:rPr>
              <a:t> qui permettra d'écrire: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537709"/>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250" y="4293096"/>
            <a:ext cx="342900" cy="34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396752"/>
          </a:xfrm>
        </p:spPr>
        <p:txBody>
          <a:bodyPr/>
          <a:lstStyle/>
          <a:p>
            <a:r>
              <a:rPr lang="fr-FR" dirty="0"/>
              <a:t>Ecrire une méthode publique </a:t>
            </a:r>
            <a:r>
              <a:rPr lang="fr-FR" b="1" dirty="0" err="1"/>
              <a:t>SuperieurA</a:t>
            </a:r>
            <a:r>
              <a:rPr lang="fr-FR" dirty="0"/>
              <a:t> de Fraction qui permet de savoir si une </a:t>
            </a:r>
            <a:r>
              <a:rPr lang="fr-FR" u="sng" dirty="0"/>
              <a:t>:Fraction </a:t>
            </a:r>
            <a:r>
              <a:rPr lang="fr-FR" dirty="0"/>
              <a:t>est supérieur à une autre </a:t>
            </a:r>
            <a:r>
              <a:rPr lang="fr-FR" u="sng" dirty="0"/>
              <a:t>:Fraction.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sp>
        <p:nvSpPr>
          <p:cNvPr id="6" name="Espace réservé du contenu 2"/>
          <p:cNvSpPr txBox="1">
            <a:spLocks/>
          </p:cNvSpPr>
          <p:nvPr/>
        </p:nvSpPr>
        <p:spPr>
          <a:xfrm>
            <a:off x="611560" y="3861048"/>
            <a:ext cx="7467600" cy="13967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 </a:t>
            </a:r>
            <a:r>
              <a:rPr kumimoji="0" lang="fr-FR" sz="2400" b="1" i="0" u="none" strike="noStrike" kern="1200" cap="none" spc="0" normalizeH="0" baseline="0" noProof="0" dirty="0" err="1">
                <a:ln>
                  <a:noFill/>
                </a:ln>
                <a:solidFill>
                  <a:schemeClr val="tx1"/>
                </a:solidFill>
                <a:effectLst/>
                <a:uLnTx/>
                <a:uFillTx/>
                <a:latin typeface="+mn-lt"/>
                <a:ea typeface="+mn-ea"/>
                <a:cs typeface="+mn-cs"/>
              </a:rPr>
              <a:t>EgalA</a:t>
            </a:r>
            <a:r>
              <a:rPr kumimoji="0" lang="fr-FR" sz="2400" b="0" i="0" u="none" strike="noStrike" kern="1200" cap="none" spc="0" normalizeH="0" baseline="0" noProof="0" dirty="0">
                <a:ln>
                  <a:noFill/>
                </a:ln>
                <a:solidFill>
                  <a:schemeClr val="tx1"/>
                </a:solidFill>
                <a:effectLst/>
                <a:uLnTx/>
                <a:uFillTx/>
                <a:latin typeface="+mn-lt"/>
                <a:ea typeface="+mn-ea"/>
                <a:cs typeface="+mn-cs"/>
              </a:rPr>
              <a:t> de Fraction qui permet de savoir si une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 </a:t>
            </a:r>
            <a:r>
              <a:rPr kumimoji="0" lang="fr-FR" sz="2400" b="0" i="0" u="none" strike="noStrike" kern="1200" cap="none" spc="0" normalizeH="0" baseline="0" noProof="0" dirty="0">
                <a:ln>
                  <a:noFill/>
                </a:ln>
                <a:solidFill>
                  <a:schemeClr val="tx1"/>
                </a:solidFill>
                <a:effectLst/>
                <a:uLnTx/>
                <a:uFillTx/>
                <a:latin typeface="+mn-lt"/>
                <a:ea typeface="+mn-ea"/>
                <a:cs typeface="+mn-cs"/>
              </a:rPr>
              <a:t>est égal à une autre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a:t>
            </a:r>
          </a:p>
        </p:txBody>
      </p:sp>
      <p:pic>
        <p:nvPicPr>
          <p:cNvPr id="10242" name="Picture 2"/>
          <p:cNvPicPr>
            <a:picLocks noChangeAspect="1" noChangeArrowheads="1"/>
          </p:cNvPicPr>
          <p:nvPr/>
        </p:nvPicPr>
        <p:blipFill>
          <a:blip r:embed="rId2" cstate="print"/>
          <a:srcRect/>
          <a:stretch>
            <a:fillRect/>
          </a:stretch>
        </p:blipFill>
        <p:spPr bwMode="auto">
          <a:xfrm>
            <a:off x="1043608" y="2924944"/>
            <a:ext cx="4680520" cy="6497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43608" y="5229200"/>
            <a:ext cx="3038475" cy="533400"/>
          </a:xfrm>
          <a:prstGeom prst="rect">
            <a:avLst/>
          </a:prstGeom>
          <a:noFill/>
          <a:ln w="9525">
            <a:noFill/>
            <a:miter lim="800000"/>
            <a:headEnd/>
            <a:tailEnd/>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910" y="2951015"/>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5193127"/>
            <a:ext cx="342900" cy="342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196952"/>
          </a:xfrm>
        </p:spPr>
        <p:txBody>
          <a:bodyPr>
            <a:normAutofit fontScale="92500" lnSpcReduction="10000"/>
          </a:bodyPr>
          <a:lstStyle/>
          <a:p>
            <a:r>
              <a:rPr lang="fr-FR" dirty="0"/>
              <a:t>La méthode </a:t>
            </a:r>
            <a:r>
              <a:rPr lang="fr-FR" i="1" dirty="0"/>
              <a:t>privée</a:t>
            </a:r>
            <a:r>
              <a:rPr lang="fr-FR" b="1" dirty="0"/>
              <a:t> Reduire()</a:t>
            </a:r>
            <a:r>
              <a:rPr lang="fr-FR" dirty="0"/>
              <a:t> réduit la fraction courante en divisant numérateur et dénominateur par leur pgcd et traite le problème du signe de la fraction, le signe de la fraction est le signe de son numérateur, si le numérateur et le dénominateur sont négatifs, la fraction n'a pas de signe (implicitement +).</a:t>
            </a:r>
          </a:p>
          <a:p>
            <a:r>
              <a:rPr lang="fr-FR" b="1" dirty="0"/>
              <a:t>On vous donne </a:t>
            </a:r>
            <a:r>
              <a:rPr lang="fr-FR" dirty="0"/>
              <a:t>une méthode privée</a:t>
            </a:r>
            <a:r>
              <a:rPr lang="fr-FR" b="1" dirty="0"/>
              <a:t> GetPgcd()</a:t>
            </a:r>
            <a:r>
              <a:rPr lang="fr-FR" dirty="0"/>
              <a:t> qui retourne le PGCD des numérateur et dénominateur sur la </a:t>
            </a:r>
            <a:r>
              <a:rPr lang="fr-FR"/>
              <a:t>page suivante.</a:t>
            </a:r>
            <a:endParaRPr lang="fr-FR" dirty="0"/>
          </a:p>
          <a:p>
            <a:pPr>
              <a:buNone/>
            </a:pP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pic>
        <p:nvPicPr>
          <p:cNvPr id="14341" name="Picture 5"/>
          <p:cNvPicPr>
            <a:picLocks noChangeAspect="1" noChangeArrowheads="1"/>
          </p:cNvPicPr>
          <p:nvPr/>
        </p:nvPicPr>
        <p:blipFill>
          <a:blip r:embed="rId2" cstate="print"/>
          <a:srcRect/>
          <a:stretch>
            <a:fillRect/>
          </a:stretch>
        </p:blipFill>
        <p:spPr bwMode="auto">
          <a:xfrm>
            <a:off x="1115616" y="5301208"/>
            <a:ext cx="5946061" cy="6480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722" y="5318401"/>
            <a:ext cx="342900" cy="342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47500" lnSpcReduction="20000"/>
          </a:bodyPr>
          <a:lstStyle/>
          <a:p>
            <a:pPr>
              <a:buNone/>
            </a:pPr>
            <a:endParaRPr lang="fr-FR" dirty="0"/>
          </a:p>
          <a:p>
            <a:pPr lvl="1">
              <a:buNone/>
            </a:pPr>
            <a:r>
              <a:rPr lang="fr-FR" dirty="0"/>
              <a:t>private int GetPgcd() </a:t>
            </a:r>
          </a:p>
          <a:p>
            <a:pPr lvl="1">
              <a:buNone/>
            </a:pPr>
            <a:r>
              <a:rPr lang="fr-FR" dirty="0"/>
              <a:t>{ </a:t>
            </a:r>
          </a:p>
          <a:p>
            <a:pPr lvl="1">
              <a:buNone/>
            </a:pPr>
            <a:r>
              <a:rPr lang="fr-FR" dirty="0"/>
              <a:t>	</a:t>
            </a:r>
            <a:r>
              <a:rPr lang="fr-FR" dirty="0" err="1"/>
              <a:t>int</a:t>
            </a:r>
            <a:r>
              <a:rPr lang="fr-FR" dirty="0"/>
              <a:t> a = </a:t>
            </a:r>
            <a:r>
              <a:rPr lang="fr-FR" dirty="0" err="1"/>
              <a:t>this.numerateur</a:t>
            </a:r>
            <a:r>
              <a:rPr lang="fr-FR" dirty="0"/>
              <a:t>;</a:t>
            </a:r>
          </a:p>
          <a:p>
            <a:pPr lvl="1">
              <a:buNone/>
            </a:pPr>
            <a:r>
              <a:rPr lang="fr-FR" dirty="0"/>
              <a:t>	</a:t>
            </a:r>
            <a:r>
              <a:rPr lang="fr-FR" dirty="0" err="1"/>
              <a:t>int</a:t>
            </a:r>
            <a:r>
              <a:rPr lang="fr-FR" dirty="0"/>
              <a:t> b = </a:t>
            </a:r>
            <a:r>
              <a:rPr lang="fr-FR" dirty="0" err="1"/>
              <a:t>this.denominateur</a:t>
            </a:r>
            <a:r>
              <a:rPr lang="fr-FR" dirty="0"/>
              <a:t>;</a:t>
            </a:r>
          </a:p>
          <a:p>
            <a:pPr lvl="1">
              <a:buNone/>
            </a:pPr>
            <a:r>
              <a:rPr lang="fr-FR" dirty="0"/>
              <a:t>	</a:t>
            </a:r>
            <a:r>
              <a:rPr lang="fr-FR" dirty="0" err="1"/>
              <a:t>int</a:t>
            </a:r>
            <a:r>
              <a:rPr lang="fr-FR" dirty="0"/>
              <a:t> pgcd = 1;</a:t>
            </a:r>
          </a:p>
          <a:p>
            <a:pPr lvl="1">
              <a:buNone/>
            </a:pPr>
            <a:r>
              <a:rPr lang="fr-FR" dirty="0"/>
              <a:t>if (a != 0 &amp;&amp; b != 0)</a:t>
            </a:r>
          </a:p>
          <a:p>
            <a:pPr lvl="1">
              <a:buNone/>
            </a:pPr>
            <a:r>
              <a:rPr lang="fr-FR" dirty="0"/>
              <a:t>{</a:t>
            </a:r>
          </a:p>
          <a:p>
            <a:pPr marL="0" indent="0">
              <a:buNone/>
            </a:pPr>
            <a:r>
              <a:rPr lang="fr-FR" dirty="0"/>
              <a:t>	if (a &lt; 0) a = -a;</a:t>
            </a:r>
          </a:p>
          <a:p>
            <a:pPr marL="0" indent="0">
              <a:buNone/>
            </a:pPr>
            <a:r>
              <a:rPr lang="fr-FR" dirty="0"/>
              <a:t>	if (b &lt; 0) b = -b;</a:t>
            </a:r>
          </a:p>
          <a:p>
            <a:pPr marL="0" indent="0">
              <a:buNone/>
            </a:pPr>
            <a:r>
              <a:rPr lang="fr-FR" dirty="0"/>
              <a:t>	</a:t>
            </a:r>
            <a:r>
              <a:rPr lang="fr-FR" dirty="0" err="1"/>
              <a:t>while</a:t>
            </a:r>
            <a:r>
              <a:rPr lang="fr-FR" dirty="0"/>
              <a:t> (a != b)</a:t>
            </a:r>
          </a:p>
          <a:p>
            <a:pPr marL="0" indent="0">
              <a:buNone/>
            </a:pPr>
            <a:r>
              <a:rPr lang="fr-FR" dirty="0"/>
              <a:t>	{</a:t>
            </a:r>
          </a:p>
          <a:p>
            <a:pPr marL="0" indent="0">
              <a:buNone/>
            </a:pPr>
            <a:r>
              <a:rPr lang="fr-FR" dirty="0"/>
              <a:t>	   if (a &lt; b)</a:t>
            </a:r>
          </a:p>
          <a:p>
            <a:pPr marL="0" indent="0">
              <a:buNone/>
            </a:pPr>
            <a:r>
              <a:rPr lang="fr-FR" dirty="0"/>
              <a:t>	  {</a:t>
            </a:r>
          </a:p>
          <a:p>
            <a:pPr marL="0" indent="0">
              <a:buNone/>
            </a:pPr>
            <a:r>
              <a:rPr lang="fr-FR" dirty="0"/>
              <a:t>                             b = b-a;</a:t>
            </a:r>
          </a:p>
          <a:p>
            <a:pPr marL="0" indent="0">
              <a:buNone/>
            </a:pPr>
            <a:r>
              <a:rPr lang="fr-FR" dirty="0"/>
              <a:t>	   }</a:t>
            </a:r>
          </a:p>
          <a:p>
            <a:pPr marL="0" indent="0">
              <a:buNone/>
            </a:pPr>
            <a:r>
              <a:rPr lang="fr-FR" dirty="0"/>
              <a:t>                           </a:t>
            </a:r>
            <a:r>
              <a:rPr lang="fr-FR" dirty="0" err="1"/>
              <a:t>else</a:t>
            </a:r>
            <a:endParaRPr lang="fr-FR" dirty="0"/>
          </a:p>
          <a:p>
            <a:pPr marL="0" indent="0">
              <a:buNone/>
            </a:pPr>
            <a:r>
              <a:rPr lang="fr-FR" dirty="0"/>
              <a:t>                           {</a:t>
            </a:r>
          </a:p>
          <a:p>
            <a:pPr marL="0" indent="0">
              <a:buNone/>
            </a:pPr>
            <a:r>
              <a:rPr lang="fr-FR" dirty="0"/>
              <a:t>                             a = a-b;</a:t>
            </a:r>
          </a:p>
          <a:p>
            <a:pPr marL="0" indent="0">
              <a:buNone/>
            </a:pPr>
            <a:r>
              <a:rPr lang="fr-FR" dirty="0"/>
              <a:t>                           }</a:t>
            </a:r>
          </a:p>
          <a:p>
            <a:pPr marL="0" indent="0">
              <a:buNone/>
            </a:pPr>
            <a:r>
              <a:rPr lang="fr-FR" dirty="0"/>
              <a:t>        }</a:t>
            </a:r>
          </a:p>
          <a:p>
            <a:pPr marL="0" indent="0">
              <a:buNone/>
            </a:pPr>
            <a:r>
              <a:rPr lang="fr-FR" dirty="0"/>
              <a:t>         pgcd = a; </a:t>
            </a:r>
          </a:p>
          <a:p>
            <a:pPr marL="0" indent="0">
              <a:buNone/>
            </a:pPr>
            <a:r>
              <a:rPr lang="fr-FR" dirty="0"/>
              <a:t>         }</a:t>
            </a:r>
          </a:p>
          <a:p>
            <a:pPr marL="0" indent="0">
              <a:buNone/>
            </a:pPr>
            <a:r>
              <a:rPr lang="fr-FR" dirty="0"/>
              <a:t>         return pgcd;</a:t>
            </a:r>
          </a:p>
          <a:p>
            <a:pPr marL="0" indent="0">
              <a:buNone/>
            </a:pPr>
            <a:r>
              <a:rPr lang="fr-FR" dirty="0"/>
              <a: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28242"/>
            <a:ext cx="342900" cy="34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Compte bancaire</a:t>
            </a:r>
          </a:p>
        </p:txBody>
      </p:sp>
      <p:sp>
        <p:nvSpPr>
          <p:cNvPr id="3" name="Sous-titre 2"/>
          <p:cNvSpPr>
            <a:spLocks noGrp="1"/>
          </p:cNvSpPr>
          <p:nvPr>
            <p:ph type="subTitle" idx="1"/>
          </p:nvPr>
        </p:nvSpPr>
        <p:spPr/>
        <p:txBody>
          <a:bodyPr/>
          <a:lstStyle/>
          <a:p>
            <a:r>
              <a:rPr lang="fr-FR" dirty="0"/>
              <a:t>Notions d’attributs, de constructeurs, de réutilisation de méthodes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extLst>
      <p:ext uri="{BB962C8B-B14F-4D97-AF65-F5344CB8AC3E}">
        <p14:creationId xmlns:p14="http://schemas.microsoft.com/office/powerpoint/2010/main" val="2611465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92500" lnSpcReduction="20000"/>
          </a:bodyPr>
          <a:lstStyle/>
          <a:p>
            <a:r>
              <a:rPr lang="fr-FR" dirty="0"/>
              <a:t>Ecrire une méthode publique </a:t>
            </a:r>
            <a:r>
              <a:rPr lang="fr-FR" b="1" dirty="0"/>
              <a:t>Plus </a:t>
            </a:r>
            <a:r>
              <a:rPr lang="fr-FR" dirty="0"/>
              <a:t>de Fraction qui permet d’additionner une </a:t>
            </a:r>
            <a:r>
              <a:rPr lang="fr-FR" u="sng" dirty="0"/>
              <a:t>:Fraction </a:t>
            </a:r>
            <a:r>
              <a:rPr lang="fr-FR" dirty="0"/>
              <a:t>avec une autre </a:t>
            </a:r>
            <a:r>
              <a:rPr lang="fr-FR" u="sng" dirty="0"/>
              <a:t>:Fraction.</a:t>
            </a:r>
          </a:p>
          <a:p>
            <a:endParaRPr lang="fr-FR" u="sng" dirty="0"/>
          </a:p>
          <a:p>
            <a:r>
              <a:rPr lang="fr-FR" dirty="0"/>
              <a:t>Ecrire une méthode publique </a:t>
            </a:r>
            <a:r>
              <a:rPr lang="fr-FR" b="1" dirty="0"/>
              <a:t>Moins </a:t>
            </a:r>
            <a:r>
              <a:rPr lang="fr-FR" dirty="0"/>
              <a:t>de Fraction qui  permet de soustraire une </a:t>
            </a:r>
            <a:r>
              <a:rPr lang="fr-FR" u="sng" dirty="0"/>
              <a:t>:Fraction </a:t>
            </a:r>
            <a:r>
              <a:rPr lang="fr-FR" dirty="0"/>
              <a:t>avec une autre </a:t>
            </a:r>
            <a:r>
              <a:rPr lang="fr-FR" u="sng" dirty="0"/>
              <a:t>:Fraction.</a:t>
            </a:r>
          </a:p>
          <a:p>
            <a:r>
              <a:rPr lang="fr-FR" dirty="0"/>
              <a:t>Ecrire une méthode publique </a:t>
            </a:r>
            <a:r>
              <a:rPr lang="fr-FR" b="1" dirty="0"/>
              <a:t>Multiplie </a:t>
            </a:r>
            <a:r>
              <a:rPr lang="fr-FR" dirty="0"/>
              <a:t>de Fraction qui permet  de multiplier une </a:t>
            </a:r>
            <a:r>
              <a:rPr lang="fr-FR" u="sng" dirty="0"/>
              <a:t>:Fraction </a:t>
            </a:r>
            <a:r>
              <a:rPr lang="fr-FR" dirty="0"/>
              <a:t>avec une autre </a:t>
            </a:r>
            <a:r>
              <a:rPr lang="fr-FR" u="sng" dirty="0"/>
              <a:t>:Fraction.</a:t>
            </a:r>
          </a:p>
          <a:p>
            <a:r>
              <a:rPr lang="fr-FR" dirty="0"/>
              <a:t>Ecrire une méthode publique </a:t>
            </a:r>
            <a:r>
              <a:rPr lang="fr-FR" b="1" dirty="0"/>
              <a:t>Divise </a:t>
            </a:r>
            <a:r>
              <a:rPr lang="fr-FR" dirty="0"/>
              <a:t>de Fraction qui  permet de diviser une </a:t>
            </a:r>
            <a:r>
              <a:rPr lang="fr-FR" u="sng" dirty="0"/>
              <a:t>:Fraction </a:t>
            </a:r>
            <a:r>
              <a:rPr lang="fr-FR" dirty="0"/>
              <a:t>avec une autre </a:t>
            </a:r>
            <a:r>
              <a:rPr lang="fr-FR" u="sng" dirty="0"/>
              <a:t>:Fraction. </a:t>
            </a:r>
            <a:r>
              <a:rPr lang="fr-FR" dirty="0"/>
              <a:t> Attention, il serait préférable de réutiliser les méthodes déjà implémentées pour ce cas.</a:t>
            </a:r>
          </a:p>
          <a:p>
            <a:r>
              <a:rPr lang="fr-FR" dirty="0"/>
              <a:t>Vérifier dans votre code que vous n’ayez pas de redondance de code!</a:t>
            </a:r>
          </a:p>
          <a:p>
            <a:endParaRPr lang="fr-FR" u="sng" dirty="0"/>
          </a:p>
          <a:p>
            <a:endParaRPr lang="fr-FR" u="sng" dirty="0"/>
          </a:p>
          <a:p>
            <a:pPr>
              <a:buNone/>
            </a:pPr>
            <a:endParaRPr lang="fr-FR" u="sng"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1268" name="Picture 4"/>
          <p:cNvPicPr>
            <a:picLocks noChangeAspect="1" noChangeArrowheads="1"/>
          </p:cNvPicPr>
          <p:nvPr/>
        </p:nvPicPr>
        <p:blipFill>
          <a:blip r:embed="rId2" cstate="print"/>
          <a:srcRect/>
          <a:stretch>
            <a:fillRect/>
          </a:stretch>
        </p:blipFill>
        <p:spPr bwMode="auto">
          <a:xfrm>
            <a:off x="2699792" y="2348880"/>
            <a:ext cx="2295525" cy="200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036712"/>
          </a:xfrm>
        </p:spPr>
        <p:txBody>
          <a:bodyPr/>
          <a:lstStyle/>
          <a:p>
            <a:r>
              <a:rPr lang="fr-FR" dirty="0"/>
              <a:t>Le diagramme a ce moment de la classe Fraction devrait être: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1026" name="Picture 2" descr="C:\Users\crm\AppData\Local\Microsoft\Windows\Temporary Internet Files\Content.IE5\41I23B1H\CaptureClassFr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73920"/>
            <a:ext cx="3609975" cy="44291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2301522"/>
            <a:ext cx="342900" cy="342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 (uniquement en C#)!</a:t>
            </a:r>
          </a:p>
        </p:txBody>
      </p:sp>
      <p:sp>
        <p:nvSpPr>
          <p:cNvPr id="3" name="Espace réservé du contenu 2"/>
          <p:cNvSpPr>
            <a:spLocks noGrp="1"/>
          </p:cNvSpPr>
          <p:nvPr>
            <p:ph sz="quarter" idx="1"/>
          </p:nvPr>
        </p:nvSpPr>
        <p:spPr/>
        <p:txBody>
          <a:bodyPr/>
          <a:lstStyle/>
          <a:p>
            <a:r>
              <a:rPr lang="fr-FR" dirty="0"/>
              <a:t>Voici quelques idées si vous avez le temps pour aller plus loin et si vous faites du C#. La surcharge d’opérateur en Java n’existe pas!</a:t>
            </a:r>
          </a:p>
          <a:p>
            <a:pPr lvl="1"/>
            <a:r>
              <a:rPr lang="fr-FR" dirty="0"/>
              <a:t>Surcharge d’opérateur: permettre au codeur d’écrire f1 + f2 au lieu de f1.Plus(f2)</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2249000" y="4005064"/>
            <a:ext cx="3168352" cy="586270"/>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943503"/>
            <a:ext cx="342900" cy="342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3861048"/>
            <a:ext cx="7467600" cy="1872208"/>
          </a:xfrm>
        </p:spPr>
        <p:txBody>
          <a:bodyPr>
            <a:normAutofit fontScale="92500" lnSpcReduction="20000"/>
          </a:bodyPr>
          <a:lstStyle/>
          <a:p>
            <a:r>
              <a:rPr lang="fr-FR" dirty="0"/>
              <a:t>Chercher dans la classe Fraction les méthodes susceptibles de lever une Exception!</a:t>
            </a:r>
          </a:p>
          <a:p>
            <a:r>
              <a:rPr lang="fr-FR" dirty="0"/>
              <a:t>Ces exceptions devront être déclarées, et générées si l’utilisateur des méthodes les maltraite! </a:t>
            </a:r>
          </a:p>
          <a:p>
            <a:r>
              <a:rPr lang="fr-FR" dirty="0"/>
              <a:t>Indice: Il faut savoir que toute nouvelle classe d’exception hérite de la classe Exception!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99626"/>
            <a:ext cx="3400900" cy="3029373"/>
          </a:xfrm>
          <a:prstGeom prst="rect">
            <a:avLst/>
          </a:prstGeom>
        </p:spPr>
      </p:pic>
    </p:spTree>
    <p:extLst>
      <p:ext uri="{BB962C8B-B14F-4D97-AF65-F5344CB8AC3E}">
        <p14:creationId xmlns:p14="http://schemas.microsoft.com/office/powerpoint/2010/main" val="240220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Banque</a:t>
            </a:r>
          </a:p>
        </p:txBody>
      </p:sp>
      <p:sp>
        <p:nvSpPr>
          <p:cNvPr id="3" name="Sous-titre 2"/>
          <p:cNvSpPr>
            <a:spLocks noGrp="1"/>
          </p:cNvSpPr>
          <p:nvPr>
            <p:ph type="subTitle" idx="1"/>
          </p:nvPr>
        </p:nvSpPr>
        <p:spPr/>
        <p:txBody>
          <a:bodyPr/>
          <a:lstStyle/>
          <a:p>
            <a:r>
              <a:rPr lang="fr-FR" dirty="0"/>
              <a:t>Notion de conteneurs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62283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828800"/>
          </a:xfrm>
        </p:spPr>
        <p:txBody>
          <a:bodyPr/>
          <a:lstStyle/>
          <a:p>
            <a:r>
              <a:rPr lang="fr-FR" dirty="0"/>
              <a:t>Pour cette exercice, nous allons réutiliser la classe Compte.</a:t>
            </a:r>
          </a:p>
          <a:p>
            <a:r>
              <a:rPr lang="fr-FR" dirty="0"/>
              <a:t>Une classe Banque va permettre de regrouper les différents comptes.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89040"/>
            <a:ext cx="51149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933056"/>
            <a:ext cx="3429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cstate="print"/>
          <a:srcRect/>
          <a:stretch>
            <a:fillRect/>
          </a:stretch>
        </p:blipFill>
        <p:spPr bwMode="auto">
          <a:xfrm>
            <a:off x="0" y="1828800"/>
            <a:ext cx="8892480" cy="2845594"/>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67544" y="1412776"/>
            <a:ext cx="7467600" cy="820688"/>
          </a:xfrm>
        </p:spPr>
        <p:txBody>
          <a:bodyPr>
            <a:normAutofit/>
          </a:bodyPr>
          <a:lstStyle/>
          <a:p>
            <a:r>
              <a:rPr lang="fr-FR" dirty="0"/>
              <a:t>Diagramme de classes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cxnSp>
        <p:nvCxnSpPr>
          <p:cNvPr id="7" name="Connecteur droit avec flèche 6"/>
          <p:cNvCxnSpPr/>
          <p:nvPr/>
        </p:nvCxnSpPr>
        <p:spPr>
          <a:xfrm flipH="1" flipV="1">
            <a:off x="4139952" y="2996952"/>
            <a:ext cx="158417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479715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 name="Connecteur droit avec flèche 12"/>
          <p:cNvCxnSpPr/>
          <p:nvPr/>
        </p:nvCxnSpPr>
        <p:spPr>
          <a:xfrm flipH="1">
            <a:off x="5076056" y="5589240"/>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rganigramme : Décision 13"/>
          <p:cNvSpPr/>
          <p:nvPr/>
        </p:nvSpPr>
        <p:spPr>
          <a:xfrm>
            <a:off x="6444208" y="5445224"/>
            <a:ext cx="432048" cy="288032"/>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ZoneTexte 14"/>
          <p:cNvSpPr txBox="1"/>
          <p:nvPr/>
        </p:nvSpPr>
        <p:spPr>
          <a:xfrm>
            <a:off x="5066689" y="5229200"/>
            <a:ext cx="1015021" cy="261610"/>
          </a:xfrm>
          <a:prstGeom prst="rect">
            <a:avLst/>
          </a:prstGeom>
          <a:noFill/>
        </p:spPr>
        <p:txBody>
          <a:bodyPr wrap="none" rtlCol="0">
            <a:spAutoFit/>
          </a:bodyPr>
          <a:lstStyle/>
          <a:p>
            <a:r>
              <a:rPr lang="fr-FR" sz="1100" dirty="0"/>
              <a:t>-les Comptes</a:t>
            </a:r>
          </a:p>
        </p:txBody>
      </p:sp>
      <p:sp>
        <p:nvSpPr>
          <p:cNvPr id="17" name="ZoneTexte 16"/>
          <p:cNvSpPr txBox="1"/>
          <p:nvPr/>
        </p:nvSpPr>
        <p:spPr>
          <a:xfrm>
            <a:off x="5076056" y="5733256"/>
            <a:ext cx="394660" cy="261610"/>
          </a:xfrm>
          <a:prstGeom prst="rect">
            <a:avLst/>
          </a:prstGeom>
          <a:noFill/>
        </p:spPr>
        <p:txBody>
          <a:bodyPr wrap="none" rtlCol="0">
            <a:spAutoFit/>
          </a:bodyPr>
          <a:lstStyle/>
          <a:p>
            <a:r>
              <a:rPr lang="fr-FR" sz="1100" dirty="0"/>
              <a:t>0..*</a:t>
            </a:r>
          </a:p>
        </p:txBody>
      </p:sp>
      <p:sp>
        <p:nvSpPr>
          <p:cNvPr id="18" name="ZoneTexte 17"/>
          <p:cNvSpPr txBox="1"/>
          <p:nvPr/>
        </p:nvSpPr>
        <p:spPr>
          <a:xfrm>
            <a:off x="4499992" y="4077072"/>
            <a:ext cx="2874505" cy="369332"/>
          </a:xfrm>
          <a:prstGeom prst="rect">
            <a:avLst/>
          </a:prstGeom>
          <a:noFill/>
        </p:spPr>
        <p:txBody>
          <a:bodyPr wrap="none" rtlCol="0">
            <a:spAutoFit/>
          </a:bodyPr>
          <a:lstStyle/>
          <a:p>
            <a:r>
              <a:rPr lang="fr-FR" dirty="0"/>
              <a:t>! Erreur de Visual Studio</a:t>
            </a:r>
          </a:p>
        </p:txBody>
      </p:sp>
      <p:sp>
        <p:nvSpPr>
          <p:cNvPr id="16" name="ZoneTexte 15"/>
          <p:cNvSpPr txBox="1"/>
          <p:nvPr/>
        </p:nvSpPr>
        <p:spPr>
          <a:xfrm>
            <a:off x="6265572" y="5733256"/>
            <a:ext cx="418704" cy="261610"/>
          </a:xfrm>
          <a:prstGeom prst="rect">
            <a:avLst/>
          </a:prstGeom>
          <a:noFill/>
        </p:spPr>
        <p:txBody>
          <a:bodyPr wrap="none" rtlCol="0">
            <a:spAutoFit/>
          </a:bodyPr>
          <a:lstStyle/>
          <a:p>
            <a:r>
              <a:rPr lang="fr-FR" sz="1100" dirty="0"/>
              <a:t>0..1</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047" y="4090288"/>
            <a:ext cx="34290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p:txBody>
          <a:bodyPr>
            <a:normAutofit fontScale="92500" lnSpcReduction="10000"/>
          </a:bodyPr>
          <a:lstStyle/>
          <a:p>
            <a:r>
              <a:rPr lang="fr-FR" dirty="0"/>
              <a:t>Implémentez le constructeur et les deux méthodes </a:t>
            </a:r>
            <a:r>
              <a:rPr lang="fr-FR" b="1" dirty="0"/>
              <a:t>AjouterCompte. </a:t>
            </a:r>
            <a:r>
              <a:rPr lang="fr-FR" dirty="0"/>
              <a:t>Attention une des méthodes est privé!</a:t>
            </a:r>
            <a:endParaRPr lang="fr-FR" b="1" dirty="0"/>
          </a:p>
          <a:p>
            <a:r>
              <a:rPr lang="fr-FR" dirty="0"/>
              <a:t>Ecrire la méthode </a:t>
            </a:r>
            <a:r>
              <a:rPr lang="fr-FR" b="1" dirty="0"/>
              <a:t>ToString</a:t>
            </a:r>
            <a:r>
              <a:rPr lang="fr-FR" dirty="0"/>
              <a:t> de la classe Banque qui réutilisera la méthode </a:t>
            </a:r>
            <a:r>
              <a:rPr lang="fr-FR" b="1" dirty="0"/>
              <a:t>ToString </a:t>
            </a:r>
            <a:r>
              <a:rPr lang="fr-FR" dirty="0"/>
              <a:t>de la classe Compte</a:t>
            </a:r>
          </a:p>
          <a:p>
            <a:r>
              <a:rPr lang="fr-FR" dirty="0"/>
              <a:t>Ecrire une méthode publique </a:t>
            </a:r>
            <a:r>
              <a:rPr lang="fr-FR" b="1" dirty="0"/>
              <a:t>CompteSup </a:t>
            </a:r>
            <a:r>
              <a:rPr lang="fr-FR" dirty="0"/>
              <a:t>de la classe Banque qui retourne le compte ayant solde maximum. Vous afficherez ce compte supérieur dans la console.</a:t>
            </a:r>
          </a:p>
          <a:p>
            <a:r>
              <a:rPr lang="fr-FR" dirty="0"/>
              <a:t>Ecrire une méthode </a:t>
            </a:r>
            <a:r>
              <a:rPr lang="fr-FR" b="1" dirty="0"/>
              <a:t>RendCompte</a:t>
            </a:r>
            <a:r>
              <a:rPr lang="fr-FR" dirty="0"/>
              <a:t> de la classe Banque qui retourne un compte en fonction de son numéro. La fonction retourne Null si le compte n'est pas trouvé. </a:t>
            </a:r>
            <a:r>
              <a:rPr lang="fr-FR" b="1" dirty="0"/>
              <a:t>Pour cela vous devrez ajouter éventuellement dans la classe Compte un accesseur public sur le numéro de compte.</a:t>
            </a:r>
            <a:r>
              <a:rPr lang="fr-FR" dirty="0"/>
              <a: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756792"/>
          </a:xfrm>
        </p:spPr>
        <p:txBody>
          <a:bodyPr/>
          <a:lstStyle/>
          <a:p>
            <a:r>
              <a:rPr lang="fr-FR" dirty="0"/>
              <a:t>Ecrire une méthode qui va transférer une somme d'un compte vers un autre compte.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8435" name="Picture 3"/>
          <p:cNvPicPr>
            <a:picLocks noChangeAspect="1" noChangeArrowheads="1"/>
          </p:cNvPicPr>
          <p:nvPr/>
        </p:nvPicPr>
        <p:blipFill>
          <a:blip r:embed="rId2" cstate="print"/>
          <a:srcRect/>
          <a:stretch>
            <a:fillRect/>
          </a:stretch>
        </p:blipFill>
        <p:spPr bwMode="auto">
          <a:xfrm>
            <a:off x="323528" y="2852936"/>
            <a:ext cx="8213169" cy="24482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2852936"/>
            <a:ext cx="342900" cy="34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p:txBody>
          <a:bodyPr>
            <a:normAutofit fontScale="85000" lnSpcReduction="20000"/>
          </a:bodyPr>
          <a:lstStyle/>
          <a:p>
            <a:r>
              <a:rPr lang="fr-FR" dirty="0"/>
              <a:t>Un compte bancaire (simplifié) est caractérisé par :</a:t>
            </a:r>
          </a:p>
          <a:p>
            <a:pPr lvl="1"/>
            <a:r>
              <a:rPr lang="fr-FR" dirty="0"/>
              <a:t>un numéro unique</a:t>
            </a:r>
          </a:p>
          <a:p>
            <a:pPr lvl="1"/>
            <a:r>
              <a:rPr lang="fr-FR" dirty="0"/>
              <a:t>le nom de son propriétaire</a:t>
            </a:r>
          </a:p>
          <a:p>
            <a:pPr lvl="1"/>
            <a:r>
              <a:rPr lang="fr-FR" dirty="0"/>
              <a:t>son solde (montant restant sur le compte): il peut être négatif</a:t>
            </a:r>
          </a:p>
          <a:p>
            <a:pPr lvl="1"/>
            <a:r>
              <a:rPr lang="fr-FR" dirty="0"/>
              <a:t>le montant du découvert autorisé (chiffre négatif) : le solde ne peut descendre en dessous.</a:t>
            </a:r>
          </a:p>
          <a:p>
            <a:r>
              <a:rPr lang="fr-FR" dirty="0"/>
              <a:t>Nous donnons à cette classe les comportements</a:t>
            </a:r>
          </a:p>
          <a:p>
            <a:pPr lvl="1"/>
            <a:r>
              <a:rPr lang="fr-FR" dirty="0"/>
              <a:t>Donner une représentation textuelle de toutes ses informations</a:t>
            </a:r>
          </a:p>
          <a:p>
            <a:pPr lvl="1"/>
            <a:r>
              <a:rPr lang="fr-FR" dirty="0"/>
              <a:t>Créditer d'un montant fourni </a:t>
            </a:r>
          </a:p>
          <a:p>
            <a:pPr lvl="1"/>
            <a:r>
              <a:rPr lang="fr-FR" dirty="0"/>
              <a:t>Débiter le solde d'un montant fourni, mais attention un "drapeau" (booléen) indiquera si l'opération a pu se réaliser</a:t>
            </a:r>
          </a:p>
          <a:p>
            <a:pPr lvl="1"/>
            <a:r>
              <a:rPr lang="fr-FR" dirty="0"/>
              <a:t>Transférer un montant, du compte courant vers un autre compte; même remarque que pour le paragraphe précédent.</a:t>
            </a:r>
          </a:p>
          <a:p>
            <a:pPr lvl="1"/>
            <a:r>
              <a:rPr lang="fr-FR" dirty="0"/>
              <a:t>Comparer le solde de l'objet courant avec le solde d'un autre compte fourni, le résultat sera un booléen</a:t>
            </a:r>
          </a:p>
          <a:p>
            <a:pPr lvl="1"/>
            <a:endParaRPr lang="fr-FR" dirty="0"/>
          </a:p>
          <a:p>
            <a:pPr>
              <a:buNone/>
            </a:pPr>
            <a:r>
              <a:rPr lang="fr-FR" b="1" dirty="0"/>
              <a:t>1.</a:t>
            </a:r>
            <a:r>
              <a:rPr lang="fr-FR" dirty="0"/>
              <a:t>Dessiner le diagramme de classe Compte sur papier</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p:txBody>
          <a:bodyPr>
            <a:normAutofit fontScale="92500" lnSpcReduction="10000"/>
          </a:bodyPr>
          <a:lstStyle/>
          <a:p>
            <a:r>
              <a:rPr lang="fr-FR" dirty="0"/>
              <a:t>Voici quelques idées si vous avez le temps pour aller plus loin</a:t>
            </a:r>
          </a:p>
          <a:p>
            <a:pPr lvl="1"/>
            <a:r>
              <a:rPr lang="fr-FR" dirty="0"/>
              <a:t>Utilisez un tableau dynamique typé pour mesComptes: exemple List&lt;Compte&gt;          ou </a:t>
            </a:r>
            <a:r>
              <a:rPr lang="fr-FR" dirty="0" err="1"/>
              <a:t>ArrayList</a:t>
            </a:r>
            <a:r>
              <a:rPr lang="fr-FR" dirty="0"/>
              <a:t>&lt;Compte&gt;</a:t>
            </a:r>
          </a:p>
          <a:p>
            <a:pPr lvl="1"/>
            <a:r>
              <a:rPr lang="fr-FR" dirty="0"/>
              <a:t>Utilisez un tableau dynamique  non typé pour mesComptes: exemple </a:t>
            </a:r>
            <a:r>
              <a:rPr lang="fr-FR" dirty="0" err="1"/>
              <a:t>ArrayList</a:t>
            </a:r>
            <a:r>
              <a:rPr lang="fr-FR" dirty="0"/>
              <a:t>      ou </a:t>
            </a:r>
          </a:p>
          <a:p>
            <a:pPr marL="365760" lvl="1" indent="0">
              <a:buNone/>
            </a:pPr>
            <a:r>
              <a:rPr lang="fr-FR" b="1" dirty="0"/>
              <a:t> </a:t>
            </a:r>
            <a:r>
              <a:rPr lang="fr-FR" b="1" dirty="0" err="1"/>
              <a:t>java.util.Vector</a:t>
            </a:r>
            <a:r>
              <a:rPr lang="fr-FR" b="1" dirty="0"/>
              <a:t> pour des types non primitifs</a:t>
            </a:r>
          </a:p>
          <a:p>
            <a:pPr marL="365760" lvl="1" indent="0">
              <a:buNone/>
            </a:pPr>
            <a:endParaRPr lang="fr-FR" dirty="0"/>
          </a:p>
          <a:p>
            <a:pPr marL="365760" lvl="1" indent="0">
              <a:buNone/>
            </a:pPr>
            <a:r>
              <a:rPr lang="fr-FR" dirty="0"/>
              <a:t>Pour choisir son tableau ou sa collection en Java:</a:t>
            </a:r>
          </a:p>
          <a:p>
            <a:pPr marL="365760" lvl="1" indent="0">
              <a:buNone/>
            </a:pPr>
            <a:r>
              <a:rPr lang="fr-FR" dirty="0">
                <a:hlinkClick r:id="rId2"/>
              </a:rPr>
              <a:t>https://fmora.developpez.com/tutoriel/java/collections/introduction/</a:t>
            </a:r>
            <a:endParaRPr lang="fr-FR" dirty="0"/>
          </a:p>
          <a:p>
            <a:pPr marL="365760" lvl="1" indent="0">
              <a:buNone/>
            </a:pPr>
            <a:r>
              <a:rPr lang="fr-FR"/>
              <a:t>http://lig-membres.imag.fr/genoud/ENSJAVA/cours/supportsPDF/Collections_2pp.pdf</a:t>
            </a:r>
            <a:endParaRPr lang="fr-FR" dirty="0"/>
          </a:p>
          <a:p>
            <a:pPr marL="365760" lvl="1" indent="0">
              <a:buNone/>
            </a:pPr>
            <a:r>
              <a:rPr lang="fr-FR" dirty="0"/>
              <a:t>https://www.jmdoudoux.fr/java/dej/chap-collections.htm</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40</a:t>
            </a:fld>
            <a:endParaRPr lang="fr-BE"/>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780923"/>
            <a:ext cx="342900" cy="3429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320" y="2653492"/>
            <a:ext cx="597761" cy="59776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429000"/>
            <a:ext cx="342900" cy="3429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41</a:t>
            </a:fld>
            <a:endParaRPr lang="fr-B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Jeu 421</a:t>
            </a:r>
          </a:p>
        </p:txBody>
      </p:sp>
      <p:sp>
        <p:nvSpPr>
          <p:cNvPr id="3" name="Sous-titre 2"/>
          <p:cNvSpPr>
            <a:spLocks noGrp="1"/>
          </p:cNvSpPr>
          <p:nvPr>
            <p:ph type="subTitle" idx="1"/>
          </p:nvPr>
        </p:nvSpPr>
        <p:spPr>
          <a:xfrm>
            <a:off x="2123728" y="5013176"/>
            <a:ext cx="6172200" cy="1371600"/>
          </a:xfrm>
        </p:spPr>
        <p:txBody>
          <a:bodyPr/>
          <a:lstStyle/>
          <a:p>
            <a:r>
              <a:rPr lang="fr-FR" dirty="0"/>
              <a:t>Découvertes des notions d’interfaces, d’encapsulation, de conteneurs et de sérialisation.</a:t>
            </a:r>
          </a:p>
          <a:p>
            <a:r>
              <a:rPr lang="fr-FR" dirty="0"/>
              <a:t>Apprendre à commenter son code!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a:p>
        </p:txBody>
      </p:sp>
    </p:spTree>
    <p:extLst>
      <p:ext uri="{BB962C8B-B14F-4D97-AF65-F5344CB8AC3E}">
        <p14:creationId xmlns:p14="http://schemas.microsoft.com/office/powerpoint/2010/main" val="228747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b="1" dirty="0"/>
              <a:t>Règle du jeu d’un manche 421</a:t>
            </a:r>
            <a:r>
              <a:rPr lang="fr-FR" dirty="0"/>
              <a:t>: </a:t>
            </a:r>
          </a:p>
          <a:p>
            <a:r>
              <a:rPr lang="fr-FR" dirty="0"/>
              <a:t>Le joueur lance 3 dés, s'il ne fait pas 421, il peut reprendre un nombre quelconque de dés et cela à deux reprises encore. Si au bout des trois lancés, il n’a pas 421, il a perdu.</a:t>
            </a:r>
          </a:p>
          <a:p>
            <a:r>
              <a:rPr lang="fr-FR" b="1" dirty="0"/>
              <a:t>Règle du jeu de la partie de jeu:</a:t>
            </a:r>
          </a:p>
          <a:p>
            <a:r>
              <a:rPr lang="fr-FR" dirty="0"/>
              <a:t>S'il gagne une manche 421, il gagne 30 points sinon il en perd 10. Au démarrage du jeu le joueur a un capital de points égal au nombre de manches choisi multiplié par 10. Une partie peut s'arrêter également si le joueur n'a plus de points.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43</a:t>
            </a:fld>
            <a:endParaRPr lang="fr-B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dirty="0"/>
              <a:t>Cas d'utilisation.</a:t>
            </a:r>
            <a:endParaRPr lang="fr-FR" dirty="0"/>
          </a:p>
          <a:p>
            <a:r>
              <a:rPr lang="fr-FR" b="1" dirty="0"/>
              <a:t>Pré conditions</a:t>
            </a:r>
            <a:r>
              <a:rPr lang="fr-FR" dirty="0"/>
              <a:t> : aucune</a:t>
            </a:r>
          </a:p>
          <a:p>
            <a:r>
              <a:rPr lang="fr-FR" b="1" dirty="0"/>
              <a:t>Acteur principal</a:t>
            </a:r>
            <a:r>
              <a:rPr lang="fr-FR" dirty="0"/>
              <a:t> : le joueur.</a:t>
            </a:r>
          </a:p>
          <a:p>
            <a:r>
              <a:rPr lang="fr-FR" b="1" dirty="0"/>
              <a:t>Portée</a:t>
            </a:r>
            <a:r>
              <a:rPr lang="fr-FR" dirty="0"/>
              <a:t> : la partie de jeux du 421</a:t>
            </a:r>
          </a:p>
          <a:p>
            <a:r>
              <a:rPr lang="fr-FR" b="1" dirty="0"/>
              <a:t>Niveau</a:t>
            </a:r>
            <a:r>
              <a:rPr lang="fr-FR" dirty="0"/>
              <a:t> : utilisateur</a:t>
            </a:r>
          </a:p>
          <a:p>
            <a:r>
              <a:rPr lang="fr-FR" b="1" dirty="0"/>
              <a:t>Scénario nominal :</a:t>
            </a:r>
            <a:endParaRPr lang="fr-FR" dirty="0"/>
          </a:p>
          <a:p>
            <a:pPr lvl="1"/>
            <a:r>
              <a:rPr lang="fr-FR" dirty="0"/>
              <a:t>1. Le joueur indique le nombre de manches.</a:t>
            </a:r>
          </a:p>
          <a:p>
            <a:pPr lvl="1"/>
            <a:r>
              <a:rPr lang="fr-FR" dirty="0"/>
              <a:t>2. Le système initialise le jeu.</a:t>
            </a:r>
          </a:p>
          <a:p>
            <a:pPr lvl="1"/>
            <a:r>
              <a:rPr lang="fr-FR" dirty="0"/>
              <a:t>3 Le système retourne la valeur visible des 3 dés triés.</a:t>
            </a:r>
          </a:p>
          <a:p>
            <a:pPr lvl="1"/>
            <a:r>
              <a:rPr lang="fr-FR" dirty="0"/>
              <a:t>4. Le joueur a obtenu 421. Retour à 3.</a:t>
            </a:r>
          </a:p>
          <a:p>
            <a:r>
              <a:rPr lang="fr-FR" b="1" dirty="0"/>
              <a:t>Extensions.</a:t>
            </a:r>
            <a:endParaRPr lang="fr-FR" dirty="0"/>
          </a:p>
          <a:p>
            <a:pPr lvl="1"/>
            <a:r>
              <a:rPr lang="fr-FR" dirty="0"/>
              <a:t>4.1 Le joueur n'a pas obtenu 421.</a:t>
            </a:r>
          </a:p>
          <a:p>
            <a:pPr lvl="1"/>
            <a:r>
              <a:rPr lang="fr-FR" dirty="0"/>
              <a:t>4.1.1 Le système demande le nombre de dés à modifier.</a:t>
            </a:r>
          </a:p>
          <a:p>
            <a:pPr lvl="1"/>
            <a:r>
              <a:rPr lang="fr-FR" dirty="0"/>
              <a:t>4.1.2 Le joueur indique les dés à relancer.</a:t>
            </a:r>
          </a:p>
          <a:p>
            <a:pPr lvl="1"/>
            <a:r>
              <a:rPr lang="fr-FR" dirty="0"/>
              <a:t>4.1.3 Le système relance les dés demandés. Retour à 3.</a:t>
            </a:r>
          </a:p>
          <a:p>
            <a:pPr lvl="1"/>
            <a:r>
              <a:rPr lang="fr-FR" dirty="0"/>
              <a:t>4.2 C'est le troisième essai. Retour à 3.</a:t>
            </a:r>
          </a:p>
          <a:p>
            <a:pPr lvl="1"/>
            <a:r>
              <a:rPr lang="fr-FR" dirty="0"/>
              <a:t>4.3 Le nombre de points disponibles passe en dessous de 0. Fin </a:t>
            </a:r>
          </a:p>
          <a:p>
            <a:pPr lvl="1"/>
            <a:r>
              <a:rPr lang="fr-FR" dirty="0"/>
              <a:t>4.4 C'était la dernière manche. Fin.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44</a:t>
            </a:fld>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endParaRPr lang="fr-FR" dirty="0"/>
          </a:p>
          <a:p>
            <a:r>
              <a:rPr lang="fr-FR" dirty="0"/>
              <a:t>Réalisez un diagramme de collaboration entre les objets impliqués dans le jeu.</a:t>
            </a:r>
          </a:p>
          <a:p>
            <a:r>
              <a:rPr lang="fr-FR" dirty="0"/>
              <a:t>Réalisez le diagramme de classe: vous représenterez seulement les classes sans attributs et méthodes, et leurs relations entre elles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45</a:t>
            </a:fld>
            <a:endParaRPr lang="fr-B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618856" cy="4853136"/>
          </a:xfrm>
        </p:spPr>
        <p:txBody>
          <a:bodyPr>
            <a:normAutofit/>
          </a:bodyPr>
          <a:lstStyle/>
          <a:p>
            <a:r>
              <a:rPr lang="fr-FR" dirty="0"/>
              <a:t>Correction</a:t>
            </a:r>
          </a:p>
          <a:p>
            <a:pPr lvl="1"/>
            <a:r>
              <a:rPr lang="fr-FR" dirty="0"/>
              <a:t>Diagramme de collaboration</a:t>
            </a:r>
          </a:p>
          <a:p>
            <a:pPr lvl="1"/>
            <a:endParaRPr lang="fr-FR" dirty="0"/>
          </a:p>
          <a:p>
            <a:pPr lvl="1"/>
            <a:endParaRPr lang="fr-FR" dirty="0"/>
          </a:p>
          <a:p>
            <a:pPr lvl="1"/>
            <a:endParaRPr lang="fr-FR" dirty="0"/>
          </a:p>
          <a:p>
            <a:pPr lvl="1"/>
            <a:endParaRPr lang="fr-FR" dirty="0"/>
          </a:p>
          <a:p>
            <a:pPr lvl="1"/>
            <a:endParaRPr lang="fr-FR" dirty="0"/>
          </a:p>
          <a:p>
            <a:pPr lvl="1"/>
            <a:r>
              <a:rPr lang="fr-FR" dirty="0"/>
              <a:t>Diagramme de classes de conception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46</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2843808" y="2420888"/>
            <a:ext cx="3943350" cy="1752600"/>
          </a:xfrm>
          <a:prstGeom prst="rect">
            <a:avLst/>
          </a:prstGeom>
          <a:noFill/>
          <a:ln w="9525">
            <a:noFill/>
            <a:miter lim="800000"/>
            <a:headEnd/>
            <a:tailEnd/>
          </a:ln>
        </p:spPr>
      </p:pic>
      <p:pic>
        <p:nvPicPr>
          <p:cNvPr id="5" name="Image 4">
            <a:extLst>
              <a:ext uri="{FF2B5EF4-FFF2-40B4-BE49-F238E27FC236}">
                <a16:creationId xmlns:a16="http://schemas.microsoft.com/office/drawing/2014/main" id="{C3968EC8-C46B-E59C-16DA-5F4162836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82260"/>
            <a:ext cx="3234468" cy="264720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Réalisez le diagramme de classe détaillé de la classe De. Pour cela, vous devez vous poser la question: </a:t>
            </a:r>
          </a:p>
          <a:p>
            <a:endParaRPr lang="fr-FR" dirty="0"/>
          </a:p>
          <a:p>
            <a:endParaRPr lang="fr-FR" dirty="0"/>
          </a:p>
          <a:p>
            <a:pPr algn="ctr">
              <a:buNone/>
            </a:pPr>
            <a:r>
              <a:rPr lang="fr-FR" dirty="0"/>
              <a:t>Quels peuvent être les états et les comportements d’un De?</a:t>
            </a:r>
          </a:p>
          <a:p>
            <a:pPr algn="ctr">
              <a:buNone/>
            </a:pPr>
            <a:r>
              <a:rPr lang="fr-FR" dirty="0"/>
              <a:t>Quels constructeurs dois-je implémenter?</a:t>
            </a:r>
          </a:p>
          <a:p>
            <a:pPr algn="ctr">
              <a:buNone/>
            </a:pPr>
            <a:r>
              <a:rPr lang="fr-FR" dirty="0"/>
              <a:t>Quelle est l’accessibilité des attributs et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47</a:t>
            </a:fld>
            <a:endParaRPr lang="fr-B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978896" cy="4873752"/>
          </a:xfrm>
        </p:spPr>
        <p:txBody>
          <a:bodyPr/>
          <a:lstStyle/>
          <a:p>
            <a:r>
              <a:rPr lang="fr-FR" dirty="0"/>
              <a:t>Correction:</a:t>
            </a:r>
          </a:p>
          <a:p>
            <a:pPr lvl="1"/>
            <a:endParaRPr lang="fr-FR" dirty="0"/>
          </a:p>
          <a:p>
            <a:pPr lvl="1"/>
            <a:r>
              <a:rPr lang="fr-FR" dirty="0"/>
              <a:t>On ne doit pas permettre à </a:t>
            </a:r>
            <a:r>
              <a:rPr lang="fr-FR" dirty="0" err="1"/>
              <a:t>qq</a:t>
            </a:r>
            <a:r>
              <a:rPr lang="fr-FR" dirty="0"/>
              <a:t> extérieur à la classe de modifier la valeur du de! Donc:</a:t>
            </a:r>
          </a:p>
          <a:p>
            <a:pPr lvl="2"/>
            <a:r>
              <a:rPr lang="fr-FR" dirty="0"/>
              <a:t>Un constructeur par défaut est uniquement implémenté</a:t>
            </a:r>
          </a:p>
          <a:p>
            <a:pPr lvl="2"/>
            <a:r>
              <a:rPr lang="fr-FR" dirty="0"/>
              <a:t>L’accesseur </a:t>
            </a:r>
            <a:r>
              <a:rPr lang="fr-FR" dirty="0" err="1"/>
              <a:t>Get</a:t>
            </a:r>
            <a:r>
              <a:rPr lang="fr-FR" dirty="0"/>
              <a:t> est uniquement implémenté</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5940152" y="2348880"/>
            <a:ext cx="2376264" cy="2936956"/>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593" y="2591156"/>
            <a:ext cx="342900" cy="34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Vous allez implémenter la classe De. Pour cela vous devez:</a:t>
            </a:r>
          </a:p>
          <a:p>
            <a:pPr lvl="1"/>
            <a:r>
              <a:rPr lang="fr-FR" dirty="0"/>
              <a:t>Créer une bibliothèque de classe BibliothequeJeu421 où vous implémenterez vos classes métiers.</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Créer une application console afin d’utiliser vos classes métiers, comme De par exemple.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49</a:t>
            </a:fld>
            <a:endParaRPr lang="fr-BE"/>
          </a:p>
        </p:txBody>
      </p:sp>
      <p:pic>
        <p:nvPicPr>
          <p:cNvPr id="3075" name="Picture 3"/>
          <p:cNvPicPr>
            <a:picLocks noChangeAspect="1" noChangeArrowheads="1"/>
          </p:cNvPicPr>
          <p:nvPr/>
        </p:nvPicPr>
        <p:blipFill>
          <a:blip r:embed="rId2" cstate="print"/>
          <a:srcRect/>
          <a:stretch>
            <a:fillRect/>
          </a:stretch>
        </p:blipFill>
        <p:spPr bwMode="auto">
          <a:xfrm>
            <a:off x="2771800" y="3140968"/>
            <a:ext cx="5102548" cy="19815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448" y="5122540"/>
            <a:ext cx="342900" cy="34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395536" y="1772816"/>
            <a:ext cx="7467600" cy="576064"/>
          </a:xfrm>
        </p:spPr>
        <p:txBody>
          <a:bodyPr/>
          <a:lstStyle/>
          <a:p>
            <a:r>
              <a:rPr lang="fr-FR" dirty="0"/>
              <a:t>Correction</a:t>
            </a:r>
          </a:p>
        </p:txBody>
      </p:sp>
      <p:pic>
        <p:nvPicPr>
          <p:cNvPr id="1029" name="Picture 5"/>
          <p:cNvPicPr>
            <a:picLocks noChangeAspect="1" noChangeArrowheads="1"/>
          </p:cNvPicPr>
          <p:nvPr/>
        </p:nvPicPr>
        <p:blipFill>
          <a:blip r:embed="rId2" cstate="print"/>
          <a:srcRect/>
          <a:stretch>
            <a:fillRect/>
          </a:stretch>
        </p:blipFill>
        <p:spPr bwMode="auto">
          <a:xfrm>
            <a:off x="1619672" y="2420888"/>
            <a:ext cx="6264696" cy="4138265"/>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5</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636912"/>
            <a:ext cx="342900" cy="342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pPr lvl="1"/>
            <a:r>
              <a:rPr lang="fr-FR" dirty="0"/>
              <a:t>Ajouter une référence vers vos bibliothèque dans votre application console.</a:t>
            </a:r>
          </a:p>
          <a:p>
            <a:pPr lvl="1"/>
            <a:endParaRPr lang="fr-FR" dirty="0"/>
          </a:p>
          <a:p>
            <a:pPr lvl="1"/>
            <a:endParaRPr lang="fr-FR" dirty="0"/>
          </a:p>
          <a:p>
            <a:pPr lvl="1"/>
            <a:endParaRPr lang="fr-FR" dirty="0"/>
          </a:p>
          <a:p>
            <a:pPr lvl="1"/>
            <a:endParaRPr lang="fr-FR" dirty="0"/>
          </a:p>
          <a:p>
            <a:pPr lvl="1"/>
            <a:endParaRPr lang="fr-FR" dirty="0"/>
          </a:p>
          <a:p>
            <a:pPr lvl="1"/>
            <a:r>
              <a:rPr lang="fr-FR" dirty="0"/>
              <a:t>Pour cela choisissez votre bibliothèque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907704" y="2348880"/>
            <a:ext cx="4133850" cy="17811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79912" y="4725144"/>
            <a:ext cx="3124200" cy="20193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3787155"/>
            <a:ext cx="342900" cy="34290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430" y="6309320"/>
            <a:ext cx="342900" cy="3429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859216" cy="1684784"/>
          </a:xfrm>
        </p:spPr>
        <p:txBody>
          <a:bodyPr/>
          <a:lstStyle/>
          <a:p>
            <a:r>
              <a:rPr lang="fr-FR" dirty="0"/>
              <a:t>N’oubliez pas de mettre une accessibilité public à votre classe De afin de pouvoir la tester et de mettre dire que vous utilisez  la classe De grâce à </a:t>
            </a:r>
            <a:r>
              <a:rPr lang="fr-FR" dirty="0" err="1">
                <a:solidFill>
                  <a:schemeClr val="accent2">
                    <a:lumMod val="75000"/>
                  </a:schemeClr>
                </a:solidFill>
              </a:rPr>
              <a:t>using</a:t>
            </a:r>
            <a:r>
              <a:rPr lang="fr-FR" dirty="0"/>
              <a: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51</a:t>
            </a:fld>
            <a:endParaRPr lang="fr-BE"/>
          </a:p>
        </p:txBody>
      </p:sp>
      <p:pic>
        <p:nvPicPr>
          <p:cNvPr id="5123" name="Picture 3"/>
          <p:cNvPicPr>
            <a:picLocks noChangeAspect="1" noChangeArrowheads="1"/>
          </p:cNvPicPr>
          <p:nvPr/>
        </p:nvPicPr>
        <p:blipFill>
          <a:blip r:embed="rId2" cstate="print"/>
          <a:srcRect/>
          <a:stretch>
            <a:fillRect/>
          </a:stretch>
        </p:blipFill>
        <p:spPr bwMode="auto">
          <a:xfrm>
            <a:off x="539552" y="3068960"/>
            <a:ext cx="2995533" cy="936104"/>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427984" y="2852936"/>
            <a:ext cx="3426448" cy="3168352"/>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3921" y="6237312"/>
            <a:ext cx="342900" cy="342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467600" cy="4781128"/>
          </a:xfrm>
        </p:spPr>
        <p:txBody>
          <a:bodyPr>
            <a:normAutofit fontScale="32500" lnSpcReduction="20000"/>
          </a:bodyPr>
          <a:lstStyle/>
          <a:p>
            <a:r>
              <a:rPr lang="fr-FR" sz="3800" dirty="0"/>
              <a:t>Petite aide pour vous fournir une valeur aléatoire pour la De: la classe Alea</a:t>
            </a:r>
          </a:p>
          <a:p>
            <a:endParaRPr lang="fr-FR" dirty="0"/>
          </a:p>
          <a:p>
            <a:pPr lvl="1">
              <a:buNone/>
            </a:pPr>
            <a:r>
              <a:rPr lang="fr-FR" dirty="0"/>
              <a:t>   public class Alea : Random</a:t>
            </a:r>
          </a:p>
          <a:p>
            <a:pPr lvl="1">
              <a:buNone/>
            </a:pPr>
            <a:r>
              <a:rPr lang="fr-FR" dirty="0"/>
              <a:t>   {</a:t>
            </a:r>
          </a:p>
          <a:p>
            <a:pPr lvl="1">
              <a:buNone/>
            </a:pPr>
            <a:r>
              <a:rPr lang="it-IT" dirty="0"/>
              <a:t>        private static Alea monAlea = null;</a:t>
            </a:r>
          </a:p>
          <a:p>
            <a:pPr lvl="1">
              <a:buNone/>
            </a:pPr>
            <a:endParaRPr lang="fr-FR" dirty="0"/>
          </a:p>
          <a:p>
            <a:pPr lvl="1">
              <a:buNone/>
            </a:pPr>
            <a:r>
              <a:rPr lang="fr-FR" dirty="0"/>
              <a:t>        private Alea()</a:t>
            </a:r>
          </a:p>
          <a:p>
            <a:pPr lvl="1">
              <a:buNone/>
            </a:pPr>
            <a:r>
              <a:rPr lang="fr-FR" dirty="0"/>
              <a:t>        {</a:t>
            </a:r>
          </a:p>
          <a:p>
            <a:pPr lvl="1">
              <a:buNone/>
            </a:pPr>
            <a:r>
              <a:rPr lang="fr-FR" dirty="0"/>
              <a:t>        }</a:t>
            </a:r>
          </a:p>
          <a:p>
            <a:pPr lvl="1">
              <a:buNone/>
            </a:pPr>
            <a:endParaRPr lang="fr-FR" dirty="0"/>
          </a:p>
          <a:p>
            <a:pPr lvl="1">
              <a:buNone/>
            </a:pPr>
            <a:r>
              <a:rPr lang="fr-FR" dirty="0"/>
              <a:t>        public static Alea Instance()</a:t>
            </a:r>
          </a:p>
          <a:p>
            <a:pPr lvl="1">
              <a:buNone/>
            </a:pPr>
            <a:r>
              <a:rPr lang="fr-FR" dirty="0"/>
              <a:t>        {</a:t>
            </a:r>
          </a:p>
          <a:p>
            <a:pPr lvl="1">
              <a:buNone/>
            </a:pPr>
            <a:r>
              <a:rPr lang="fr-FR" dirty="0"/>
              <a:t>            if (monAlea == null)</a:t>
            </a:r>
          </a:p>
          <a:p>
            <a:pPr lvl="1">
              <a:buNone/>
            </a:pPr>
            <a:r>
              <a:rPr lang="fr-FR" dirty="0"/>
              <a:t>            {</a:t>
            </a:r>
          </a:p>
          <a:p>
            <a:pPr lvl="1">
              <a:buNone/>
            </a:pPr>
            <a:r>
              <a:rPr lang="fr-FR" dirty="0"/>
              <a:t>                monAlea = new Alea();</a:t>
            </a:r>
          </a:p>
          <a:p>
            <a:pPr lvl="1">
              <a:buNone/>
            </a:pPr>
            <a:endParaRPr lang="fr-FR" dirty="0"/>
          </a:p>
          <a:p>
            <a:pPr lvl="1">
              <a:buNone/>
            </a:pPr>
            <a:r>
              <a:rPr lang="fr-FR" dirty="0"/>
              <a:t>            }</a:t>
            </a:r>
          </a:p>
          <a:p>
            <a:pPr lvl="1">
              <a:buNone/>
            </a:pPr>
            <a:r>
              <a:rPr lang="fr-FR" dirty="0"/>
              <a:t>            return monAlea;</a:t>
            </a:r>
          </a:p>
          <a:p>
            <a:pPr lvl="1">
              <a:buNone/>
            </a:pPr>
            <a:r>
              <a:rPr lang="fr-FR" dirty="0"/>
              <a:t>        }</a:t>
            </a:r>
          </a:p>
          <a:p>
            <a:pPr lvl="1">
              <a:buNone/>
            </a:pPr>
            <a:endParaRPr lang="fr-FR" dirty="0"/>
          </a:p>
          <a:p>
            <a:pPr lvl="1">
              <a:buNone/>
            </a:pPr>
            <a:r>
              <a:rPr lang="fr-FR" dirty="0"/>
              <a:t>        public int Nouveau(int valMin, int valMax)</a:t>
            </a:r>
          </a:p>
          <a:p>
            <a:pPr lvl="1">
              <a:buNone/>
            </a:pPr>
            <a:r>
              <a:rPr lang="fr-FR" dirty="0"/>
              <a:t>        {</a:t>
            </a:r>
          </a:p>
          <a:p>
            <a:pPr lvl="1">
              <a:buNone/>
            </a:pPr>
            <a:endParaRPr lang="fr-FR" dirty="0"/>
          </a:p>
          <a:p>
            <a:pPr lvl="1">
              <a:buNone/>
            </a:pPr>
            <a:r>
              <a:rPr lang="fr-FR" dirty="0"/>
              <a:t>            return base.Next( valMin, valMax + 1);</a:t>
            </a:r>
          </a:p>
          <a:p>
            <a:pPr lvl="1">
              <a:buNone/>
            </a:pPr>
            <a:endParaRPr lang="fr-FR" dirty="0"/>
          </a:p>
          <a:p>
            <a:pPr lvl="1">
              <a:buNone/>
            </a:pPr>
            <a:r>
              <a:rPr lang="fr-FR" dirty="0"/>
              <a:t>        }</a:t>
            </a:r>
          </a:p>
          <a:p>
            <a:pPr lvl="1">
              <a:buNone/>
            </a:pPr>
            <a:r>
              <a:rPr lang="fr-FR" dirty="0"/>
              <a:t>    }</a:t>
            </a:r>
          </a:p>
          <a:p>
            <a:r>
              <a:rPr lang="fr-FR" sz="3700" dirty="0"/>
              <a:t>Utilisation de la classe Alea</a:t>
            </a:r>
          </a:p>
          <a:p>
            <a:endParaRPr lang="fr-FR" sz="2700" dirty="0"/>
          </a:p>
          <a:p>
            <a:endParaRPr lang="fr-FR" sz="2700" dirty="0"/>
          </a:p>
          <a:p>
            <a:endParaRPr lang="fr-FR" sz="2700" dirty="0"/>
          </a:p>
          <a:p>
            <a:r>
              <a:rPr lang="fr-FR" sz="3500" dirty="0"/>
              <a:t>Question: Quelle est la conséquence sur la construction d’instance Alea de l’implémentation atypique de cette classe?</a:t>
            </a:r>
          </a:p>
          <a:p>
            <a:r>
              <a:rPr lang="fr-FR" sz="3500" dirty="0"/>
              <a:t>Implémentez et tester votre classe 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52</a:t>
            </a:fld>
            <a:endParaRPr lang="fr-BE"/>
          </a:p>
        </p:txBody>
      </p:sp>
      <p:pic>
        <p:nvPicPr>
          <p:cNvPr id="6147" name="Picture 3"/>
          <p:cNvPicPr>
            <a:picLocks noChangeAspect="1" noChangeArrowheads="1"/>
          </p:cNvPicPr>
          <p:nvPr/>
        </p:nvPicPr>
        <p:blipFill>
          <a:blip r:embed="rId2" cstate="print"/>
          <a:srcRect/>
          <a:stretch>
            <a:fillRect/>
          </a:stretch>
        </p:blipFill>
        <p:spPr bwMode="auto">
          <a:xfrm>
            <a:off x="1907704" y="5013176"/>
            <a:ext cx="3619500" cy="3333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916832"/>
            <a:ext cx="342900" cy="3429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958701"/>
            <a:ext cx="342900" cy="342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53</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Manche 421:</a:t>
            </a:r>
          </a:p>
          <a:p>
            <a:pPr lvl="1"/>
            <a:r>
              <a:rPr lang="fr-FR" dirty="0"/>
              <a:t>Une manche 421 consiste a lancé tout d’abord 3 dés dans le but de faire la combinaison 421. Si le joueur ne réalise pas un 421 dès le premier lancé, il a la possibilité de relancer 2 fois les des de son choix.</a:t>
            </a:r>
          </a:p>
          <a:p>
            <a:pPr lvl="1"/>
            <a:endParaRPr lang="fr-FR" dirty="0"/>
          </a:p>
          <a:p>
            <a:pPr lvl="1"/>
            <a:r>
              <a:rPr lang="fr-FR" dirty="0"/>
              <a:t>La manche 421 est stoppée dès que le joueur a atteint 3 nouveaux lancés ou dès qu’il a gagné avec la combinaison 421.</a:t>
            </a:r>
          </a:p>
          <a:p>
            <a:pPr lvl="1"/>
            <a:endParaRPr lang="fr-FR" dirty="0"/>
          </a:p>
          <a:p>
            <a:r>
              <a:rPr lang="fr-FR" dirty="0"/>
              <a:t>Réalisez le diagramme de classe détaillé de la classe Manche421. Pour cela, vous devez vous poser la question: </a:t>
            </a:r>
          </a:p>
          <a:p>
            <a:pPr>
              <a:buNone/>
            </a:pPr>
            <a:endParaRPr lang="fr-FR" dirty="0"/>
          </a:p>
          <a:p>
            <a:pPr algn="ctr">
              <a:buNone/>
            </a:pPr>
            <a:r>
              <a:rPr lang="fr-FR" dirty="0"/>
              <a:t>Quels peuvent être les états et les </a:t>
            </a:r>
            <a:r>
              <a:rPr lang="fr-FR"/>
              <a:t>comportements d’une </a:t>
            </a:r>
            <a:r>
              <a:rPr lang="fr-FR" dirty="0"/>
              <a:t>Manche421?</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Manche421!</a:t>
            </a:r>
          </a:p>
          <a:p>
            <a:pPr algn="ctr">
              <a:buNone/>
            </a:pPr>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54</a:t>
            </a:fld>
            <a:endParaRPr lang="fr-B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55</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Partie:</a:t>
            </a:r>
          </a:p>
          <a:p>
            <a:pPr lvl="1"/>
            <a:r>
              <a:rPr lang="fr-FR" dirty="0"/>
              <a:t>Une Partie est initiée par un Joueur. Il fournit à la partie le nombre de Manche 421 qu’il va jouer. Pour chaque Manche 421, il recevra 10 points.</a:t>
            </a:r>
          </a:p>
          <a:p>
            <a:pPr lvl="1"/>
            <a:r>
              <a:rPr lang="fr-FR" dirty="0"/>
              <a:t>S’il perd la Manche 421, il perd 10 points.</a:t>
            </a:r>
          </a:p>
          <a:p>
            <a:pPr lvl="1"/>
            <a:r>
              <a:rPr lang="fr-FR" dirty="0"/>
              <a:t>S’il gagne la Manche 421, il gagne 30 points.</a:t>
            </a:r>
          </a:p>
          <a:p>
            <a:pPr lvl="1"/>
            <a:r>
              <a:rPr lang="fr-FR" dirty="0"/>
              <a:t>La manche s’arrête si il n’a plus de points ou s’il a réalisé toutes ses manches et a donc un solde positif de points.</a:t>
            </a:r>
          </a:p>
          <a:p>
            <a:pPr lvl="1"/>
            <a:r>
              <a:rPr lang="fr-FR" dirty="0"/>
              <a:t>On ne mémorise dans la Partie que la Manche421 courante.</a:t>
            </a:r>
          </a:p>
          <a:p>
            <a:pPr lvl="1">
              <a:buNone/>
            </a:pPr>
            <a:endParaRPr lang="fr-FR" dirty="0"/>
          </a:p>
          <a:p>
            <a:r>
              <a:rPr lang="fr-FR" dirty="0"/>
              <a:t>Réalisez le diagramme de classe détaillé de la classe Partie. Pour cela, vous devez vous poser la question: </a:t>
            </a:r>
          </a:p>
          <a:p>
            <a:pPr>
              <a:buNone/>
            </a:pPr>
            <a:endParaRPr lang="fr-FR" dirty="0"/>
          </a:p>
          <a:p>
            <a:pPr algn="ctr">
              <a:buNone/>
            </a:pPr>
            <a:r>
              <a:rPr lang="fr-FR" dirty="0"/>
              <a:t>Quels peuvent être les états et les comportements d’un Partie?</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Partie!</a:t>
            </a:r>
          </a:p>
          <a:p>
            <a:pPr algn="ctr">
              <a:buNone/>
            </a:pPr>
            <a:endParaRPr lang="fr-F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787208" cy="2980928"/>
          </a:xfrm>
        </p:spPr>
        <p:txBody>
          <a:bodyPr/>
          <a:lstStyle/>
          <a:p>
            <a:r>
              <a:rPr lang="fr-FR" dirty="0"/>
              <a:t>Aide pour la lecture des choix de numéros de dés</a:t>
            </a:r>
          </a:p>
          <a:p>
            <a:endParaRPr lang="fr-FR" dirty="0"/>
          </a:p>
          <a:p>
            <a:endParaRPr lang="fr-FR" dirty="0"/>
          </a:p>
          <a:p>
            <a:r>
              <a:rPr lang="fr-FR" dirty="0"/>
              <a:t>Aide pour le trie du tableau de dés: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56</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1983145" y="1988840"/>
            <a:ext cx="3724275" cy="4191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3645024"/>
            <a:ext cx="1733550" cy="4476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427984" y="3645024"/>
            <a:ext cx="2105025" cy="342900"/>
          </a:xfrm>
          <a:prstGeom prst="rect">
            <a:avLst/>
          </a:prstGeom>
          <a:noFill/>
          <a:ln w="9525">
            <a:noFill/>
            <a:miter lim="800000"/>
            <a:headEnd/>
            <a:tailEnd/>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684" y="2026940"/>
            <a:ext cx="342900" cy="34290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394" y="3525961"/>
            <a:ext cx="342900" cy="342900"/>
          </a:xfrm>
          <a:prstGeom prst="rect">
            <a:avLst/>
          </a:prstGeom>
        </p:spPr>
      </p:pic>
      <p:sp>
        <p:nvSpPr>
          <p:cNvPr id="5" name="ZoneTexte 4"/>
          <p:cNvSpPr txBox="1"/>
          <p:nvPr/>
        </p:nvSpPr>
        <p:spPr>
          <a:xfrm>
            <a:off x="1547664" y="4897214"/>
            <a:ext cx="2340571" cy="461665"/>
          </a:xfrm>
          <a:prstGeom prst="rect">
            <a:avLst/>
          </a:prstGeom>
          <a:noFill/>
        </p:spPr>
        <p:txBody>
          <a:bodyPr wrap="square" rtlCol="0">
            <a:spAutoFit/>
          </a:bodyPr>
          <a:lstStyle/>
          <a:p>
            <a:r>
              <a:rPr lang="fr-FR" sz="1200" dirty="0" err="1">
                <a:solidFill>
                  <a:srgbClr val="92D050"/>
                </a:solidFill>
              </a:rPr>
              <a:t>Collections</a:t>
            </a:r>
            <a:r>
              <a:rPr lang="fr-FR" sz="1200" dirty="0" err="1"/>
              <a:t>.sort</a:t>
            </a:r>
            <a:r>
              <a:rPr lang="fr-FR" sz="1200" dirty="0"/>
              <a:t>(mes3Des);</a:t>
            </a:r>
          </a:p>
          <a:p>
            <a:r>
              <a:rPr lang="fr-FR" sz="1200" dirty="0" err="1">
                <a:solidFill>
                  <a:srgbClr val="92D050"/>
                </a:solidFill>
              </a:rPr>
              <a:t>Collections</a:t>
            </a:r>
            <a:r>
              <a:rPr lang="fr-FR" sz="1200" dirty="0" err="1"/>
              <a:t>.reverse</a:t>
            </a:r>
            <a:r>
              <a:rPr lang="fr-FR" sz="1200" dirty="0"/>
              <a:t>(mes3Des);</a:t>
            </a:r>
          </a:p>
        </p:txBody>
      </p:sp>
      <p:sp>
        <p:nvSpPr>
          <p:cNvPr id="6" name="ZoneTexte 5"/>
          <p:cNvSpPr txBox="1"/>
          <p:nvPr/>
        </p:nvSpPr>
        <p:spPr>
          <a:xfrm>
            <a:off x="4177755" y="4883595"/>
            <a:ext cx="3013967" cy="1200329"/>
          </a:xfrm>
          <a:prstGeom prst="rect">
            <a:avLst/>
          </a:prstGeom>
          <a:noFill/>
        </p:spPr>
        <p:txBody>
          <a:bodyPr wrap="none" rtlCol="0">
            <a:spAutoFit/>
          </a:bodyPr>
          <a:lstStyle/>
          <a:p>
            <a:r>
              <a:rPr lang="fr-FR" sz="1200" dirty="0">
                <a:solidFill>
                  <a:srgbClr val="92D050"/>
                </a:solidFill>
              </a:rPr>
              <a:t>public class </a:t>
            </a:r>
            <a:r>
              <a:rPr lang="fr-FR" sz="1200" dirty="0"/>
              <a:t>De </a:t>
            </a:r>
            <a:r>
              <a:rPr lang="fr-FR" sz="1200" dirty="0" err="1">
                <a:solidFill>
                  <a:srgbClr val="92D050"/>
                </a:solidFill>
              </a:rPr>
              <a:t>implements</a:t>
            </a:r>
            <a:r>
              <a:rPr lang="fr-FR" sz="1200" dirty="0"/>
              <a:t>  Comparable{</a:t>
            </a:r>
          </a:p>
          <a:p>
            <a:endParaRPr lang="fr-FR" sz="1200" dirty="0"/>
          </a:p>
          <a:p>
            <a:r>
              <a:rPr lang="fr-FR" sz="1200" dirty="0"/>
              <a:t>@</a:t>
            </a:r>
            <a:r>
              <a:rPr lang="fr-FR" sz="1200" dirty="0" err="1"/>
              <a:t>override</a:t>
            </a:r>
            <a:endParaRPr lang="fr-FR" sz="1200" dirty="0"/>
          </a:p>
          <a:p>
            <a:r>
              <a:rPr lang="fr-FR" sz="1200" dirty="0"/>
              <a:t>public int </a:t>
            </a:r>
            <a:r>
              <a:rPr lang="fr-FR" sz="1200" dirty="0" err="1"/>
              <a:t>compareTo</a:t>
            </a:r>
            <a:r>
              <a:rPr lang="fr-FR" sz="1200" dirty="0"/>
              <a:t>(Object o){</a:t>
            </a:r>
          </a:p>
          <a:p>
            <a:r>
              <a:rPr lang="fr-FR" sz="1200" dirty="0"/>
              <a:t>//a faire!</a:t>
            </a:r>
          </a:p>
          <a:p>
            <a:r>
              <a:rPr lang="fr-FR" sz="1200" dirty="0"/>
              <a:t>} </a:t>
            </a:r>
          </a:p>
        </p:txBody>
      </p:sp>
      <p:sp>
        <p:nvSpPr>
          <p:cNvPr id="7" name="ZoneTexte 6"/>
          <p:cNvSpPr txBox="1"/>
          <p:nvPr/>
        </p:nvSpPr>
        <p:spPr>
          <a:xfrm>
            <a:off x="4621859" y="3987924"/>
            <a:ext cx="2398413" cy="738664"/>
          </a:xfrm>
          <a:prstGeom prst="rect">
            <a:avLst/>
          </a:prstGeom>
          <a:noFill/>
        </p:spPr>
        <p:txBody>
          <a:bodyPr wrap="none" rtlCol="0">
            <a:spAutoFit/>
          </a:bodyPr>
          <a:lstStyle/>
          <a:p>
            <a:r>
              <a:rPr lang="fr-FR" sz="1050" dirty="0"/>
              <a:t>public </a:t>
            </a:r>
            <a:r>
              <a:rPr lang="fr-FR" sz="1050" dirty="0" err="1"/>
              <a:t>override</a:t>
            </a:r>
            <a:r>
              <a:rPr lang="fr-FR" sz="1050" dirty="0"/>
              <a:t> </a:t>
            </a:r>
            <a:r>
              <a:rPr lang="fr-FR" sz="1050" dirty="0" err="1"/>
              <a:t>CompareTo</a:t>
            </a:r>
            <a:r>
              <a:rPr lang="fr-FR" sz="1050" dirty="0"/>
              <a:t>(Object o)</a:t>
            </a:r>
          </a:p>
          <a:p>
            <a:r>
              <a:rPr lang="fr-FR" sz="1050" dirty="0"/>
              <a:t>{</a:t>
            </a:r>
          </a:p>
          <a:p>
            <a:r>
              <a:rPr lang="fr-FR" sz="1050" dirty="0"/>
              <a:t>//a faire!</a:t>
            </a:r>
          </a:p>
          <a:p>
            <a:r>
              <a:rPr lang="fr-FR" sz="1050" dirty="0"/>
              <a:t>} </a:t>
            </a:r>
          </a:p>
        </p:txBody>
      </p:sp>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723" y="4844460"/>
            <a:ext cx="447796" cy="447796"/>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3685" y="4844460"/>
            <a:ext cx="447796" cy="447796"/>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458" y="3645024"/>
            <a:ext cx="342900" cy="342900"/>
          </a:xfrm>
          <a:prstGeom prst="rect">
            <a:avLst/>
          </a:prstGeom>
        </p:spPr>
      </p:pic>
      <p:sp>
        <p:nvSpPr>
          <p:cNvPr id="10" name="ZoneTexte 9"/>
          <p:cNvSpPr txBox="1"/>
          <p:nvPr/>
        </p:nvSpPr>
        <p:spPr>
          <a:xfrm>
            <a:off x="1994166" y="2492896"/>
            <a:ext cx="2937874" cy="738664"/>
          </a:xfrm>
          <a:prstGeom prst="rect">
            <a:avLst/>
          </a:prstGeom>
          <a:noFill/>
        </p:spPr>
        <p:txBody>
          <a:bodyPr wrap="square" rtlCol="0">
            <a:spAutoFit/>
          </a:bodyPr>
          <a:lstStyle/>
          <a:p>
            <a:r>
              <a:rPr lang="fr-FR" sz="1200" dirty="0"/>
              <a:t>String lecture = Scanner.nextLine();</a:t>
            </a:r>
          </a:p>
          <a:p>
            <a:r>
              <a:rPr lang="fr-FR" sz="1200" dirty="0"/>
              <a:t>String[] choix = lecture.split(‘’[ ,]’’ );</a:t>
            </a:r>
          </a:p>
          <a:p>
            <a:endParaRPr lang="fr-FR" dirty="0"/>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6722" y="2492896"/>
            <a:ext cx="447796" cy="44779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son code</a:t>
            </a:r>
          </a:p>
        </p:txBody>
      </p:sp>
      <p:sp>
        <p:nvSpPr>
          <p:cNvPr id="3" name="Sous-titre 2"/>
          <p:cNvSpPr>
            <a:spLocks noGrp="1"/>
          </p:cNvSpPr>
          <p:nvPr>
            <p:ph type="subTitle" idx="1"/>
          </p:nvPr>
        </p:nvSpPr>
        <p:spPr/>
        <p:txBody>
          <a:bodyPr/>
          <a:lstStyle/>
          <a:p>
            <a:r>
              <a:rPr lang="fr-FR" dirty="0"/>
              <a:t>Dans Visual Studio</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57</a:t>
            </a:fld>
            <a:endParaRPr lang="fr-BE"/>
          </a:p>
        </p:txBody>
      </p:sp>
    </p:spTree>
    <p:extLst>
      <p:ext uri="{BB962C8B-B14F-4D97-AF65-F5344CB8AC3E}">
        <p14:creationId xmlns:p14="http://schemas.microsoft.com/office/powerpoint/2010/main" val="2923854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 dans Visual studio</a:t>
            </a:r>
          </a:p>
        </p:txBody>
      </p:sp>
      <p:sp>
        <p:nvSpPr>
          <p:cNvPr id="3" name="Espace réservé du contenu 2"/>
          <p:cNvSpPr>
            <a:spLocks noGrp="1"/>
          </p:cNvSpPr>
          <p:nvPr>
            <p:ph sz="quarter" idx="1"/>
          </p:nvPr>
        </p:nvSpPr>
        <p:spPr>
          <a:xfrm>
            <a:off x="457200" y="1600200"/>
            <a:ext cx="7467600" cy="1972816"/>
          </a:xfrm>
        </p:spPr>
        <p:txBody>
          <a:bodyPr>
            <a:normAutofit fontScale="70000" lnSpcReduction="20000"/>
          </a:bodyPr>
          <a:lstStyle/>
          <a:p>
            <a:r>
              <a:rPr lang="fr-FR" dirty="0"/>
              <a:t>Afin de documenter le code il existe un format de commentaire particulier qui indique au compilateur de traiter les commentaires comme de la documentation: il s'agit de trois slash ( / ) à la suite. Dans Visual Studio, le fait de mettre trois slash à la suite dans un endroit valide fait apparaitre un menu avec les tags de documentation. </a:t>
            </a:r>
          </a:p>
          <a:p>
            <a:pPr>
              <a:buNone/>
            </a:pPr>
            <a:br>
              <a:rPr lang="fr-FR" dirty="0"/>
            </a:b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8028384" y="1988840"/>
            <a:ext cx="464052" cy="2880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068960"/>
            <a:ext cx="8424936" cy="36399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585" y="3212976"/>
            <a:ext cx="342900" cy="3429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92696"/>
          </a:xfrm>
        </p:spPr>
        <p:txBody>
          <a:bodyPr>
            <a:normAutofit fontScale="85000" lnSpcReduction="20000"/>
          </a:bodyPr>
          <a:lstStyle/>
          <a:p>
            <a:r>
              <a:rPr lang="fr-FR" dirty="0"/>
              <a:t>Pour générer la documentation, il faut configurer le projet que vous voulez commenter. Allez dans le menu Propriété de votre projet.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59</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251520" y="2852936"/>
            <a:ext cx="7847411" cy="3784451"/>
          </a:xfrm>
          <a:prstGeom prst="rect">
            <a:avLst/>
          </a:prstGeom>
          <a:noFill/>
          <a:ln w="9525">
            <a:noFill/>
            <a:miter lim="800000"/>
            <a:headEnd/>
            <a:tailEnd/>
          </a:ln>
        </p:spPr>
      </p:pic>
      <p:sp>
        <p:nvSpPr>
          <p:cNvPr id="6" name="Étoile à 5 branches 5"/>
          <p:cNvSpPr/>
          <p:nvPr/>
        </p:nvSpPr>
        <p:spPr>
          <a:xfrm>
            <a:off x="5940152"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1907704"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2996952"/>
            <a:ext cx="342900" cy="3429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342900" cy="34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Ajouter une classe</a:t>
            </a:r>
          </a:p>
        </p:txBody>
      </p:sp>
      <p:sp>
        <p:nvSpPr>
          <p:cNvPr id="3" name="Espace réservé du contenu 2"/>
          <p:cNvSpPr>
            <a:spLocks noGrp="1"/>
          </p:cNvSpPr>
          <p:nvPr>
            <p:ph sz="quarter" idx="1"/>
          </p:nvPr>
        </p:nvSpPr>
        <p:spPr>
          <a:xfrm>
            <a:off x="457200" y="1600200"/>
            <a:ext cx="7467600" cy="1756792"/>
          </a:xfrm>
        </p:spPr>
        <p:txBody>
          <a:bodyPr>
            <a:normAutofit lnSpcReduction="10000"/>
          </a:bodyPr>
          <a:lstStyle/>
          <a:p>
            <a:r>
              <a:rPr lang="fr-FR" dirty="0"/>
              <a:t>Une classe correspond toujours a un fichier quand on travaille proprement:</a:t>
            </a:r>
          </a:p>
          <a:p>
            <a:pPr lvl="1"/>
            <a:r>
              <a:rPr lang="fr-FR" dirty="0"/>
              <a:t>Compte est définit dans le fichier </a:t>
            </a:r>
            <a:r>
              <a:rPr lang="fr-FR" dirty="0" err="1"/>
              <a:t>Compte.cs</a:t>
            </a:r>
            <a:r>
              <a:rPr lang="fr-FR" dirty="0"/>
              <a:t> en C#</a:t>
            </a:r>
          </a:p>
          <a:p>
            <a:pPr lvl="1"/>
            <a:r>
              <a:rPr lang="fr-FR" dirty="0"/>
              <a:t>Compte est définit dans le fichier Compte.java en Java</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6</a:t>
            </a:fld>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4591192"/>
            <a:ext cx="432048" cy="432048"/>
          </a:xfrm>
          <a:prstGeom prst="rect">
            <a:avLst/>
          </a:prstGeom>
        </p:spPr>
      </p:pic>
      <p:pic>
        <p:nvPicPr>
          <p:cNvPr id="6146" name="Picture 2" descr="C:\Users\sthiry\Pictures\ajouter clas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588545"/>
            <a:ext cx="2244713" cy="303676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032" y="3897777"/>
            <a:ext cx="1036315" cy="1036315"/>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596" y="3426440"/>
            <a:ext cx="2880320" cy="336097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20688"/>
          </a:xfrm>
        </p:spPr>
        <p:txBody>
          <a:bodyPr>
            <a:normAutofit fontScale="85000" lnSpcReduction="10000"/>
          </a:bodyPr>
          <a:lstStyle/>
          <a:p>
            <a:r>
              <a:rPr lang="fr-FR" dirty="0"/>
              <a:t>Un fichier XML sera généré dans bin/</a:t>
            </a:r>
            <a:r>
              <a:rPr lang="fr-FR" dirty="0" err="1"/>
              <a:t>debug</a:t>
            </a:r>
            <a:r>
              <a:rPr lang="fr-FR" dirty="0"/>
              <a:t>.</a:t>
            </a:r>
          </a:p>
          <a:p>
            <a:r>
              <a:rPr lang="fr-FR" dirty="0"/>
              <a:t>Vous avez maintenant des commentaires sur votre code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755576" y="4437112"/>
            <a:ext cx="5553798" cy="187220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2420888"/>
            <a:ext cx="6692590" cy="1296144"/>
          </a:xfrm>
          <a:prstGeom prst="rect">
            <a:avLst/>
          </a:prstGeom>
          <a:noFill/>
          <a:ln w="9525">
            <a:noFill/>
            <a:miter lim="800000"/>
            <a:headEnd/>
            <a:tailEnd/>
          </a:ln>
        </p:spPr>
      </p:pic>
      <p:sp>
        <p:nvSpPr>
          <p:cNvPr id="7" name="Flèche vers le bas 6"/>
          <p:cNvSpPr/>
          <p:nvPr/>
        </p:nvSpPr>
        <p:spPr>
          <a:xfrm>
            <a:off x="3563888" y="3789040"/>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446140"/>
            <a:ext cx="342900" cy="342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le code</a:t>
            </a:r>
          </a:p>
        </p:txBody>
      </p:sp>
      <p:sp>
        <p:nvSpPr>
          <p:cNvPr id="3" name="Sous-titre 2"/>
          <p:cNvSpPr>
            <a:spLocks noGrp="1"/>
          </p:cNvSpPr>
          <p:nvPr>
            <p:ph type="subTitle" idx="1"/>
          </p:nvPr>
        </p:nvSpPr>
        <p:spPr/>
        <p:txBody>
          <a:bodyPr/>
          <a:lstStyle/>
          <a:p>
            <a:r>
              <a:rPr lang="fr-FR" dirty="0"/>
              <a:t>Dans Eclipse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61</a:t>
            </a:fld>
            <a:endParaRPr lang="fr-BE"/>
          </a:p>
        </p:txBody>
      </p:sp>
    </p:spTree>
    <p:extLst>
      <p:ext uri="{BB962C8B-B14F-4D97-AF65-F5344CB8AC3E}">
        <p14:creationId xmlns:p14="http://schemas.microsoft.com/office/powerpoint/2010/main" val="2214224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467544" y="5805264"/>
            <a:ext cx="7067128" cy="820688"/>
          </a:xfrm>
        </p:spPr>
        <p:txBody>
          <a:bodyPr>
            <a:normAutofit fontScale="77500" lnSpcReduction="20000"/>
          </a:bodyPr>
          <a:lstStyle/>
          <a:p>
            <a:r>
              <a:rPr lang="fr-FR" dirty="0"/>
              <a:t>Pour commenter, on se place dans la bloc de code que l’on veut commenter et on peut utiliser le raccourci clavier suivant : </a:t>
            </a:r>
            <a:r>
              <a:rPr lang="fr-FR" b="1" dirty="0" err="1"/>
              <a:t>Alt+Shift+J</a:t>
            </a:r>
            <a:r>
              <a:rPr lang="fr-FR" b="1" dirty="0"/>
              <a:t> </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62</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71600"/>
            <a:ext cx="61531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14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a:t>
            </a:r>
            <a:endParaRPr lang="fr-FR" dirty="0"/>
          </a:p>
        </p:txBody>
      </p:sp>
      <p:sp>
        <p:nvSpPr>
          <p:cNvPr id="3" name="Espace réservé du contenu 2"/>
          <p:cNvSpPr>
            <a:spLocks noGrp="1"/>
          </p:cNvSpPr>
          <p:nvPr>
            <p:ph sz="quarter" idx="1"/>
          </p:nvPr>
        </p:nvSpPr>
        <p:spPr>
          <a:xfrm>
            <a:off x="457200" y="1600200"/>
            <a:ext cx="7467600" cy="1180728"/>
          </a:xfrm>
        </p:spPr>
        <p:txBody>
          <a:bodyPr/>
          <a:lstStyle/>
          <a:p>
            <a:r>
              <a:rPr lang="fr-FR" dirty="0"/>
              <a:t>Sélectionnez le projet en cours et faire menu « </a:t>
            </a:r>
            <a:r>
              <a:rPr lang="fr-FR" b="1" dirty="0"/>
              <a:t>Project/</a:t>
            </a:r>
            <a:r>
              <a:rPr lang="fr-FR" b="1" dirty="0" err="1"/>
              <a:t>Generate</a:t>
            </a:r>
            <a:r>
              <a:rPr lang="fr-FR" b="1" dirty="0"/>
              <a:t> javadoc</a:t>
            </a:r>
            <a:r>
              <a:rPr lang="fr-FR" dirty="0"/>
              <a:t> »</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1244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128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826768" cy="4997152"/>
          </a:xfrm>
        </p:spPr>
        <p:txBody>
          <a:bodyPr>
            <a:normAutofit fontScale="77500" lnSpcReduction="20000"/>
          </a:bodyPr>
          <a:lstStyle/>
          <a:p>
            <a:r>
              <a:rPr lang="fr-FR" dirty="0"/>
              <a:t>Dans l’écran qui suit la sélection « </a:t>
            </a:r>
            <a:r>
              <a:rPr lang="fr-FR" b="1" dirty="0"/>
              <a:t>Project/</a:t>
            </a:r>
            <a:r>
              <a:rPr lang="fr-FR" b="1" dirty="0" err="1"/>
              <a:t>Generate</a:t>
            </a:r>
            <a:r>
              <a:rPr lang="fr-FR" b="1" dirty="0"/>
              <a:t> javadoc</a:t>
            </a:r>
            <a:r>
              <a:rPr lang="fr-FR" dirty="0"/>
              <a:t> » : .</a:t>
            </a:r>
          </a:p>
          <a:p>
            <a:pPr lvl="1"/>
            <a:r>
              <a:rPr lang="fr-FR" dirty="0"/>
              <a:t>Dans la section ‘Javadoc Command’ , fournissez le chemin vers l’exécutable utilisé pour la génération de la javadoc, c’est à dire de l’</a:t>
            </a:r>
            <a:r>
              <a:rPr lang="fr-FR" dirty="0" err="1"/>
              <a:t>éxécutable</a:t>
            </a:r>
            <a:r>
              <a:rPr lang="fr-FR" dirty="0"/>
              <a:t> javadoc.exe qui se trouve dans le répertoire ‘bin’ du </a:t>
            </a:r>
            <a:r>
              <a:rPr lang="fr-FR" dirty="0" err="1"/>
              <a:t>jdk</a:t>
            </a:r>
            <a:r>
              <a:rPr lang="fr-FR" dirty="0"/>
              <a:t> . Par exemple le chemin ‘C:\Program FilesJavajdkX.X.1bin\</a:t>
            </a:r>
            <a:r>
              <a:rPr lang="fr-FR" b="1" dirty="0"/>
              <a:t>javadoc.exe</a:t>
            </a:r>
            <a:r>
              <a:rPr lang="fr-FR" dirty="0"/>
              <a:t>‘, si il n’est déjà pas présent</a:t>
            </a:r>
          </a:p>
          <a:p>
            <a:pPr lvl="1"/>
            <a:r>
              <a:rPr lang="fr-FR" dirty="0"/>
              <a:t>Sélectionnez la visibilité ‘</a:t>
            </a:r>
            <a:r>
              <a:rPr lang="fr-FR" dirty="0" err="1"/>
              <a:t>private</a:t>
            </a:r>
            <a:r>
              <a:rPr lang="fr-FR" dirty="0"/>
              <a:t>’ afin de créer la documentation de </a:t>
            </a:r>
            <a:r>
              <a:rPr lang="fr-FR" b="1" dirty="0"/>
              <a:t>toutes</a:t>
            </a:r>
            <a:r>
              <a:rPr lang="fr-FR" dirty="0"/>
              <a:t> les classes de l’application. </a:t>
            </a:r>
          </a:p>
          <a:p>
            <a:pPr lvl="1"/>
            <a:r>
              <a:rPr lang="fr-FR" dirty="0"/>
              <a:t>Vous pouvez changer éventuellement le répertoire par défaut ‘doc’ de destination des fichiers HTML de javadoc.</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64</a:t>
            </a:fld>
            <a:endParaRPr lang="fr-B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28800"/>
            <a:ext cx="431030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4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604664"/>
          </a:xfrm>
        </p:spPr>
        <p:txBody>
          <a:bodyPr>
            <a:normAutofit fontScale="92500"/>
          </a:bodyPr>
          <a:lstStyle/>
          <a:p>
            <a:r>
              <a:rPr lang="fr-FR" dirty="0"/>
              <a:t> Cliquez sur le bouton ‘</a:t>
            </a:r>
            <a:r>
              <a:rPr lang="fr-FR" dirty="0" err="1"/>
              <a:t>Next</a:t>
            </a:r>
            <a:r>
              <a:rPr lang="fr-FR" dirty="0"/>
              <a:t>’. 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65</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695" y="1988840"/>
            <a:ext cx="4959449" cy="452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48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466728" cy="4709120"/>
          </a:xfrm>
        </p:spPr>
        <p:txBody>
          <a:bodyPr>
            <a:normAutofit fontScale="77500" lnSpcReduction="20000"/>
          </a:bodyPr>
          <a:lstStyle/>
          <a:p>
            <a:r>
              <a:rPr lang="fr-FR" dirty="0"/>
              <a:t>Cliquez sur le bouton ‘Next’. L’écran suivant apparaît.</a:t>
            </a:r>
          </a:p>
          <a:p>
            <a:r>
              <a:rPr lang="fr-FR" dirty="0"/>
              <a:t>Cocher l’option ‘Save the settings of this javadoc export as an Ant script’. Cela permet d’enregistrer la configuration de génération javadoc dans un script ant.</a:t>
            </a:r>
          </a:p>
          <a:p>
            <a:r>
              <a:rPr lang="fr-FR" dirty="0"/>
              <a:t>Pour regénérer la javadoc ultérieurement, il suffira d’exécuter le script (click droit sur le script javadoc.xml / Run / Ant Build)</a:t>
            </a:r>
          </a:p>
          <a:p>
            <a:r>
              <a:rPr lang="fr-FR" dirty="0"/>
              <a:t>Cliquez sur le bouton ‘Finish’.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66</a:t>
            </a:fld>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278039" cy="39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777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211144" cy="388640"/>
          </a:xfrm>
        </p:spPr>
        <p:txBody>
          <a:bodyPr>
            <a:normAutofit fontScale="92500" lnSpcReduction="20000"/>
          </a:bodyPr>
          <a:lstStyle/>
          <a:p>
            <a:r>
              <a:rPr lang="fr-FR" dirty="0"/>
              <a:t>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67</a:t>
            </a:fld>
            <a:endParaRPr lang="fr-BE"/>
          </a:p>
        </p:txBody>
      </p:sp>
      <p:sp>
        <p:nvSpPr>
          <p:cNvPr id="5" name="Espace réservé du contenu 2"/>
          <p:cNvSpPr txBox="1">
            <a:spLocks/>
          </p:cNvSpPr>
          <p:nvPr/>
        </p:nvSpPr>
        <p:spPr>
          <a:xfrm>
            <a:off x="539552" y="3717032"/>
            <a:ext cx="7632848" cy="792088"/>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2500" dirty="0"/>
              <a:t>Validez (Bouton YES) ce message qui informe de la création du répertoire doc. Le message suivant apparaît, informant de la création du fichier ANT javadoc.xml, clé de l’automatisation des futures javadoc.</a:t>
            </a:r>
          </a:p>
          <a:p>
            <a:endParaRPr lang="fr-FR" dirty="0">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74" y="2060848"/>
            <a:ext cx="50196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264373"/>
            <a:ext cx="1709715" cy="154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Espace réservé du contenu 2"/>
          <p:cNvSpPr txBox="1">
            <a:spLocks/>
          </p:cNvSpPr>
          <p:nvPr/>
        </p:nvSpPr>
        <p:spPr>
          <a:xfrm>
            <a:off x="683568" y="5842258"/>
            <a:ext cx="7211144" cy="611078"/>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1600" dirty="0"/>
              <a:t>Pour rafraichir cette documentation, Click droit / </a:t>
            </a:r>
            <a:r>
              <a:rPr lang="fr-FR" sz="1600" dirty="0" err="1"/>
              <a:t>Refresh</a:t>
            </a:r>
            <a:r>
              <a:rPr lang="fr-FR" sz="1600" dirty="0"/>
              <a:t> sur le répertoire ‘doc’</a:t>
            </a:r>
          </a:p>
        </p:txBody>
      </p:sp>
    </p:spTree>
    <p:extLst>
      <p:ext uri="{BB962C8B-B14F-4D97-AF65-F5344CB8AC3E}">
        <p14:creationId xmlns:p14="http://schemas.microsoft.com/office/powerpoint/2010/main" val="1596085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964704"/>
          </a:xfrm>
        </p:spPr>
        <p:txBody>
          <a:bodyPr>
            <a:normAutofit/>
          </a:bodyPr>
          <a:lstStyle/>
          <a:p>
            <a:r>
              <a:rPr lang="fr-FR" sz="2000" dirty="0"/>
              <a:t>Cliquer droit sur fichier ‘index.html’, et faire Open </a:t>
            </a:r>
            <a:r>
              <a:rPr lang="fr-FR" sz="2000" dirty="0" err="1"/>
              <a:t>with</a:t>
            </a:r>
            <a:r>
              <a:rPr lang="fr-FR" sz="2000" dirty="0"/>
              <a:t>, Web Browser pour voir la documentation!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68</a:t>
            </a:fld>
            <a:endParaRPr lang="fr-B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82614"/>
            <a:ext cx="26670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348880"/>
            <a:ext cx="3982379" cy="437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èche courbée vers le bas 4"/>
          <p:cNvSpPr/>
          <p:nvPr/>
        </p:nvSpPr>
        <p:spPr>
          <a:xfrm>
            <a:off x="3131840" y="3861048"/>
            <a:ext cx="151216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1534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69</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457200" y="1600200"/>
            <a:ext cx="7467600" cy="748680"/>
          </a:xfrm>
        </p:spPr>
        <p:txBody>
          <a:bodyPr>
            <a:normAutofit fontScale="92500" lnSpcReduction="10000"/>
          </a:bodyPr>
          <a:lstStyle/>
          <a:p>
            <a:r>
              <a:rPr lang="fr-FR" dirty="0"/>
              <a:t>Supprimer les lignes de codes qui doivent vous empêcher d’oublier d’implémenter les méthodes</a:t>
            </a:r>
          </a:p>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187624" y="2420888"/>
            <a:ext cx="5904656" cy="451312"/>
          </a:xfrm>
          <a:prstGeom prst="rect">
            <a:avLst/>
          </a:prstGeom>
          <a:noFill/>
          <a:ln w="9525">
            <a:noFill/>
            <a:miter lim="800000"/>
            <a:headEnd/>
            <a:tailEnd/>
          </a:ln>
        </p:spPr>
      </p:pic>
      <p:sp>
        <p:nvSpPr>
          <p:cNvPr id="7" name="Espace réservé du numéro de diapositive 6"/>
          <p:cNvSpPr>
            <a:spLocks noGrp="1"/>
          </p:cNvSpPr>
          <p:nvPr>
            <p:ph type="sldNum" sz="quarter" idx="15"/>
          </p:nvPr>
        </p:nvSpPr>
        <p:spPr/>
        <p:txBody>
          <a:bodyPr/>
          <a:lstStyle/>
          <a:p>
            <a:fld id="{CF4668DC-857F-487D-BFFA-8C0CA5037977}" type="slidenum">
              <a:rPr lang="fr-BE" smtClean="0"/>
              <a:pPr/>
              <a:t>7</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438023"/>
            <a:ext cx="342900" cy="342900"/>
          </a:xfrm>
          <a:prstGeom prst="rect">
            <a:avLst/>
          </a:prstGeom>
        </p:spPr>
      </p:pic>
      <p:pic>
        <p:nvPicPr>
          <p:cNvPr id="1026" name="Picture 2" descr="C:\Users\sthiry\Pictures\page6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2" y="3356992"/>
            <a:ext cx="5544616" cy="4910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558" y="3260253"/>
            <a:ext cx="430529" cy="43052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1600200"/>
            <a:ext cx="7467600" cy="4997152"/>
          </a:xfrm>
        </p:spPr>
        <p:txBody>
          <a:bodyPr>
            <a:normAutofit fontScale="77500" lnSpcReduction="20000"/>
          </a:bodyPr>
          <a:lstStyle/>
          <a:p>
            <a:r>
              <a:rPr lang="fr-FR" dirty="0"/>
              <a:t>Voici quelques idées si vous avez le temps pour aller plus loin</a:t>
            </a:r>
          </a:p>
          <a:p>
            <a:pPr lvl="1"/>
            <a:r>
              <a:rPr lang="fr-FR" dirty="0"/>
              <a:t>Ajouter une classe Joueur dans l’objectif de mémoriser le score des joueurs. </a:t>
            </a:r>
          </a:p>
          <a:p>
            <a:pPr lvl="1"/>
            <a:r>
              <a:rPr lang="fr-FR" dirty="0"/>
              <a:t>Vous sérialiserez les joueurs dans un fichier .bin pour .xml. La sérialisation consiste à écrire l’état d’un objet dans un fichier et la dé sérialisation consiste à reconstruire l’objet à partir du fichier.</a:t>
            </a:r>
          </a:p>
          <a:p>
            <a:pPr lvl="1"/>
            <a:r>
              <a:rPr lang="fr-FR" dirty="0"/>
              <a:t>Ce fichier devra se trouver dans le dossier application data de l’ordinateur.</a:t>
            </a:r>
          </a:p>
          <a:p>
            <a:pPr lvl="1"/>
            <a:endParaRPr lang="fr-FR" dirty="0"/>
          </a:p>
          <a:p>
            <a:pPr lvl="1"/>
            <a:endParaRPr lang="fr-FR" dirty="0"/>
          </a:p>
          <a:p>
            <a:pPr lvl="1"/>
            <a:endParaRPr lang="fr-FR" dirty="0"/>
          </a:p>
          <a:p>
            <a:pPr lvl="1"/>
            <a:r>
              <a:rPr lang="fr-FR" dirty="0"/>
              <a:t>Pour une sérialisation binaire:</a:t>
            </a:r>
          </a:p>
          <a:p>
            <a:pPr lvl="2"/>
            <a:r>
              <a:rPr lang="fr-FR" sz="2100" dirty="0"/>
              <a:t>En C#, vous utiliserez la Classe </a:t>
            </a:r>
            <a:r>
              <a:rPr lang="fr-FR" sz="2100" b="1" dirty="0" err="1"/>
              <a:t>BinaryFormatter</a:t>
            </a:r>
            <a:r>
              <a:rPr lang="fr-FR" sz="2100" dirty="0"/>
              <a:t> pour sérialiser le tableau de Joueur en binaire. Ce travail nécessite un peu de recherche sur internet.</a:t>
            </a:r>
          </a:p>
          <a:p>
            <a:pPr lvl="2"/>
            <a:r>
              <a:rPr lang="fr-FR" sz="2100" dirty="0"/>
              <a:t>En Java, Pour pouvoir être sérialisée, vous utiliserez la Classe </a:t>
            </a:r>
            <a:r>
              <a:rPr lang="fr-FR" sz="2100" b="1" dirty="0">
                <a:hlinkClick r:id="rId2"/>
              </a:rPr>
              <a:t>ObjectOutputStream</a:t>
            </a:r>
            <a:r>
              <a:rPr lang="fr-FR" sz="2100" dirty="0"/>
              <a:t>, et les classes </a:t>
            </a:r>
            <a:r>
              <a:rPr lang="fr-FR" sz="2100" dirty="0" err="1"/>
              <a:t>serialisables</a:t>
            </a:r>
            <a:r>
              <a:rPr lang="fr-FR" sz="2100" dirty="0"/>
              <a:t> devront implémenter l'interface</a:t>
            </a:r>
            <a:r>
              <a:rPr lang="fr-FR" sz="2100" b="1" dirty="0"/>
              <a:t> java.io.Serializable</a:t>
            </a:r>
            <a:r>
              <a:rPr lang="fr-FR" sz="2100" dirty="0"/>
              <a:t>. Ce travail nécessite un peu de recherche sur internet.</a:t>
            </a:r>
          </a:p>
          <a:p>
            <a:pPr lvl="2"/>
            <a:endParaRPr lang="fr-FR" sz="2100" dirty="0"/>
          </a:p>
          <a:p>
            <a:pPr lvl="1"/>
            <a:r>
              <a:rPr lang="fr-FR" sz="2300" dirty="0"/>
              <a:t>Recommencez pour une sérialisation XML!</a:t>
            </a:r>
          </a:p>
          <a:p>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70</a:t>
            </a:fld>
            <a:endParaRPr lang="fr-BE"/>
          </a:p>
        </p:txBody>
      </p:sp>
      <p:pic>
        <p:nvPicPr>
          <p:cNvPr id="1026" name="Picture 2"/>
          <p:cNvPicPr>
            <a:picLocks noChangeAspect="1" noChangeArrowheads="1"/>
          </p:cNvPicPr>
          <p:nvPr/>
        </p:nvPicPr>
        <p:blipFill>
          <a:blip r:embed="rId3" cstate="print"/>
          <a:srcRect/>
          <a:stretch>
            <a:fillRect/>
          </a:stretch>
        </p:blipFill>
        <p:spPr bwMode="auto">
          <a:xfrm>
            <a:off x="735841" y="3356992"/>
            <a:ext cx="7350150" cy="288032"/>
          </a:xfrm>
          <a:prstGeom prst="rect">
            <a:avLst/>
          </a:prstGeom>
          <a:noFill/>
          <a:ln w="9525">
            <a:noFill/>
            <a:miter lim="800000"/>
            <a:headEnd/>
            <a:tailEnd/>
          </a:ln>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991" y="3284803"/>
            <a:ext cx="342900" cy="342900"/>
          </a:xfrm>
          <a:prstGeom prst="rect">
            <a:avLst/>
          </a:prstGeom>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695" y="3701405"/>
            <a:ext cx="3143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715" y="3596412"/>
            <a:ext cx="419536" cy="4195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71</a:t>
            </a:fld>
            <a:endParaRPr lang="fr-BE"/>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Les autres comptes</a:t>
            </a:r>
          </a:p>
        </p:txBody>
      </p:sp>
      <p:sp>
        <p:nvSpPr>
          <p:cNvPr id="3" name="Sous-titre 2"/>
          <p:cNvSpPr>
            <a:spLocks noGrp="1"/>
          </p:cNvSpPr>
          <p:nvPr>
            <p:ph type="subTitle" idx="1"/>
          </p:nvPr>
        </p:nvSpPr>
        <p:spPr/>
        <p:txBody>
          <a:bodyPr/>
          <a:lstStyle/>
          <a:p>
            <a:r>
              <a:rPr lang="fr-FR" dirty="0"/>
              <a:t>Notions d’héritage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72</a:t>
            </a:fld>
            <a:endParaRPr lang="fr-BE"/>
          </a:p>
        </p:txBody>
      </p:sp>
    </p:spTree>
    <p:extLst>
      <p:ext uri="{BB962C8B-B14F-4D97-AF65-F5344CB8AC3E}">
        <p14:creationId xmlns:p14="http://schemas.microsoft.com/office/powerpoint/2010/main" val="1577032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a:t>
            </a:r>
          </a:p>
        </p:txBody>
      </p:sp>
      <p:sp>
        <p:nvSpPr>
          <p:cNvPr id="3" name="Espace réservé du contenu 2"/>
          <p:cNvSpPr>
            <a:spLocks noGrp="1"/>
          </p:cNvSpPr>
          <p:nvPr>
            <p:ph sz="quarter" idx="1"/>
          </p:nvPr>
        </p:nvSpPr>
        <p:spPr/>
        <p:txBody>
          <a:bodyPr/>
          <a:lstStyle/>
          <a:p>
            <a:r>
              <a:rPr lang="fr-FR" dirty="0"/>
              <a:t>A la banque, il y a des comptes classiques, des comptes permettant les découverts, des comptes rémunérés, etc..</a:t>
            </a:r>
          </a:p>
          <a:p>
            <a:r>
              <a:rPr lang="fr-FR" dirty="0"/>
              <a:t>Vous avez actuellement codé un compte permettant les découverts mais ce n’est pas toujours le cas.</a:t>
            </a:r>
          </a:p>
          <a:p>
            <a:r>
              <a:rPr lang="fr-FR" dirty="0"/>
              <a:t>Proposez une réorganisation de votre conception UML de la vision des comptes permettant de différencier ces trois types de comptes. Vous pouvez avoir une définition d’un compte rémunéré sur le prochain slide.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73</a:t>
            </a:fld>
            <a:endParaRPr lang="fr-BE"/>
          </a:p>
        </p:txBody>
      </p:sp>
    </p:spTree>
    <p:extLst>
      <p:ext uri="{BB962C8B-B14F-4D97-AF65-F5344CB8AC3E}">
        <p14:creationId xmlns:p14="http://schemas.microsoft.com/office/powerpoint/2010/main" val="334667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comptes-Compte rémunérée</a:t>
            </a:r>
          </a:p>
        </p:txBody>
      </p:sp>
      <p:sp>
        <p:nvSpPr>
          <p:cNvPr id="3" name="Espace réservé du contenu 2"/>
          <p:cNvSpPr>
            <a:spLocks noGrp="1"/>
          </p:cNvSpPr>
          <p:nvPr>
            <p:ph sz="quarter" idx="1"/>
          </p:nvPr>
        </p:nvSpPr>
        <p:spPr/>
        <p:txBody>
          <a:bodyPr>
            <a:normAutofit fontScale="92500" lnSpcReduction="10000"/>
          </a:bodyPr>
          <a:lstStyle/>
          <a:p>
            <a:r>
              <a:rPr lang="fr-FR" dirty="0"/>
              <a:t>Un compte rémunéré possède un numéro, un nom d'utilisateur, un solde, un découvert autorisé. Tous le comptes rémunérés sont soumis au même taux de rémunération; par ailleurs pour calculer à tout moment les intérêts produits, il est nécessaire de connaître la date d'ouverture du compte rémunéré.</a:t>
            </a:r>
          </a:p>
          <a:p>
            <a:r>
              <a:rPr lang="fr-FR" dirty="0"/>
              <a:t>Lorsque le compte rémunéré est interrogé sur son solde, la valeur retourné est  le solde plus </a:t>
            </a:r>
            <a:r>
              <a:rPr lang="fr-FR"/>
              <a:t>les intérêts</a:t>
            </a:r>
            <a:r>
              <a:rPr lang="fr-FR" dirty="0"/>
              <a:t>.</a:t>
            </a:r>
          </a:p>
          <a:p>
            <a:r>
              <a:rPr lang="fr-FR" dirty="0"/>
              <a:t>On peut débiter ou créditer ces comptes ainsi que transférer d'un compte à un autre; un compte peut comparer son solde avec le solde d'un autre compte.</a:t>
            </a:r>
          </a:p>
          <a:p>
            <a:r>
              <a:rPr lang="fr-FR" dirty="0"/>
              <a:t>Chaque compte peut afficher ses informations. Enfin chaque compte rémunéré peut retourner les intérêts produits.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74</a:t>
            </a:fld>
            <a:endParaRPr lang="fr-B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comptes et les autres offres</a:t>
            </a:r>
          </a:p>
        </p:txBody>
      </p:sp>
      <p:sp>
        <p:nvSpPr>
          <p:cNvPr id="3" name="Espace réservé du contenu 2"/>
          <p:cNvSpPr>
            <a:spLocks noGrp="1"/>
          </p:cNvSpPr>
          <p:nvPr>
            <p:ph sz="quarter" idx="1"/>
          </p:nvPr>
        </p:nvSpPr>
        <p:spPr/>
        <p:txBody>
          <a:bodyPr>
            <a:normAutofit fontScale="92500" lnSpcReduction="10000"/>
          </a:bodyPr>
          <a:lstStyle/>
          <a:p>
            <a:r>
              <a:rPr lang="fr-FR" dirty="0"/>
              <a:t>Tous les comptes doivent être capable de générer un nom de compte à partir de son numéro, de son type et des 3 premières lettres du nom du propriétaire.</a:t>
            </a:r>
          </a:p>
          <a:p>
            <a:pPr lvl="4"/>
            <a:r>
              <a:rPr lang="fr-FR" dirty="0"/>
              <a:t>CD 134672144687 DUP</a:t>
            </a:r>
          </a:p>
          <a:p>
            <a:pPr lvl="4"/>
            <a:r>
              <a:rPr lang="fr-FR" dirty="0"/>
              <a:t>CC 846134621666 MAR</a:t>
            </a:r>
          </a:p>
          <a:p>
            <a:pPr lvl="4"/>
            <a:r>
              <a:rPr lang="fr-FR" dirty="0"/>
              <a:t>CR 256798314779 THY</a:t>
            </a:r>
          </a:p>
          <a:p>
            <a:pPr marL="457200" lvl="1" indent="0">
              <a:buNone/>
            </a:pPr>
            <a:r>
              <a:rPr lang="fr-FR" i="1" dirty="0"/>
              <a:t>Pour réaliser ce comportement, est il préférable de choisir une méthode abstraite ou virtuelle?</a:t>
            </a:r>
          </a:p>
          <a:p>
            <a:pPr marL="434340" indent="-342900">
              <a:buFont typeface="Courier New" panose="02070309020205020404" pitchFamily="49" charset="0"/>
              <a:buChar char="o"/>
            </a:pPr>
            <a:r>
              <a:rPr lang="fr-FR" dirty="0"/>
              <a:t>Tous comptes, produits bancaires (livrets, assurances vies, produits boursiers), crédits ont des frais de clôture. Les règles de calculs de ces frais sont propres à chacun, et ces différentes offres fournissent aux clients n’ont rien de commun, à part qu’ils ont un propriétaire. </a:t>
            </a:r>
          </a:p>
          <a:p>
            <a:pPr marL="457200" lvl="1" indent="0">
              <a:buNone/>
            </a:pPr>
            <a:r>
              <a:rPr lang="fr-FR" i="1" dirty="0"/>
              <a:t>Comment peut-on </a:t>
            </a:r>
            <a:r>
              <a:rPr lang="fr-FR" i="1"/>
              <a:t>prendre en compte </a:t>
            </a:r>
            <a:r>
              <a:rPr lang="fr-FR" i="1" dirty="0"/>
              <a:t>dans notre modèle le calcul des frais de clôture de compte?</a:t>
            </a:r>
          </a:p>
          <a:p>
            <a:pPr marL="434340" indent="-342900">
              <a:buFont typeface="Courier New" panose="02070309020205020404" pitchFamily="49" charset="0"/>
              <a:buChar char="o"/>
            </a:pPr>
            <a:endParaRPr lang="fr-FR" dirty="0"/>
          </a:p>
          <a:p>
            <a:pPr lvl="1">
              <a:buFont typeface="Arial" panose="020B0604020202020204" pitchFamily="34" charset="0"/>
              <a:buChar char="•"/>
            </a:pPr>
            <a:endParaRPr lang="fr-FR" dirty="0"/>
          </a:p>
          <a:p>
            <a:endParaRPr lang="fr-FR" dirty="0"/>
          </a:p>
          <a:p>
            <a:pPr lvl="1"/>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75</a:t>
            </a:fld>
            <a:endParaRPr lang="fr-B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Bibliotheque</a:t>
            </a:r>
            <a:endParaRPr lang="fr-FR" dirty="0"/>
          </a:p>
        </p:txBody>
      </p:sp>
      <p:sp>
        <p:nvSpPr>
          <p:cNvPr id="3" name="Espace réservé du contenu 2"/>
          <p:cNvSpPr>
            <a:spLocks noGrp="1"/>
          </p:cNvSpPr>
          <p:nvPr>
            <p:ph sz="quarter" idx="1"/>
          </p:nvPr>
        </p:nvSpPr>
        <p:spPr/>
        <p:txBody>
          <a:bodyPr/>
          <a:lstStyle/>
          <a:p>
            <a:r>
              <a:rPr lang="fr-FR" dirty="0"/>
              <a:t>https://actufinance.fr/guide-banque/sommaire-activites-bancaires.html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76</a:t>
            </a:fld>
            <a:endParaRPr lang="fr-BE"/>
          </a:p>
        </p:txBody>
      </p:sp>
    </p:spTree>
    <p:extLst>
      <p:ext uri="{BB962C8B-B14F-4D97-AF65-F5344CB8AC3E}">
        <p14:creationId xmlns:p14="http://schemas.microsoft.com/office/powerpoint/2010/main" val="119006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contenu 2"/>
          <p:cNvSpPr txBox="1">
            <a:spLocks/>
          </p:cNvSpPr>
          <p:nvPr/>
        </p:nvSpPr>
        <p:spPr>
          <a:xfrm>
            <a:off x="395536" y="1628800"/>
            <a:ext cx="7704856" cy="792088"/>
          </a:xfrm>
          <a:prstGeom prst="rect">
            <a:avLst/>
          </a:prstGeom>
        </p:spPr>
        <p:txBody>
          <a:bodyPr vert="horz">
            <a:normAutofit fontScale="85000"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Implémentez les constructeurs et la méthode</a:t>
            </a:r>
            <a:r>
              <a:rPr kumimoji="0" lang="fr-FR" sz="2400" b="0" i="0" u="none" strike="noStrike" kern="1200" cap="none" spc="0" normalizeH="0" noProof="0" dirty="0">
                <a:ln>
                  <a:noFill/>
                </a:ln>
                <a:solidFill>
                  <a:schemeClr val="tx1"/>
                </a:solidFill>
                <a:effectLst/>
                <a:uLnTx/>
                <a:uFillTx/>
                <a:latin typeface="+mn-lt"/>
                <a:ea typeface="+mn-ea"/>
                <a:cs typeface="+mn-cs"/>
              </a:rPr>
              <a:t>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C# ou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Java afin de réaliser</a:t>
            </a:r>
            <a:r>
              <a:rPr kumimoji="0" lang="fr-FR" sz="2400" b="0" i="0" u="none" strike="noStrike" kern="1200" cap="none" spc="0" normalizeH="0" baseline="0" noProof="0" dirty="0">
                <a:ln>
                  <a:noFill/>
                </a:ln>
                <a:solidFill>
                  <a:schemeClr val="tx1"/>
                </a:solidFill>
                <a:effectLst/>
                <a:uLnTx/>
                <a:uFillTx/>
                <a:latin typeface="+mn-lt"/>
                <a:ea typeface="+mn-ea"/>
                <a:cs typeface="+mn-cs"/>
              </a:rPr>
              <a:t> l’exemple suivant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3"/>
          <p:cNvPicPr>
            <a:picLocks noChangeAspect="1" noChangeArrowheads="1"/>
          </p:cNvPicPr>
          <p:nvPr/>
        </p:nvPicPr>
        <p:blipFill>
          <a:blip r:embed="rId2" cstate="print"/>
          <a:srcRect/>
          <a:stretch>
            <a:fillRect/>
          </a:stretch>
        </p:blipFill>
        <p:spPr bwMode="auto">
          <a:xfrm>
            <a:off x="539552" y="2415950"/>
            <a:ext cx="5976664" cy="2706414"/>
          </a:xfrm>
          <a:prstGeom prst="rect">
            <a:avLst/>
          </a:prstGeom>
          <a:noFill/>
          <a:ln w="9525">
            <a:noFill/>
            <a:miter lim="800000"/>
            <a:headEnd/>
            <a:tailEnd/>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420888"/>
            <a:ext cx="342900" cy="342900"/>
          </a:xfrm>
          <a:prstGeom prst="rect">
            <a:avLst/>
          </a:prstGeom>
        </p:spPr>
      </p:pic>
      <p:pic>
        <p:nvPicPr>
          <p:cNvPr id="2050" name="Picture 2" descr="C:\Users\sthiry\Pictures\page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985792"/>
            <a:ext cx="5824645"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4686911"/>
            <a:ext cx="597761" cy="597761"/>
          </a:xfrm>
          <a:prstGeom prst="rect">
            <a:avLst/>
          </a:prstGeom>
        </p:spPr>
      </p:pic>
    </p:spTree>
    <p:extLst>
      <p:ext uri="{BB962C8B-B14F-4D97-AF65-F5344CB8AC3E}">
        <p14:creationId xmlns:p14="http://schemas.microsoft.com/office/powerpoint/2010/main" val="13020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6" name="Espace réservé du contenu 2"/>
          <p:cNvSpPr txBox="1">
            <a:spLocks/>
          </p:cNvSpPr>
          <p:nvPr/>
        </p:nvSpPr>
        <p:spPr>
          <a:xfrm>
            <a:off x="615518" y="371488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sp>
        <p:nvSpPr>
          <p:cNvPr id="11" name="Espace réservé du numéro de diapositive 10"/>
          <p:cNvSpPr>
            <a:spLocks noGrp="1"/>
          </p:cNvSpPr>
          <p:nvPr>
            <p:ph type="sldNum" sz="quarter" idx="15"/>
          </p:nvPr>
        </p:nvSpPr>
        <p:spPr/>
        <p:txBody>
          <a:bodyPr/>
          <a:lstStyle/>
          <a:p>
            <a:fld id="{CF4668DC-857F-487D-BFFA-8C0CA5037977}" type="slidenum">
              <a:rPr lang="fr-BE" smtClean="0"/>
              <a:pPr/>
              <a:t>9</a:t>
            </a:fld>
            <a:endParaRPr lang="fr-BE"/>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17" y="4247536"/>
            <a:ext cx="6629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18" y="4128473"/>
            <a:ext cx="342900" cy="342900"/>
          </a:xfrm>
          <a:prstGeom prst="rect">
            <a:avLst/>
          </a:prstGeom>
        </p:spPr>
      </p:pic>
      <p:pic>
        <p:nvPicPr>
          <p:cNvPr id="3074" name="Picture 2" descr="C:\Users\sthiry\Pictures\p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81544"/>
            <a:ext cx="6382641" cy="137179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324" y="5369576"/>
            <a:ext cx="597761" cy="597761"/>
          </a:xfrm>
          <a:prstGeom prst="rect">
            <a:avLst/>
          </a:prstGeom>
        </p:spPr>
      </p:pic>
      <p:sp>
        <p:nvSpPr>
          <p:cNvPr id="9" name="Espace réservé du contenu 2"/>
          <p:cNvSpPr txBox="1">
            <a:spLocks/>
          </p:cNvSpPr>
          <p:nvPr/>
        </p:nvSpPr>
        <p:spPr>
          <a:xfrm>
            <a:off x="767918" y="1484784"/>
            <a:ext cx="7467600" cy="532656"/>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fr-FR" sz="2400" dirty="0"/>
              <a:t>Voici une proposition d’implémentations des </a:t>
            </a:r>
            <a:r>
              <a:rPr lang="fr-FR" sz="2400" dirty="0" err="1"/>
              <a:t>toString</a:t>
            </a:r>
            <a:r>
              <a:rPr lang="fr-FR" sz="2400" dirty="0"/>
              <a:t> </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48" y="3147180"/>
            <a:ext cx="6372200" cy="732505"/>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584" y="1777989"/>
            <a:ext cx="4929843" cy="1181857"/>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382405"/>
            <a:ext cx="342900" cy="342900"/>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4923" y="3272511"/>
            <a:ext cx="442369" cy="4423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4D18AFC2ED4A46A0F9BA49ABF7FDFD" ma:contentTypeVersion="13" ma:contentTypeDescription="Crée un document." ma:contentTypeScope="" ma:versionID="feaba2c5717e9f9dc85dc4881b89de5b">
  <xsd:schema xmlns:xsd="http://www.w3.org/2001/XMLSchema" xmlns:xs="http://www.w3.org/2001/XMLSchema" xmlns:p="http://schemas.microsoft.com/office/2006/metadata/properties" xmlns:ns2="6080a0f0-b892-4d13-a236-ec5452db6204" xmlns:ns3="66eaceda-cbf3-468d-8b56-0d06245bcac2" targetNamespace="http://schemas.microsoft.com/office/2006/metadata/properties" ma:root="true" ma:fieldsID="0b5e33d26f4424f18b49e31c91a2c042" ns2:_="" ns3:_="">
    <xsd:import namespace="6080a0f0-b892-4d13-a236-ec5452db6204"/>
    <xsd:import namespace="66eaceda-cbf3-468d-8b56-0d06245bcac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80a0f0-b892-4d13-a236-ec5452db6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5670c8b0-d14d-43b6-a5fe-074fa8bf234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aceda-cbf3-468d-8b56-0d06245bcac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f8e8ae81-97f1-4b7a-bbe7-f413fdd1932c}" ma:internalName="TaxCatchAll" ma:showField="CatchAllData" ma:web="66eaceda-cbf3-468d-8b56-0d06245bc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6eaceda-cbf3-468d-8b56-0d06245bcac2" xsi:nil="true"/>
    <lcf76f155ced4ddcb4097134ff3c332f xmlns="6080a0f0-b892-4d13-a236-ec5452db620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687D87-320E-4B52-89BC-B6069C5A9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80a0f0-b892-4d13-a236-ec5452db6204"/>
    <ds:schemaRef ds:uri="66eaceda-cbf3-468d-8b56-0d06245bca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32A8A2-88DF-4F56-8D6F-0F7142E9368A}">
  <ds:schemaRefs>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66eaceda-cbf3-468d-8b56-0d06245bcac2"/>
    <ds:schemaRef ds:uri="6080a0f0-b892-4d13-a236-ec5452db6204"/>
  </ds:schemaRefs>
</ds:datastoreItem>
</file>

<file path=customXml/itemProps3.xml><?xml version="1.0" encoding="utf-8"?>
<ds:datastoreItem xmlns:ds="http://schemas.openxmlformats.org/officeDocument/2006/customXml" ds:itemID="{FB2333EC-022C-4C1C-A166-8699C5B93B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10788</TotalTime>
  <Words>3589</Words>
  <Application>Microsoft Office PowerPoint</Application>
  <PresentationFormat>Affichage à l'écran (4:3)</PresentationFormat>
  <Paragraphs>479</Paragraphs>
  <Slides>76</Slides>
  <Notes>0</Notes>
  <HiddenSlides>1</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76</vt:i4>
      </vt:variant>
    </vt:vector>
  </HeadingPairs>
  <TitlesOfParts>
    <vt:vector size="83" baseType="lpstr">
      <vt:lpstr>Arial</vt:lpstr>
      <vt:lpstr>Calibri</vt:lpstr>
      <vt:lpstr>Century Schoolbook</vt:lpstr>
      <vt:lpstr>Courier New</vt:lpstr>
      <vt:lpstr>Wingdings</vt:lpstr>
      <vt:lpstr>Wingdings 2</vt:lpstr>
      <vt:lpstr>Oriel</vt:lpstr>
      <vt:lpstr>Exercices Programmation orienté Objet (POO)</vt:lpstr>
      <vt:lpstr>Exercices</vt:lpstr>
      <vt:lpstr>Compte bancaire</vt:lpstr>
      <vt:lpstr>Compte Bancaire</vt:lpstr>
      <vt:lpstr>Compte Bancaire</vt:lpstr>
      <vt:lpstr>Compte Bancaire- Ajouter une classe</vt:lpstr>
      <vt:lpstr>Compte Bancaire</vt:lpstr>
      <vt:lpstr>Compte Bancaire – les constructeurs</vt:lpstr>
      <vt:lpstr>Compte Bancaire – les constructeurs</vt:lpstr>
      <vt:lpstr>Compte Bancaire - Méthodes</vt:lpstr>
      <vt:lpstr>Compte Bancaire - Méthodes</vt:lpstr>
      <vt:lpstr>Compte Bancaire – Méthode Transférer</vt:lpstr>
      <vt:lpstr>Compte Bancaire – Méthode Transférer</vt:lpstr>
      <vt:lpstr>Compte Bancaire - Méthode Transférer</vt:lpstr>
      <vt:lpstr>Compte Bancaire –Méthode supérieur</vt:lpstr>
      <vt:lpstr>Présentation PowerPoint</vt:lpstr>
      <vt:lpstr>Point</vt:lpstr>
      <vt:lpstr>Point</vt:lpstr>
      <vt:lpstr>Point</vt:lpstr>
      <vt:lpstr>Point</vt:lpstr>
      <vt:lpstr>Présentation PowerPoint</vt:lpstr>
      <vt:lpstr>Fraction</vt:lpstr>
      <vt:lpstr>Fraction</vt:lpstr>
      <vt:lpstr>Fraction</vt:lpstr>
      <vt:lpstr>Fraction</vt:lpstr>
      <vt:lpstr>Fraction</vt:lpstr>
      <vt:lpstr>Fraction</vt:lpstr>
      <vt:lpstr>fraction</vt:lpstr>
      <vt:lpstr>Fraction</vt:lpstr>
      <vt:lpstr>fraction</vt:lpstr>
      <vt:lpstr>Fraction</vt:lpstr>
      <vt:lpstr>Allez plus loin (uniquement en C#)!</vt:lpstr>
      <vt:lpstr>Allez plus loin!</vt:lpstr>
      <vt:lpstr>Présentation PowerPoint</vt:lpstr>
      <vt:lpstr>Banque</vt:lpstr>
      <vt:lpstr>banque</vt:lpstr>
      <vt:lpstr>banque</vt:lpstr>
      <vt:lpstr>banque</vt:lpstr>
      <vt:lpstr>banque</vt:lpstr>
      <vt:lpstr>Allez plus loin!</vt:lpstr>
      <vt:lpstr>Présentation PowerPoint</vt:lpstr>
      <vt:lpstr>Jeu 421</vt:lpstr>
      <vt:lpstr>Jeu 421</vt:lpstr>
      <vt:lpstr>Jeu 421</vt:lpstr>
      <vt:lpstr>Jeu 421</vt:lpstr>
      <vt:lpstr>Jeu 421</vt:lpstr>
      <vt:lpstr>Jeu 421</vt:lpstr>
      <vt:lpstr>Jeu 421</vt:lpstr>
      <vt:lpstr>Jeu 421</vt:lpstr>
      <vt:lpstr>Jeu 421</vt:lpstr>
      <vt:lpstr>Jeu 421</vt:lpstr>
      <vt:lpstr>Jeu 421</vt:lpstr>
      <vt:lpstr>Jeu 421</vt:lpstr>
      <vt:lpstr>Présentation PowerPoint</vt:lpstr>
      <vt:lpstr>Jeu 421</vt:lpstr>
      <vt:lpstr>Jeu 421</vt:lpstr>
      <vt:lpstr>Commenter son code</vt:lpstr>
      <vt:lpstr>Commenter le code de votre bibliothèque dans Visual studio</vt:lpstr>
      <vt:lpstr>Commenter le code de votre bibliothèque</vt:lpstr>
      <vt:lpstr>Commenter le code de votre bibliothèque</vt:lpstr>
      <vt:lpstr>Commenter le code</vt:lpstr>
      <vt:lpstr>Présentation PowerPoint</vt:lpstr>
      <vt:lpstr>Génération Javadoc</vt:lpstr>
      <vt:lpstr>Génération Javadoc (suite)</vt:lpstr>
      <vt:lpstr>Génération Javadoc (suite)</vt:lpstr>
      <vt:lpstr>Génération Javadoc (suite)</vt:lpstr>
      <vt:lpstr>Génération Javadoc (suite)</vt:lpstr>
      <vt:lpstr>Génération Javadoc (suite)</vt:lpstr>
      <vt:lpstr>Présentation PowerPoint</vt:lpstr>
      <vt:lpstr>Allez plus loin!</vt:lpstr>
      <vt:lpstr>Présentation PowerPoint</vt:lpstr>
      <vt:lpstr>Les autres comptes</vt:lpstr>
      <vt:lpstr>Les autres comptes</vt:lpstr>
      <vt:lpstr>Les autres comptes-Compte rémunérée</vt:lpstr>
      <vt:lpstr>Les comptes et les autres offres</vt:lpstr>
      <vt:lpstr>Bibliotheque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POO</dc:title>
  <dc:creator>sophie thiry</dc:creator>
  <cp:lastModifiedBy>DE BRITO Jessy</cp:lastModifiedBy>
  <cp:revision>142</cp:revision>
  <dcterms:created xsi:type="dcterms:W3CDTF">2012-04-17T10:51:36Z</dcterms:created>
  <dcterms:modified xsi:type="dcterms:W3CDTF">2025-06-05T12:54:17Z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0x010100A54D18AFC2ED4A46A0F9BA49ABF7FDFD</vt:lpwstr>
  </property>
</Properties>
</file>