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sldIdLst>
    <p:sldId id="378" r:id="rId2"/>
    <p:sldId id="370" r:id="rId3"/>
    <p:sldId id="343" r:id="rId4"/>
    <p:sldId id="349" r:id="rId5"/>
    <p:sldId id="353" r:id="rId6"/>
    <p:sldId id="380" r:id="rId7"/>
    <p:sldId id="392" r:id="rId8"/>
    <p:sldId id="391" r:id="rId9"/>
    <p:sldId id="382" r:id="rId10"/>
    <p:sldId id="385" r:id="rId11"/>
    <p:sldId id="393" r:id="rId12"/>
    <p:sldId id="383" r:id="rId13"/>
    <p:sldId id="384" r:id="rId14"/>
    <p:sldId id="387" r:id="rId15"/>
    <p:sldId id="373" r:id="rId16"/>
    <p:sldId id="374" r:id="rId17"/>
    <p:sldId id="375" r:id="rId18"/>
    <p:sldId id="376" r:id="rId19"/>
    <p:sldId id="381" r:id="rId20"/>
    <p:sldId id="371" r:id="rId21"/>
    <p:sldId id="372" r:id="rId22"/>
    <p:sldId id="377" r:id="rId23"/>
    <p:sldId id="388" r:id="rId24"/>
    <p:sldId id="389" r:id="rId25"/>
    <p:sldId id="390" r:id="rId26"/>
    <p:sldId id="394" r:id="rId27"/>
    <p:sldId id="395" r:id="rId28"/>
    <p:sldId id="298" r:id="rId29"/>
    <p:sldId id="299" r:id="rId30"/>
    <p:sldId id="300" r:id="rId31"/>
    <p:sldId id="301" r:id="rId32"/>
    <p:sldId id="396" r:id="rId33"/>
    <p:sldId id="397" r:id="rId34"/>
    <p:sldId id="3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800" autoAdjust="0"/>
  </p:normalViewPr>
  <p:slideViewPr>
    <p:cSldViewPr>
      <p:cViewPr varScale="1">
        <p:scale>
          <a:sx n="80" d="100"/>
          <a:sy n="80" d="100"/>
        </p:scale>
        <p:origin x="138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113BE-3C8C-4774-98F2-7343BB3D1B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43CDA-3097-4E2E-BD0B-D0C657B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8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https://docs.oracle.com/javase/tutorial/java/nutsandbolts/datatypes.html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3CDA-3097-4E2E-BD0B-D0C657BB45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18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: https://docs.oracle.com/javase/7/docs/api/java/util/Arrays.html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3CDA-3097-4E2E-BD0B-D0C657BB45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https://docs.oracle.com/javase/tutorial/java/IandI/createinterface.html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3CDA-3097-4E2E-BD0B-D0C657BB45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3633-CF8E-4930-B9D8-5F1EB9DA1940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5648325"/>
            <a:ext cx="37814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4B97-E140-49FC-A0C1-198A96143596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1F6F-0111-4EEA-A657-C1DA39B88BBF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9788-2440-4722-84BE-053CF3516AB2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A4E1-5434-4E47-84B2-402A5895C202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847-468A-4F5F-86FD-03062AC4DC63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9D6-59CE-4E9C-8203-6CBEFF834425}" type="datetime1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D3B3-57FA-4815-A553-9C78056592E0}" type="datetime1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73DB-1C85-40DE-8FB5-C4DA7BD6F063}" type="datetime1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4C94-6C87-4F8B-8A18-47285812AAE6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34C8-6778-42F1-8AD6-3DAE50BE8544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21BA5C0-87F9-443C-8061-411B1C6DC2D3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DD72AB-36A5-4126-9530-DA8CA6890A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15240" y="65288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io/BufferedReader.html" TargetMode="External"/><Relationship Id="rId2" Type="http://schemas.openxmlformats.org/officeDocument/2006/relationships/hyperlink" Target="https://docs.oracle.com/javase/7/docs/api/java/util/Scann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6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pPr lvl="1"/>
            <a:r>
              <a:rPr lang="en-US" dirty="0"/>
              <a:t>E.g. class Test{ int i1; double d1;}</a:t>
            </a:r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E.g. Interface I{ void method1();}</a:t>
            </a:r>
          </a:p>
          <a:p>
            <a:r>
              <a:rPr lang="en-US" dirty="0"/>
              <a:t>Type Variables</a:t>
            </a:r>
          </a:p>
          <a:p>
            <a:pPr lvl="1"/>
            <a:r>
              <a:rPr lang="en-US" dirty="0"/>
              <a:t>E.g. Test t1 = new Test();</a:t>
            </a:r>
          </a:p>
          <a:p>
            <a:pPr lvl="1"/>
            <a:r>
              <a:rPr lang="en-US" dirty="0"/>
              <a:t>String s1 = “</a:t>
            </a:r>
            <a:r>
              <a:rPr lang="en-US" dirty="0" err="1"/>
              <a:t>abc</a:t>
            </a:r>
            <a:r>
              <a:rPr lang="en-US" dirty="0"/>
              <a:t>”;</a:t>
            </a:r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E.g. int[] </a:t>
            </a:r>
            <a:r>
              <a:rPr lang="en-US" dirty="0" err="1"/>
              <a:t>iArr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7222-392C-4329-5CC0-51A0899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2152-7371-3594-A1CC-4D13CC0B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define our very first class.</a:t>
            </a:r>
          </a:p>
          <a:p>
            <a:endParaRPr lang="en-US" dirty="0"/>
          </a:p>
          <a:p>
            <a:r>
              <a:rPr lang="en-US" dirty="0"/>
              <a:t>Here are the details:</a:t>
            </a:r>
          </a:p>
          <a:p>
            <a:pPr lvl="1"/>
            <a:r>
              <a:rPr lang="en-US" dirty="0"/>
              <a:t>Class name : Book</a:t>
            </a:r>
          </a:p>
          <a:p>
            <a:pPr lvl="1"/>
            <a:r>
              <a:rPr lang="en-US" dirty="0"/>
              <a:t>Members: title, author, </a:t>
            </a:r>
            <a:r>
              <a:rPr lang="en-US" dirty="0" err="1"/>
              <a:t>noOfPages</a:t>
            </a:r>
            <a:r>
              <a:rPr lang="en-US" dirty="0"/>
              <a:t>, price, ISBN</a:t>
            </a:r>
          </a:p>
          <a:p>
            <a:pPr lvl="1"/>
            <a:r>
              <a:rPr lang="en-US" dirty="0"/>
              <a:t>Member methods: </a:t>
            </a:r>
            <a:r>
              <a:rPr lang="en-US" dirty="0" err="1"/>
              <a:t>addBook</a:t>
            </a:r>
            <a:r>
              <a:rPr lang="en-US" dirty="0"/>
              <a:t>(), </a:t>
            </a:r>
            <a:r>
              <a:rPr lang="en-US" dirty="0" err="1"/>
              <a:t>getBookInfo</a:t>
            </a:r>
            <a:r>
              <a:rPr lang="en-US" dirty="0"/>
              <a:t>(), </a:t>
            </a:r>
            <a:r>
              <a:rPr lang="en-US" dirty="0" err="1"/>
              <a:t>writeReview</a:t>
            </a:r>
            <a:r>
              <a:rPr lang="en-US" dirty="0"/>
              <a:t>()</a:t>
            </a:r>
          </a:p>
          <a:p>
            <a:endParaRPr lang="en-IN" dirty="0"/>
          </a:p>
          <a:p>
            <a:r>
              <a:rPr lang="en-IN" dirty="0"/>
              <a:t>Is this information sufficient to define a class?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0A92-F6BB-B199-463C-62943F00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 object that holds fixed number of values of a single type.</a:t>
            </a:r>
          </a:p>
          <a:p>
            <a:pPr marL="274320" lvl="1" indent="0">
              <a:buNone/>
            </a:pPr>
            <a:r>
              <a:rPr lang="en-US" dirty="0"/>
              <a:t>E.g. int[] </a:t>
            </a:r>
            <a:r>
              <a:rPr lang="en-US" dirty="0" err="1"/>
              <a:t>iArray</a:t>
            </a:r>
            <a:r>
              <a:rPr lang="en-US" dirty="0"/>
              <a:t>; // declares array of integer type.</a:t>
            </a:r>
          </a:p>
          <a:p>
            <a:pPr marL="274320" lvl="1" indent="0">
              <a:buNone/>
            </a:pPr>
            <a:r>
              <a:rPr lang="en-US" dirty="0" err="1"/>
              <a:t>iArray</a:t>
            </a:r>
            <a:r>
              <a:rPr lang="en-US" dirty="0"/>
              <a:t> = new int[10]; //Allocates 10 memory locations to the array to hold 10 integer values.</a:t>
            </a:r>
          </a:p>
          <a:p>
            <a:pPr marL="274320" lvl="1" indent="0">
              <a:buNone/>
            </a:pPr>
            <a:r>
              <a:rPr lang="en-US" dirty="0" err="1"/>
              <a:t>iArray</a:t>
            </a:r>
            <a:r>
              <a:rPr lang="en-US" dirty="0"/>
              <a:t>[0] = 100; //initialize first element of the array.</a:t>
            </a:r>
          </a:p>
          <a:p>
            <a:pPr marL="274320" lvl="1" indent="0">
              <a:buNone/>
            </a:pPr>
            <a:r>
              <a:rPr lang="en-US" dirty="0" err="1"/>
              <a:t>iArray</a:t>
            </a:r>
            <a:r>
              <a:rPr lang="en-US" dirty="0"/>
              <a:t>[1] = 200;</a:t>
            </a:r>
          </a:p>
          <a:p>
            <a:pPr marL="274320" lvl="1" indent="0">
              <a:buNone/>
            </a:pP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/>
              <a:t>Can you initialize any of the array elements randomly?</a:t>
            </a:r>
          </a:p>
          <a:p>
            <a:pPr marL="274320" lvl="1" indent="0">
              <a:buNone/>
            </a:pPr>
            <a:r>
              <a:rPr lang="en-US" dirty="0"/>
              <a:t>Can you initialize </a:t>
            </a:r>
            <a:r>
              <a:rPr lang="en-US" dirty="0" err="1"/>
              <a:t>iArray</a:t>
            </a:r>
            <a:r>
              <a:rPr lang="en-US" dirty="0"/>
              <a:t>[15]? Try it.</a:t>
            </a:r>
          </a:p>
          <a:p>
            <a:pPr marL="274320" lvl="1" indent="0">
              <a:buNone/>
            </a:pPr>
            <a:r>
              <a:rPr lang="en-US" dirty="0"/>
              <a:t>Also, define arrays of different types and try initializing and accessing their elements.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7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an array : </a:t>
            </a:r>
            <a:r>
              <a:rPr lang="en-US" dirty="0" err="1"/>
              <a:t>System.arraycopy</a:t>
            </a:r>
            <a:r>
              <a:rPr lang="en-US" dirty="0"/>
              <a:t>() method.</a:t>
            </a:r>
          </a:p>
          <a:p>
            <a:r>
              <a:rPr lang="en-US" dirty="0"/>
              <a:t>Also, </a:t>
            </a:r>
            <a:r>
              <a:rPr lang="en-US" dirty="0" err="1"/>
              <a:t>java.util.Arrays</a:t>
            </a:r>
            <a:r>
              <a:rPr lang="en-US" dirty="0"/>
              <a:t> package contains a number of useful methods for array manipulations:</a:t>
            </a:r>
          </a:p>
          <a:p>
            <a:pPr lvl="1"/>
            <a:r>
              <a:rPr lang="en-US" dirty="0"/>
              <a:t>Copy</a:t>
            </a:r>
          </a:p>
          <a:p>
            <a:pPr lvl="1"/>
            <a:r>
              <a:rPr lang="en-US" dirty="0"/>
              <a:t>Compare</a:t>
            </a:r>
          </a:p>
          <a:p>
            <a:pPr lvl="1"/>
            <a:r>
              <a:rPr lang="en-US" dirty="0"/>
              <a:t>Fill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Create a stream from an array</a:t>
            </a:r>
          </a:p>
          <a:p>
            <a:pPr lvl="1"/>
            <a:r>
              <a:rPr lang="en-US" dirty="0"/>
              <a:t>Convert to string</a:t>
            </a:r>
          </a:p>
          <a:p>
            <a:pPr lvl="1"/>
            <a:r>
              <a:rPr lang="en-US" dirty="0"/>
              <a:t>And many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Output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/>
              <a:t>Java Runtime Environment contains the following ways to print the output and accept inputs from the user: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 err="1"/>
              <a:t>System.out</a:t>
            </a:r>
            <a:r>
              <a:rPr lang="en-US" dirty="0"/>
              <a:t> : System class that provides “out” as a public static field.</a:t>
            </a:r>
          </a:p>
          <a:p>
            <a:pPr lvl="1"/>
            <a:r>
              <a:rPr lang="en-US" dirty="0"/>
              <a:t>Print(), </a:t>
            </a:r>
            <a:r>
              <a:rPr lang="en-US" dirty="0" err="1"/>
              <a:t>println</a:t>
            </a:r>
            <a:r>
              <a:rPr lang="en-US" dirty="0"/>
              <a:t>() methods that print any type of values.</a:t>
            </a:r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Scanner Class (</a:t>
            </a:r>
            <a:r>
              <a:rPr lang="en-US" dirty="0" err="1"/>
              <a:t>java.util.Scanner</a:t>
            </a:r>
            <a:r>
              <a:rPr lang="en-US" dirty="0"/>
              <a:t>) : Provides a way to accept inputs of any types using a number of its “next” methods.</a:t>
            </a:r>
          </a:p>
          <a:p>
            <a:pPr lvl="1"/>
            <a:r>
              <a:rPr lang="en-US" dirty="0" err="1"/>
              <a:t>BufferedReader</a:t>
            </a:r>
            <a:r>
              <a:rPr lang="en-US" dirty="0"/>
              <a:t> Class (</a:t>
            </a:r>
            <a:r>
              <a:rPr lang="en-US" dirty="0" err="1"/>
              <a:t>java.io.BufferedReader</a:t>
            </a:r>
            <a:r>
              <a:rPr lang="en-US" dirty="0"/>
              <a:t>) : Provides a way to read a file line-by-line.</a:t>
            </a:r>
          </a:p>
          <a:p>
            <a:r>
              <a:rPr lang="en-US" dirty="0"/>
              <a:t>For a complete list of methods available in Scanner and </a:t>
            </a:r>
            <a:r>
              <a:rPr lang="en-US" dirty="0" err="1"/>
              <a:t>BufferedReader</a:t>
            </a:r>
            <a:r>
              <a:rPr lang="en-US" dirty="0"/>
              <a:t> classes, refer to:</a:t>
            </a:r>
          </a:p>
          <a:p>
            <a:pPr marL="274320" lvl="1" indent="0">
              <a:buNone/>
            </a:pPr>
            <a:r>
              <a:rPr lang="en-US" dirty="0">
                <a:hlinkClick r:id="rId2"/>
              </a:rPr>
              <a:t>https://docs.oracle.com/javase/7/docs/api/java/util/Scanner.html</a:t>
            </a:r>
            <a:endParaRPr lang="en-US" dirty="0"/>
          </a:p>
          <a:p>
            <a:pPr marL="274320" lvl="1" indent="0">
              <a:buNone/>
            </a:pPr>
            <a:r>
              <a:rPr lang="en-US" dirty="0">
                <a:hlinkClick r:id="rId3"/>
              </a:rPr>
              <a:t>https://docs.oracle.com/javase/8/docs/api/java/io/BufferedReader.html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</a:t>
            </a:r>
            <a:r>
              <a:rPr lang="en-US" dirty="0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Abstraction/Encapsulation</a:t>
            </a:r>
          </a:p>
          <a:p>
            <a:pPr lvl="1"/>
            <a:r>
              <a:rPr lang="en-US" dirty="0"/>
              <a:t>Display/Expose only essential information to the world!</a:t>
            </a:r>
          </a:p>
          <a:p>
            <a:pPr lvl="1"/>
            <a:r>
              <a:rPr lang="en-US" dirty="0"/>
              <a:t>Hide the implementation details.</a:t>
            </a:r>
          </a:p>
          <a:p>
            <a:pPr lvl="1"/>
            <a:r>
              <a:rPr lang="en-US" dirty="0"/>
              <a:t>Abstraction is achieved using “classes” and access modifiers such as “private”, “protected” and “public”.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A class can “inherit” the properties of its parent and can also define more specific information.</a:t>
            </a:r>
          </a:p>
          <a:p>
            <a:pPr lvl="1"/>
            <a:r>
              <a:rPr lang="en-US" dirty="0"/>
              <a:t>“Protected” access modifier allows the parent/base class to share information with its children/derived classes.</a:t>
            </a:r>
          </a:p>
          <a:p>
            <a:pPr lvl="1"/>
            <a:r>
              <a:rPr lang="en-US" dirty="0"/>
              <a:t>Java allows a class to have any number of children.</a:t>
            </a:r>
          </a:p>
          <a:p>
            <a:pPr lvl="1"/>
            <a:r>
              <a:rPr lang="en-US" dirty="0"/>
              <a:t>Multiple Inheritance : implemented through “interfaces” in Java</a:t>
            </a:r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Same entity, different behavior!</a:t>
            </a:r>
          </a:p>
          <a:p>
            <a:pPr lvl="1"/>
            <a:r>
              <a:rPr lang="en-US" dirty="0"/>
              <a:t>An object, an operator or a function can have different behavior in different contexts.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5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achieved using the following access modifiers:</a:t>
            </a:r>
          </a:p>
          <a:p>
            <a:pPr lvl="1"/>
            <a:r>
              <a:rPr lang="en-US" dirty="0"/>
              <a:t>Private : Information can be accessed only within the class.</a:t>
            </a:r>
          </a:p>
          <a:p>
            <a:pPr lvl="1"/>
            <a:r>
              <a:rPr lang="en-US" dirty="0"/>
              <a:t>Protected : Information can be accessed within the class and its derived/child classes.</a:t>
            </a:r>
          </a:p>
          <a:p>
            <a:pPr lvl="1"/>
            <a:r>
              <a:rPr lang="en-US" dirty="0"/>
              <a:t>Public : Information can be accessed by any code outside the class hierarchy.</a:t>
            </a:r>
          </a:p>
          <a:p>
            <a:r>
              <a:rPr lang="en-US" dirty="0"/>
              <a:t>Other important Access Modifiers:</a:t>
            </a:r>
          </a:p>
          <a:p>
            <a:pPr lvl="1"/>
            <a:r>
              <a:rPr lang="en-US" dirty="0"/>
              <a:t>Static : Can be used for variables, nested classes, methods and code blocks.</a:t>
            </a:r>
          </a:p>
          <a:p>
            <a:pPr lvl="1"/>
            <a:r>
              <a:rPr lang="en-US" dirty="0"/>
              <a:t>Final : Can be used for variables, classes and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5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carry forward the base class properties and also to extend or add properties, methods and access control in child class.</a:t>
            </a:r>
          </a:p>
          <a:p>
            <a:r>
              <a:rPr lang="en-US" dirty="0"/>
              <a:t>A “final” class prevents inheritance or extension from it.</a:t>
            </a:r>
          </a:p>
          <a:p>
            <a:r>
              <a:rPr lang="en-US" dirty="0"/>
              <a:t>Important terms:</a:t>
            </a:r>
          </a:p>
          <a:p>
            <a:pPr lvl="1"/>
            <a:r>
              <a:rPr lang="en-US" dirty="0"/>
              <a:t>Parent/Super/Base class</a:t>
            </a:r>
          </a:p>
          <a:p>
            <a:pPr lvl="1"/>
            <a:r>
              <a:rPr lang="en-US" dirty="0"/>
              <a:t>Child/Sub class</a:t>
            </a:r>
          </a:p>
          <a:p>
            <a:pPr lvl="1"/>
            <a:r>
              <a:rPr lang="en-US" dirty="0"/>
              <a:t>“extends” keyword</a:t>
            </a:r>
          </a:p>
          <a:p>
            <a:pPr lvl="1"/>
            <a:r>
              <a:rPr lang="en-US" dirty="0"/>
              <a:t>Reusability</a:t>
            </a:r>
          </a:p>
          <a:p>
            <a:r>
              <a:rPr lang="en-US" dirty="0"/>
              <a:t>Types of inheritance:</a:t>
            </a:r>
          </a:p>
          <a:p>
            <a:pPr lvl="1"/>
            <a:r>
              <a:rPr lang="en-US" dirty="0"/>
              <a:t>Single (E.g. child extends parent)</a:t>
            </a:r>
          </a:p>
          <a:p>
            <a:pPr lvl="1"/>
            <a:r>
              <a:rPr lang="en-US" dirty="0"/>
              <a:t>Multilevel (E.g. class C extends class B extends class A)</a:t>
            </a:r>
          </a:p>
          <a:p>
            <a:pPr lvl="1"/>
            <a:r>
              <a:rPr lang="en-US" dirty="0"/>
              <a:t>Hierarchical (E.g. child1 extends parent, child2 extends parent)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entity, different behavior!</a:t>
            </a:r>
          </a:p>
          <a:p>
            <a:r>
              <a:rPr lang="en-US" dirty="0"/>
              <a:t>An object, an operator or a function can have different behavior in different contexts.</a:t>
            </a:r>
          </a:p>
          <a:p>
            <a:pPr lvl="1"/>
            <a:r>
              <a:rPr lang="en-US" dirty="0"/>
              <a:t>E.g. The “+” operator can add numbers as well as strings!</a:t>
            </a:r>
          </a:p>
          <a:p>
            <a:pPr lvl="1"/>
            <a:r>
              <a:rPr lang="en-US" dirty="0"/>
              <a:t>“Drive()” function of a car is different than “Drive()” function of a two-wheeler; but car and two-wheeler are both vehicles.</a:t>
            </a:r>
          </a:p>
          <a:p>
            <a:r>
              <a:rPr lang="en-US" dirty="0"/>
              <a:t>Types of Polymorphism :</a:t>
            </a:r>
          </a:p>
          <a:p>
            <a:pPr lvl="1"/>
            <a:r>
              <a:rPr lang="en-US" dirty="0"/>
              <a:t>Static or compile-time polymorphism E.g. function or operator overloading</a:t>
            </a:r>
          </a:p>
          <a:p>
            <a:pPr lvl="1"/>
            <a:r>
              <a:rPr lang="en-US" dirty="0"/>
              <a:t>Dynamic or run-time polymorphism E.g. function overriding</a:t>
            </a:r>
          </a:p>
          <a:p>
            <a:pPr marL="548640" lvl="2" indent="0">
              <a:buNone/>
            </a:pPr>
            <a:r>
              <a:rPr lang="en-US" dirty="0"/>
              <a:t>“Drive()” function in base class vehicle is overridden in child classes such as car or two-wheeler.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following into classes, objects, members and methods:</a:t>
            </a:r>
          </a:p>
          <a:p>
            <a:pPr lvl="1"/>
            <a:r>
              <a:rPr lang="en-US" dirty="0"/>
              <a:t>Employee</a:t>
            </a:r>
          </a:p>
          <a:p>
            <a:pPr lvl="1"/>
            <a:r>
              <a:rPr lang="en-US" dirty="0"/>
              <a:t>C10110</a:t>
            </a:r>
          </a:p>
          <a:p>
            <a:pPr lvl="1"/>
            <a:r>
              <a:rPr lang="en-US" dirty="0" err="1"/>
              <a:t>salesRepContact</a:t>
            </a:r>
            <a:endParaRPr lang="en-US" dirty="0"/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 err="1"/>
              <a:t>changeAddress</a:t>
            </a:r>
            <a:endParaRPr lang="en-US" dirty="0"/>
          </a:p>
          <a:p>
            <a:pPr lvl="1"/>
            <a:r>
              <a:rPr lang="en-US" dirty="0" err="1"/>
              <a:t>updateEmployeeInfo</a:t>
            </a:r>
            <a:endParaRPr lang="en-US" dirty="0"/>
          </a:p>
          <a:p>
            <a:pPr lvl="1"/>
            <a:r>
              <a:rPr lang="en-US" dirty="0" err="1"/>
              <a:t>empType</a:t>
            </a:r>
            <a:endParaRPr lang="en-US" dirty="0"/>
          </a:p>
          <a:p>
            <a:pPr lvl="1"/>
            <a:r>
              <a:rPr lang="en-US" dirty="0" err="1"/>
              <a:t>vaccinationStatus</a:t>
            </a:r>
            <a:endParaRPr lang="en-US" dirty="0"/>
          </a:p>
          <a:p>
            <a:pPr lvl="1"/>
            <a:r>
              <a:rPr lang="en-US" dirty="0" err="1"/>
              <a:t>isFullTime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I: Fundamentals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Java: Need of object oriented approach, comparison of C++ and java, object, classes, abstraction, encapsulation, polymorphism and inheritance ,writing java classes, JDK environment and tools, JVM , JRE . Features of java: . Constructor (parameterized and default), static variable, instance variable, static methods, instance methods, language fundamentals: structure of memory, parameter passing in java, wrapper classes, inner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9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of 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representation of real world entities and operations</a:t>
            </a:r>
          </a:p>
          <a:p>
            <a:r>
              <a:rPr lang="en-US" dirty="0"/>
              <a:t>Easy way to provide access control : Expose only the things which are required by rest of the world</a:t>
            </a:r>
          </a:p>
          <a:p>
            <a:r>
              <a:rPr lang="en-US" dirty="0"/>
              <a:t>Benefits of OOP: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Data redundancy : Separate common functionality and define it only once. E.g. Database access functions</a:t>
            </a:r>
          </a:p>
          <a:p>
            <a:pPr lvl="1"/>
            <a:r>
              <a:rPr lang="en-US" dirty="0"/>
              <a:t>Easy to maintain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Better design</a:t>
            </a:r>
          </a:p>
          <a:p>
            <a:pPr lvl="1"/>
            <a:r>
              <a:rPr lang="en-US" dirty="0"/>
              <a:t>Better productivity</a:t>
            </a:r>
          </a:p>
          <a:p>
            <a:pPr lvl="1"/>
            <a:r>
              <a:rPr lang="en-US" dirty="0"/>
              <a:t>Easy troubleshooting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6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member functions to create class objects and to initialize values of class members.</a:t>
            </a:r>
          </a:p>
          <a:p>
            <a:r>
              <a:rPr lang="en-US" dirty="0"/>
              <a:t>Same name as class.</a:t>
            </a:r>
          </a:p>
          <a:p>
            <a:r>
              <a:rPr lang="en-US" dirty="0"/>
              <a:t>No return type</a:t>
            </a:r>
          </a:p>
          <a:p>
            <a:r>
              <a:rPr lang="en-US" dirty="0"/>
              <a:t>Needs to be declared as “public”.</a:t>
            </a:r>
          </a:p>
          <a:p>
            <a:r>
              <a:rPr lang="en-US" dirty="0"/>
              <a:t>A default constructor is always created for a class.</a:t>
            </a:r>
          </a:p>
          <a:p>
            <a:r>
              <a:rPr lang="en-US" dirty="0"/>
              <a:t>Types : Default, parameterized,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2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special member function of the class</a:t>
            </a:r>
          </a:p>
          <a:p>
            <a:r>
              <a:rPr lang="en-US" dirty="0"/>
              <a:t>Automatically gets called when the class object is deleted or freed.</a:t>
            </a:r>
          </a:p>
          <a:p>
            <a:r>
              <a:rPr lang="en-US" dirty="0"/>
              <a:t>In Java, the Garbage Collector thread from JVM automatically destroys objects that are not in use.</a:t>
            </a:r>
          </a:p>
          <a:p>
            <a:r>
              <a:rPr lang="en-US" dirty="0"/>
              <a:t>The Object class of Java provides a finalize() method that automatically gets called at the end of program execution.</a:t>
            </a:r>
          </a:p>
          <a:p>
            <a:r>
              <a:rPr lang="en-US" dirty="0"/>
              <a:t>A programmer can override this method and add extra steps, </a:t>
            </a:r>
            <a:r>
              <a:rPr lang="en-US"/>
              <a:t>if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interface is a contract of a class with outside world.</a:t>
            </a:r>
          </a:p>
          <a:p>
            <a:pPr marL="274320" lvl="1" indent="0">
              <a:buNone/>
            </a:pPr>
            <a:r>
              <a:rPr lang="en-US" dirty="0"/>
              <a:t>E.g. the buttons on TV set are the interfaces of humans to the TV wiring and circuitry.</a:t>
            </a:r>
          </a:p>
          <a:p>
            <a:r>
              <a:rPr lang="en-US" dirty="0"/>
              <a:t>In Java, an interface provides a way to implement multiple inheritance.</a:t>
            </a:r>
          </a:p>
          <a:p>
            <a:r>
              <a:rPr lang="en-US" dirty="0"/>
              <a:t>A class “implements” one or more interfaces and provides specific behavior using implementations of methods inside the interfaces.</a:t>
            </a:r>
          </a:p>
          <a:p>
            <a:pPr marL="274320" lvl="1" indent="0">
              <a:buNone/>
            </a:pPr>
            <a:r>
              <a:rPr lang="en-US" sz="1700" dirty="0"/>
              <a:t>E.g. interface </a:t>
            </a:r>
            <a:r>
              <a:rPr lang="en-US" sz="1700" dirty="0" err="1"/>
              <a:t>Drawable</a:t>
            </a:r>
            <a:r>
              <a:rPr lang="en-US" sz="1700" dirty="0"/>
              <a:t> {</a:t>
            </a:r>
          </a:p>
          <a:p>
            <a:pPr marL="274320" lvl="1" indent="0">
              <a:buNone/>
            </a:pPr>
            <a:r>
              <a:rPr lang="en-US" sz="1700" dirty="0"/>
              <a:t>	public void draw();</a:t>
            </a:r>
          </a:p>
          <a:p>
            <a:pPr marL="274320" lvl="1" indent="0">
              <a:buNone/>
            </a:pPr>
            <a:r>
              <a:rPr lang="en-US" sz="1700" dirty="0"/>
              <a:t>}</a:t>
            </a:r>
          </a:p>
          <a:p>
            <a:pPr marL="274320" lvl="1" indent="0">
              <a:buNone/>
            </a:pPr>
            <a:r>
              <a:rPr lang="en-US" sz="1700" dirty="0"/>
              <a:t>class Shape implements </a:t>
            </a:r>
            <a:r>
              <a:rPr lang="en-US" sz="1700" dirty="0" err="1"/>
              <a:t>Drawable</a:t>
            </a:r>
            <a:r>
              <a:rPr lang="en-US" sz="1700" dirty="0"/>
              <a:t>{</a:t>
            </a:r>
          </a:p>
          <a:p>
            <a:pPr marL="274320" lvl="1" indent="0">
              <a:buNone/>
            </a:pPr>
            <a:r>
              <a:rPr lang="en-US" sz="1700" dirty="0"/>
              <a:t>	public void Draw() { </a:t>
            </a:r>
            <a:r>
              <a:rPr lang="en-US" sz="1700" dirty="0" err="1"/>
              <a:t>System.out.println</a:t>
            </a:r>
            <a:r>
              <a:rPr lang="en-US" sz="1700" dirty="0"/>
              <a:t>(“I’m drawing a shape.”); }</a:t>
            </a:r>
          </a:p>
          <a:p>
            <a:pPr marL="274320" lvl="1" indent="0">
              <a:buNone/>
            </a:pPr>
            <a:r>
              <a:rPr lang="en-US" sz="1700" dirty="0"/>
              <a:t>}</a:t>
            </a:r>
          </a:p>
          <a:p>
            <a:r>
              <a:rPr lang="en-US" dirty="0"/>
              <a:t>In Java, an interface contains abstract, default and static methods, and constants.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53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namespaces used to organize related classes and interfaces.</a:t>
            </a:r>
          </a:p>
          <a:p>
            <a:r>
              <a:rPr lang="en-US" dirty="0"/>
              <a:t>Similar to folders on a disk.</a:t>
            </a:r>
          </a:p>
          <a:p>
            <a:r>
              <a:rPr lang="en-US" dirty="0"/>
              <a:t>Java class library provides hundreds of packages and classes to make the programmer’s life easy. They are called “Application Programming Interfaces”(APIs).</a:t>
            </a:r>
          </a:p>
          <a:p>
            <a:pPr lvl="1"/>
            <a:r>
              <a:rPr lang="en-US" dirty="0"/>
              <a:t>E.g. String, File, Socket, </a:t>
            </a:r>
            <a:r>
              <a:rPr lang="en-US" dirty="0" err="1"/>
              <a:t>IOStream</a:t>
            </a:r>
            <a:r>
              <a:rPr lang="en-US"/>
              <a:t> etc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36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and static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“this” keyword is used when JRE may get confused between variable names and class member names.</a:t>
            </a:r>
          </a:p>
          <a:p>
            <a:r>
              <a:rPr lang="en-US" dirty="0"/>
              <a:t>“static” keyword is used when a variable </a:t>
            </a:r>
            <a:r>
              <a:rPr lang="en-US"/>
              <a:t>or method </a:t>
            </a:r>
            <a:r>
              <a:rPr lang="en-US" dirty="0"/>
              <a:t>needs to be referenced without the </a:t>
            </a:r>
            <a:r>
              <a:rPr lang="en-US"/>
              <a:t>class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5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5283-413A-4A57-BBC8-381942B1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in Java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26F5C-ABE7-6750-95A8-6B4471A2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DA754C-A279-B3F3-6C73-0D873B9652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399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531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167B-3F86-E39A-9CD1-E19DB3F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Areas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6665-26DD-DD9A-A7E6-3D004BEB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virtual machine manages the following memory areas for program execution:</a:t>
            </a:r>
          </a:p>
          <a:p>
            <a:pPr lvl="1"/>
            <a:r>
              <a:rPr lang="en-US" dirty="0"/>
              <a:t>Method Area: class data, static variables, runtime constant pool</a:t>
            </a:r>
          </a:p>
          <a:p>
            <a:pPr lvl="1"/>
            <a:r>
              <a:rPr lang="en-US" dirty="0"/>
              <a:t>Heap : Objects and dynamic memory allocation</a:t>
            </a:r>
          </a:p>
          <a:p>
            <a:pPr lvl="1"/>
            <a:r>
              <a:rPr lang="en-US" dirty="0"/>
              <a:t>Stack : Thread-local variables, method calls</a:t>
            </a:r>
          </a:p>
          <a:p>
            <a:pPr lvl="1"/>
            <a:r>
              <a:rPr lang="en-US" dirty="0"/>
              <a:t>Program counter registers : Instruction address for each thread</a:t>
            </a:r>
          </a:p>
          <a:p>
            <a:pPr lvl="1"/>
            <a:r>
              <a:rPr lang="en-US" dirty="0"/>
              <a:t>Native method : Native/Non-Java code execution</a:t>
            </a:r>
          </a:p>
          <a:p>
            <a:r>
              <a:rPr lang="en-US" dirty="0"/>
              <a:t>Heap area is further divided into:</a:t>
            </a:r>
          </a:p>
          <a:p>
            <a:pPr lvl="1"/>
            <a:r>
              <a:rPr lang="en-US" dirty="0"/>
              <a:t>Young generation</a:t>
            </a:r>
          </a:p>
          <a:p>
            <a:pPr lvl="1"/>
            <a:r>
              <a:rPr lang="en-US" dirty="0"/>
              <a:t>Old Generation</a:t>
            </a:r>
          </a:p>
          <a:p>
            <a:pPr lvl="1"/>
            <a:r>
              <a:rPr lang="en-US" dirty="0"/>
              <a:t>Meta space</a:t>
            </a:r>
          </a:p>
          <a:p>
            <a:r>
              <a:rPr lang="en-US" dirty="0"/>
              <a:t>Garbage collection occurs in the heap area.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52833-B783-6BB9-56C7-AD7854E9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B06A2-29D6-E3F0-D08D-77F7E2910788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E79C2-9E61-A1B8-362C-C37EBB790D20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396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method is a block of code that contains a series of statements.</a:t>
            </a:r>
          </a:p>
          <a:p>
            <a:r>
              <a:rPr lang="en-US" dirty="0"/>
              <a:t>The program calls the method by providing necessary arguments.</a:t>
            </a:r>
          </a:p>
          <a:p>
            <a:r>
              <a:rPr lang="en-US" dirty="0"/>
              <a:t>The statements are executed by invoking the method call.</a:t>
            </a:r>
          </a:p>
          <a:p>
            <a:r>
              <a:rPr lang="en-US" dirty="0"/>
              <a:t>The Main method is the entry point to any program invocation and it is called by Java runtime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test1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public void </a:t>
            </a:r>
            <a:r>
              <a:rPr lang="en-US" sz="1400" dirty="0" err="1"/>
              <a:t>myPublicMethod</a:t>
            </a:r>
            <a:r>
              <a:rPr lang="en-US" sz="1400" dirty="0"/>
              <a:t>()</a:t>
            </a:r>
          </a:p>
          <a:p>
            <a:r>
              <a:rPr lang="en-US" sz="1400" dirty="0"/>
              <a:t>   {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System.out.println</a:t>
            </a:r>
            <a:r>
              <a:rPr lang="en-US" sz="1400" dirty="0"/>
              <a:t>(“This method can be called from outside the class.”);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private int </a:t>
            </a:r>
            <a:r>
              <a:rPr lang="en-US" sz="1400" dirty="0" err="1"/>
              <a:t>myPrivateInc</a:t>
            </a:r>
            <a:r>
              <a:rPr lang="en-US" sz="1400" dirty="0"/>
              <a:t>(int n)</a:t>
            </a:r>
          </a:p>
          <a:p>
            <a:r>
              <a:rPr lang="en-US" sz="1400" dirty="0"/>
              <a:t>  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(“This method cannot be called from outside the class.”);</a:t>
            </a:r>
          </a:p>
          <a:p>
            <a:r>
              <a:rPr lang="en-US" sz="1400" dirty="0"/>
              <a:t>      return n++;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{</a:t>
            </a:r>
          </a:p>
          <a:p>
            <a:r>
              <a:rPr lang="en-US" sz="1400" dirty="0"/>
              <a:t>      test1 t1 = new test1();</a:t>
            </a:r>
          </a:p>
          <a:p>
            <a:r>
              <a:rPr lang="en-US" sz="1400" dirty="0"/>
              <a:t>      t1.myPublicMethod();</a:t>
            </a:r>
          </a:p>
          <a:p>
            <a:r>
              <a:rPr lang="en-US" sz="1400" dirty="0"/>
              <a:t>      int </a:t>
            </a:r>
            <a:r>
              <a:rPr lang="en-US" sz="1400" dirty="0" err="1"/>
              <a:t>num</a:t>
            </a:r>
            <a:r>
              <a:rPr lang="en-US" sz="1400" dirty="0"/>
              <a:t> = t1.myPrivateInc(5);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Class test2</a:t>
            </a:r>
          </a:p>
          <a:p>
            <a:r>
              <a:rPr lang="en-US" sz="1400" dirty="0"/>
              <a:t>{</a:t>
            </a:r>
          </a:p>
          <a:p>
            <a:r>
              <a:rPr lang="en-US" sz="1400" b="1" dirty="0"/>
              <a:t>   //can we call </a:t>
            </a:r>
            <a:r>
              <a:rPr lang="en-US" sz="1400" b="1" dirty="0" err="1"/>
              <a:t>myPrivateInc</a:t>
            </a:r>
            <a:r>
              <a:rPr lang="en-US" sz="1400" b="1" dirty="0"/>
              <a:t> here? Try it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86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Method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declared inside a class.</a:t>
            </a:r>
          </a:p>
          <a:p>
            <a:r>
              <a:rPr lang="en-US" dirty="0"/>
              <a:t>Here are the essential parts:</a:t>
            </a:r>
          </a:p>
          <a:p>
            <a:pPr marL="274320" lvl="1" indent="0">
              <a:buNone/>
            </a:pPr>
            <a:r>
              <a:rPr lang="en-US" dirty="0"/>
              <a:t>Name</a:t>
            </a:r>
          </a:p>
          <a:p>
            <a:pPr marL="274320" lvl="1" indent="0">
              <a:buNone/>
            </a:pPr>
            <a:r>
              <a:rPr lang="en-US" dirty="0"/>
              <a:t>Arguments with types</a:t>
            </a:r>
          </a:p>
          <a:p>
            <a:pPr marL="274320" lvl="1" indent="0">
              <a:buNone/>
            </a:pPr>
            <a:r>
              <a:rPr lang="en-US" dirty="0"/>
              <a:t>Return type</a:t>
            </a:r>
          </a:p>
          <a:p>
            <a:pPr marL="274320" lvl="1" indent="0">
              <a:buNone/>
            </a:pPr>
            <a:r>
              <a:rPr lang="en-US" dirty="0"/>
              <a:t>Access modifiers (such as public, private, protected, static, final etc.)</a:t>
            </a:r>
          </a:p>
          <a:p>
            <a:r>
              <a:rPr lang="en-US" dirty="0"/>
              <a:t>All these parts together are called as “method signature”.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History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762000"/>
            <a:ext cx="1257300" cy="22631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16002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James Gosling, Mike Sheridan and Patrick Naughton are the fathers of Java language.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was originally designed for embedded applications but was too ahead of its time!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Design philosophy: Write once run anywhere!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Design Goals: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Simple, Object oriented and familiar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Robust and Secure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Architecture Neutral and Portable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High Performance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Interpreted, threaded and dynamic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Developed at Sun Microsystems which was later acquired by Oracle Corporation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Latest version as of October 2021 : Java 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47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Stack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understand the access control of members and methods, the commonly used “stack” structure is implemented using Java class and “getter” and “setter” methods for stack elements.</a:t>
            </a:r>
          </a:p>
          <a:p>
            <a:pPr lvl="1"/>
            <a:r>
              <a:rPr lang="en-US" dirty="0"/>
              <a:t>A stack of “char” is defined using Java array.</a:t>
            </a:r>
          </a:p>
          <a:p>
            <a:pPr lvl="1"/>
            <a:r>
              <a:rPr lang="en-US" dirty="0"/>
              <a:t>The “getter” and “setter” methods are called “pop” and “push” respectively.</a:t>
            </a:r>
          </a:p>
          <a:p>
            <a:pPr lvl="1"/>
            <a:r>
              <a:rPr lang="en-US" dirty="0"/>
              <a:t>Other methods to check whether the stack is full or empty</a:t>
            </a:r>
          </a:p>
          <a:p>
            <a:pPr lvl="1"/>
            <a:r>
              <a:rPr lang="en-US" dirty="0"/>
              <a:t>A constructor that defines the size of the stack(array).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1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passing in Java is always by value!</a:t>
            </a:r>
          </a:p>
          <a:p>
            <a:pPr marL="274320" lvl="1" indent="0">
              <a:buNone/>
            </a:pPr>
            <a:r>
              <a:rPr lang="en-US" dirty="0"/>
              <a:t>Int x = 4;</a:t>
            </a:r>
          </a:p>
          <a:p>
            <a:pPr marL="274320" lvl="1" indent="0">
              <a:buNone/>
            </a:pPr>
            <a:r>
              <a:rPr lang="en-US" dirty="0"/>
              <a:t>Int </a:t>
            </a:r>
            <a:r>
              <a:rPr lang="en-US" dirty="0" err="1"/>
              <a:t>sqr</a:t>
            </a:r>
            <a:r>
              <a:rPr lang="en-US" dirty="0"/>
              <a:t> (int n)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	return n*n;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r>
              <a:rPr lang="en-US" dirty="0" err="1"/>
              <a:t>Sqr</a:t>
            </a:r>
            <a:r>
              <a:rPr lang="en-US" dirty="0"/>
              <a:t>(x);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33FA-D347-C6F8-F0F0-437D13BE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10FF-2C78-DE2D-F192-324DC5B3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wrapper classes are used to convert primitive data types (such as int, byte, short etc.) into objects.</a:t>
            </a:r>
          </a:p>
          <a:p>
            <a:r>
              <a:rPr lang="en-US" dirty="0"/>
              <a:t>Collection classes (such as </a:t>
            </a:r>
            <a:r>
              <a:rPr lang="en-US" dirty="0" err="1"/>
              <a:t>ArrayList</a:t>
            </a:r>
            <a:r>
              <a:rPr lang="en-US" dirty="0"/>
              <a:t>, HashMap etc.) use wrapper classes instead of primitive types.</a:t>
            </a:r>
          </a:p>
          <a:p>
            <a:r>
              <a:rPr lang="en-US" dirty="0"/>
              <a:t>Wrapper classes provide utility methods for conversion, parsing etc. of values. E.g. </a:t>
            </a:r>
            <a:r>
              <a:rPr lang="en-US" dirty="0" err="1"/>
              <a:t>parseInt</a:t>
            </a:r>
            <a:r>
              <a:rPr lang="en-US" dirty="0"/>
              <a:t>(), </a:t>
            </a:r>
            <a:r>
              <a:rPr lang="en-US" dirty="0" err="1"/>
              <a:t>valueOf</a:t>
            </a:r>
            <a:r>
              <a:rPr lang="en-US" dirty="0"/>
              <a:t>().</a:t>
            </a:r>
          </a:p>
          <a:p>
            <a:r>
              <a:rPr lang="en-US" dirty="0"/>
              <a:t>Wrapper class objects allow null values as opposed to primitive types.</a:t>
            </a:r>
          </a:p>
          <a:p>
            <a:r>
              <a:rPr lang="en-US" dirty="0"/>
              <a:t>Wrapper classes make the code more readable since everything is an object!</a:t>
            </a:r>
          </a:p>
          <a:p>
            <a:r>
              <a:rPr lang="en-US" dirty="0"/>
              <a:t>The conversion from primitive to wrapper and vice versa happens automatically.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F2237-C9CC-9315-10CF-EAAE8398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80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B8CF-C21C-3736-E429-6471C52E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Wrapper Classes for Primitive Data Types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F39500-FE66-C612-29D1-9046F6FB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03495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10904414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7484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 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Wrapper Class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0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5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7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1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6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0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0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9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02049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D0824-8192-E732-A077-43C7F216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7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41C-20C5-62FF-48BF-77EA36BA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or Nested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C6EF-C6D8-7F48-8BD1-B032AE91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define a class inside a class!</a:t>
            </a:r>
          </a:p>
          <a:p>
            <a:r>
              <a:rPr lang="en-US" dirty="0"/>
              <a:t>More encapsulation, logical grouping, better readability and access to private members of outer class</a:t>
            </a:r>
          </a:p>
          <a:p>
            <a:r>
              <a:rPr lang="en-US" dirty="0"/>
              <a:t>We can define the inner class with access modifiers such as private, protected etc.</a:t>
            </a:r>
          </a:p>
          <a:p>
            <a:r>
              <a:rPr lang="en-US" dirty="0"/>
              <a:t>Inner class can hide implementation details from the outer world.</a:t>
            </a:r>
          </a:p>
          <a:p>
            <a:r>
              <a:rPr lang="en-US" dirty="0"/>
              <a:t>4 Types:</a:t>
            </a:r>
          </a:p>
          <a:p>
            <a:pPr lvl="1"/>
            <a:r>
              <a:rPr lang="en-US" dirty="0"/>
              <a:t>Member Inner (E.g. Customer outer class and </a:t>
            </a:r>
            <a:r>
              <a:rPr lang="en-US" dirty="0" err="1"/>
              <a:t>ContactDetails</a:t>
            </a:r>
            <a:r>
              <a:rPr lang="en-US" dirty="0"/>
              <a:t> inner class)</a:t>
            </a:r>
          </a:p>
          <a:p>
            <a:pPr lvl="1"/>
            <a:r>
              <a:rPr lang="en-US" dirty="0"/>
              <a:t>Anonymous Inner (e.g. implement an abstract method inside an anonymous class.)</a:t>
            </a:r>
          </a:p>
          <a:p>
            <a:pPr lvl="1"/>
            <a:r>
              <a:rPr lang="en-US" dirty="0"/>
              <a:t>Local Inner (may be inside a method)</a:t>
            </a:r>
          </a:p>
          <a:p>
            <a:pPr lvl="1"/>
            <a:r>
              <a:rPr lang="en-US" dirty="0"/>
              <a:t>Static Nested (E.g. Benefits class inside an Employee class; the class holds static information for </a:t>
            </a:r>
            <a:r>
              <a:rPr lang="en-US"/>
              <a:t>all employees).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9C2EE-4BF9-70DA-9247-BADB3AFB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Family Tree of OO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76700" y="19812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6700" y="30480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4847" y="4408251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3434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</a:t>
            </a:r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>
            <a:off x="4572000" y="2743200"/>
            <a:ext cx="0" cy="304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>
          <a:xfrm flipH="1">
            <a:off x="3120147" y="3810000"/>
            <a:ext cx="1451853" cy="598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8" idx="0"/>
          </p:cNvCxnSpPr>
          <p:nvPr/>
        </p:nvCxnSpPr>
        <p:spPr>
          <a:xfrm>
            <a:off x="4572000" y="3810000"/>
            <a:ext cx="14097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9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Languages Worldwide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6292334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TIOBE: The Software Quality Company, </a:t>
            </a:r>
            <a:r>
              <a:rPr lang="en-US" dirty="0" err="1"/>
              <a:t>PyPL</a:t>
            </a:r>
            <a:r>
              <a:rPr lang="en-US" dirty="0"/>
              <a:t>: </a:t>
            </a:r>
            <a:r>
              <a:rPr lang="en-US" dirty="0" err="1"/>
              <a:t>PopularitY</a:t>
            </a:r>
            <a:r>
              <a:rPr lang="en-US" dirty="0"/>
              <a:t> of Programming Languages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CABA94-9576-EA36-7FE0-A95157336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7098"/>
              </p:ext>
            </p:extLst>
          </p:nvPr>
        </p:nvGraphicFramePr>
        <p:xfrm>
          <a:off x="1371600" y="2044700"/>
          <a:ext cx="6096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7340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583853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4376536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75431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 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Programming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4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23.84%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2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4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1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7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12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your favorite programming environment and keep it ready for the lab sessions</a:t>
            </a:r>
          </a:p>
          <a:p>
            <a:r>
              <a:rPr lang="en-US" dirty="0"/>
              <a:t>Let’s write our “Hello, world!” program:</a:t>
            </a:r>
          </a:p>
          <a:p>
            <a:pPr marL="274320" lvl="1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HelloWorld</a:t>
            </a:r>
            <a:r>
              <a:rPr lang="en-US" b="1" dirty="0"/>
              <a:t> {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("Hello world!");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}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9E43-7701-C62C-53F3-1BCDAF92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 in 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0FCB-B24E-16C1-EEDD-E8BEFB61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"Hello World!";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06FE9-53AA-89CE-1C90-1D4095FF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6648-A401-C0DA-7D7B-D0221322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C++ and Java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753859-15A2-9DC4-4ED3-91AD63E11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742226"/>
              </p:ext>
            </p:extLst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43638724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564447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9968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C++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5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 Paradigm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Oriented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Pure Object 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7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Translator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 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Interpreter+Compiler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3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 dependency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752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(exe)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JVM is required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Preprocessor directives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#header, #define etc.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packages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1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Inheritance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inheritance not supported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 through new and delete keywords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garbage collection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0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Overloading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function and operator overloading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 overloading is not supported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31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16722-4FCB-C344-2787-6E503FC8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: byte, short, int, long, float, double, boolean, char</a:t>
            </a:r>
          </a:p>
          <a:p>
            <a:r>
              <a:rPr lang="en-US" dirty="0"/>
              <a:t>Default values: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72AB-36A5-4126-9530-DA8CA6890A7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03503"/>
              </p:ext>
            </p:extLst>
          </p:nvPr>
        </p:nvGraphicFramePr>
        <p:xfrm>
          <a:off x="1295400" y="28956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Data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Default Value (for fields)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'\u0000'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 (or any object) 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769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61637</TotalTime>
  <Words>2510</Words>
  <Application>Microsoft Office PowerPoint</Application>
  <PresentationFormat>On-screen Show (4:3)</PresentationFormat>
  <Paragraphs>405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Clarity</vt:lpstr>
      <vt:lpstr>PowerPoint Presentation</vt:lpstr>
      <vt:lpstr>Unit I: Fundamentals of Java</vt:lpstr>
      <vt:lpstr>A little bit of History</vt:lpstr>
      <vt:lpstr>Family Tree of OO programming languages</vt:lpstr>
      <vt:lpstr>Top Languages Worldwide</vt:lpstr>
      <vt:lpstr>Hello, world!</vt:lpstr>
      <vt:lpstr>Hello, World in C++</vt:lpstr>
      <vt:lpstr>Comparison of C++ and Java</vt:lpstr>
      <vt:lpstr>Data Types</vt:lpstr>
      <vt:lpstr>Reference Types</vt:lpstr>
      <vt:lpstr>Class Definition</vt:lpstr>
      <vt:lpstr>Arrays</vt:lpstr>
      <vt:lpstr>Array Manipulations</vt:lpstr>
      <vt:lpstr>Input Output in Java</vt:lpstr>
      <vt:lpstr>OOP principles</vt:lpstr>
      <vt:lpstr>Data Abstraction</vt:lpstr>
      <vt:lpstr>Inheritance</vt:lpstr>
      <vt:lpstr>Polymorphism</vt:lpstr>
      <vt:lpstr>Exercise</vt:lpstr>
      <vt:lpstr>Need of Object Oriented Programming</vt:lpstr>
      <vt:lpstr>Constructors</vt:lpstr>
      <vt:lpstr>Destructors</vt:lpstr>
      <vt:lpstr>Interfaces</vt:lpstr>
      <vt:lpstr>Packages</vt:lpstr>
      <vt:lpstr>this and static keywords</vt:lpstr>
      <vt:lpstr>Memory Management in Java</vt:lpstr>
      <vt:lpstr>Memory Areas</vt:lpstr>
      <vt:lpstr>Method Definition</vt:lpstr>
      <vt:lpstr>Parts of Method Declaration</vt:lpstr>
      <vt:lpstr>Case Study : Stack Implementation</vt:lpstr>
      <vt:lpstr>Parameter Passing</vt:lpstr>
      <vt:lpstr>Wrapper Classes</vt:lpstr>
      <vt:lpstr>Wrapper Classes for Primitive Data Types</vt:lpstr>
      <vt:lpstr>Inner or Nested Classes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TOOL</dc:title>
  <dc:creator>Pratima</dc:creator>
  <cp:lastModifiedBy>Omkar Joshi</cp:lastModifiedBy>
  <cp:revision>581</cp:revision>
  <dcterms:created xsi:type="dcterms:W3CDTF">2016-02-24T12:57:14Z</dcterms:created>
  <dcterms:modified xsi:type="dcterms:W3CDTF">2025-02-07T11:56:51Z</dcterms:modified>
</cp:coreProperties>
</file>