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7" r:id="rId2"/>
    <p:sldId id="278" r:id="rId3"/>
    <p:sldId id="280" r:id="rId4"/>
    <p:sldId id="261" r:id="rId5"/>
    <p:sldId id="260" r:id="rId6"/>
    <p:sldId id="262" r:id="rId7"/>
    <p:sldId id="267" r:id="rId8"/>
    <p:sldId id="271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D0F0A-9CDC-497F-B18C-A2AEF0D929B3}" v="4" dt="2024-07-05T06:46:25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6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6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1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7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0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0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20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61F587D-E03A-4A7C-8D07-FB070CB4A60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102CF3-924B-435B-B42C-C8DAE80A1A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5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1F24-B402-EA5F-5230-4F3F276CD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Deutsch </a:t>
            </a:r>
            <a:r>
              <a:rPr lang="en-IN" dirty="0" err="1"/>
              <a:t>als</a:t>
            </a:r>
            <a:r>
              <a:rPr lang="en-IN" dirty="0"/>
              <a:t> </a:t>
            </a:r>
            <a:r>
              <a:rPr lang="en-IN" dirty="0" err="1"/>
              <a:t>fremdsprache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1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D52B-EC63-417E-F750-132ED7AA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1" y="354563"/>
            <a:ext cx="10580915" cy="6055568"/>
          </a:xfrm>
        </p:spPr>
        <p:txBody>
          <a:bodyPr>
            <a:normAutofit fontScale="85000" lnSpcReduction="20000"/>
          </a:bodyPr>
          <a:lstStyle/>
          <a:p>
            <a:r>
              <a:rPr lang="en-IN" sz="3200" b="1" dirty="0"/>
              <a:t>Why German?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see a few interesting facts </a:t>
            </a:r>
            <a:r>
              <a:rPr lang="en-IN"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the country </a:t>
            </a:r>
          </a:p>
          <a:p>
            <a:pPr marL="0" indent="0">
              <a:buNone/>
            </a:pPr>
            <a:endParaRPr lang="en-IN" sz="23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Deutschland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</a:p>
          <a:p>
            <a:pPr marL="457200" indent="-457200">
              <a:buAutoNum type="arabicPeriod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for their automobile industry (car production) –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world’s top car manufacturers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IN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Volkvagen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Mercedes, BMW, Audi, Porsche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 universities offer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–class education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lowest or rather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tuition fees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public schools/ universities. The cost of living is also comparatively lower compared to other popular countries for Masters . </a:t>
            </a:r>
          </a:p>
          <a:p>
            <a:pPr marL="0" indent="0">
              <a:buNone/>
            </a:pPr>
            <a:endParaRPr lang="en-IN" sz="2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2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the language </a:t>
            </a:r>
          </a:p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widely spoken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mother language in the Europe</a:t>
            </a:r>
          </a:p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official language in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countries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Switzerland, Luxemburg, </a:t>
            </a:r>
            <a:r>
              <a:rPr lang="en-IN" sz="2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Belguim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</a:t>
            </a:r>
          </a:p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English and German share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60% of their vocab 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(Eng and French – 27%)</a:t>
            </a:r>
          </a:p>
          <a:p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Known for its </a:t>
            </a:r>
            <a:r>
              <a:rPr lang="en-IN" sz="23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longest words</a:t>
            </a:r>
            <a:r>
              <a:rPr lang="en-IN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(79 letters)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38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8922-CFFE-8126-1493-69664F4C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44115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dialects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CB9232-8D50-3B84-4010-B22171E5F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30301"/>
              </p:ext>
            </p:extLst>
          </p:nvPr>
        </p:nvGraphicFramePr>
        <p:xfrm>
          <a:off x="1089608" y="1259634"/>
          <a:ext cx="9654592" cy="5103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296">
                  <a:extLst>
                    <a:ext uri="{9D8B030D-6E8A-4147-A177-3AD203B41FA5}">
                      <a16:colId xmlns:a16="http://schemas.microsoft.com/office/drawing/2014/main" val="1424414010"/>
                    </a:ext>
                  </a:extLst>
                </a:gridCol>
                <a:gridCol w="4827296">
                  <a:extLst>
                    <a:ext uri="{9D8B030D-6E8A-4147-A177-3AD203B41FA5}">
                      <a16:colId xmlns:a16="http://schemas.microsoft.com/office/drawing/2014/main" val="2150643052"/>
                    </a:ext>
                  </a:extLst>
                </a:gridCol>
              </a:tblGrid>
              <a:tr h="17012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Hoch Deutsch  (High German / Standard German)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Used in southern side of the country and also in many countries.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Most commonly taught in schools, used in TV and news.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Schweizer Deutsch (Swiss German)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u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Differs a lot from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u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Influenced by French and Italian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u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Official language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0003"/>
                  </a:ext>
                </a:extLst>
              </a:tr>
              <a:tr h="1701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Plattdeutsch / </a:t>
                      </a:r>
                      <a:r>
                        <a:rPr lang="en-IN" sz="1600" u="sng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Niederdeutsch</a:t>
                      </a:r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(Low German)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Used in northern and eastern part of Netherlands.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Pronunciations and writing form is quite similar to Hoch Deutsch.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Mittel Deutsch (Middle German)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Used all across middle of the country including Dusseldorf, Cologne, Frankfurt and Berlin, also other most German cities except Hamburg and Munich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10817"/>
                  </a:ext>
                </a:extLst>
              </a:tr>
              <a:tr h="170128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600"/>
                        </a:spcBef>
                        <a:buNone/>
                      </a:pPr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lang="en-IN" sz="1600" u="sng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Oberdeutsch</a:t>
                      </a:r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(Bavarian / Upper German)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Differs from standard German – both pronunciations and spellings.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 natives find it difficult to understand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u="sng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Ostereichishes Deutsch (Austrian German)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Differs slightly from others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Same grammar but unique vocabulary.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13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395106"/>
            <a:ext cx="9720072" cy="100098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BUCHSTABEn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– Letters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09F23-279C-9884-E90D-4B390438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56791"/>
            <a:ext cx="9720073" cy="34744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A780E6-E2EE-0406-F498-9ECEAB4A7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13" y="1396094"/>
            <a:ext cx="5560273" cy="385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D9D95-55C2-548A-9E1F-7AE5E8E1622D}"/>
              </a:ext>
            </a:extLst>
          </p:cNvPr>
          <p:cNvSpPr txBox="1"/>
          <p:nvPr/>
        </p:nvSpPr>
        <p:spPr>
          <a:xfrm>
            <a:off x="1252658" y="5501563"/>
            <a:ext cx="9582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ä is pronounced as ‘a’ as we do in bay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 is pronounced as ‘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as we do in chew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 is pronounced as ‘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 is pronounced as ‘ss’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9852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483" y="211991"/>
            <a:ext cx="9720072" cy="10890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Pronunciation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380931"/>
            <a:ext cx="9720073" cy="515049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1. 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(in the end of word) = “a”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Ex. -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Junge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Hilfe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Sprache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“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Ex. -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Sie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Liebe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Spiele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ei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“eye” as we say in “Hi”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Ex. -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Backerei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Heimat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meine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4. 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Ä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“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Aey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”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Ex. - 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Ähnlich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Zähne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Später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“you”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Ex. –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Natürlich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Über,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Küche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Few more are,  Z = Ch, g =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j = y , v = f,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kh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s = z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go to K.B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Seite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nummer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10, 11)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7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92" y="282221"/>
            <a:ext cx="9720072" cy="599332"/>
          </a:xfrm>
        </p:spPr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Practise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die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aussprache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(pronunciation)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9" y="1235611"/>
            <a:ext cx="1441321" cy="1080991"/>
          </a:xfrm>
        </p:spPr>
      </p:pic>
      <p:sp>
        <p:nvSpPr>
          <p:cNvPr id="5" name="TextBox 4"/>
          <p:cNvSpPr txBox="1"/>
          <p:nvPr/>
        </p:nvSpPr>
        <p:spPr>
          <a:xfrm>
            <a:off x="2517556" y="1514795"/>
            <a:ext cx="216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Apfel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aapfel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7556" y="2702035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Junge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Boy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45" y="1177547"/>
            <a:ext cx="1332416" cy="10809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503842" y="151479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Fuß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Fuss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45" y="2276362"/>
            <a:ext cx="1212684" cy="14368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503842" y="2702035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Der Vogel = Fogel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97469-27F2-8727-F85D-2D40786C411A}"/>
              </a:ext>
            </a:extLst>
          </p:cNvPr>
          <p:cNvSpPr txBox="1"/>
          <p:nvPr/>
        </p:nvSpPr>
        <p:spPr>
          <a:xfrm>
            <a:off x="957192" y="4049814"/>
            <a:ext cx="9452723" cy="326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Spell the below words</a:t>
            </a:r>
          </a:p>
          <a:p>
            <a:pPr>
              <a:spcBef>
                <a:spcPts val="1000"/>
              </a:spcBef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 U N E			T A N A Y A		A M A Z O N		K Ü C H E</a:t>
            </a:r>
          </a:p>
          <a:p>
            <a:pPr>
              <a:spcBef>
                <a:spcPts val="1000"/>
              </a:spcBef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E R L I N			V I E L		C H R I S			U S A </a:t>
            </a:r>
          </a:p>
          <a:p>
            <a:pPr>
              <a:spcBef>
                <a:spcPts val="1000"/>
              </a:spcBef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the below words</a:t>
            </a:r>
          </a:p>
          <a:p>
            <a:pPr>
              <a:spcBef>
                <a:spcPts val="1000"/>
              </a:spcBef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Tür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Tisch , Der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Körper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Ärztin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Der Zug, Das Volkswagen </a:t>
            </a:r>
          </a:p>
          <a:p>
            <a:pPr>
              <a:spcBef>
                <a:spcPts val="1000"/>
              </a:spcBef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61D10-75FF-F132-49EE-EAE283C9D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167" y="2338210"/>
            <a:ext cx="912223" cy="137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0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F15B-7C02-4951-36C3-40A2094E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797" y="837144"/>
            <a:ext cx="9720072" cy="870360"/>
          </a:xfrm>
        </p:spPr>
        <p:txBody>
          <a:bodyPr/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Greetings and farewells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C6A19F-E3CC-B910-9E6A-26D06E3E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152" y="1903445"/>
            <a:ext cx="9475208" cy="451601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morning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Guten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Morgen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afternoon/ hello (informal)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Guten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evening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Guten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Abend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night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Nacht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Goodbye (formal) = Auf Wiedersehen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Bye (informal)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Tschü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are you = Wie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geht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Ihnen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(Formal)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geht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(Informal)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Fine, thank you = Danke gut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good = Es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geht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mir gut. </a:t>
            </a:r>
          </a:p>
        </p:txBody>
      </p:sp>
    </p:spTree>
    <p:extLst>
      <p:ext uri="{BB962C8B-B14F-4D97-AF65-F5344CB8AC3E}">
        <p14:creationId xmlns:p14="http://schemas.microsoft.com/office/powerpoint/2010/main" val="1249812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14" y="541175"/>
            <a:ext cx="9720073" cy="5775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your name?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</a:t>
            </a: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Sie?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(formal)</a:t>
            </a:r>
          </a:p>
          <a:p>
            <a:pPr marL="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</a:t>
            </a: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du?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(Informal)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is....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</a:t>
            </a:r>
            <a:r>
              <a:rPr 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__________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Nice to meet you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Sie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kennen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lernen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Yes/no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ja/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nein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thank you very much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Danke, Danke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sehr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welcome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Bitte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sehr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=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Bitte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Excuse me =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Entshuldigung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Pardon =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Bitte? /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Verzeihung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can’t speak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kann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Deutsch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sprechen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speak English? =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Sprechen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Sie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Englisch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understand you =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verstehe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Sie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nicht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you repeat please? =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Können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Sie bitte das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Wiederholen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slowly please =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Sprechen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Sie bitte </a:t>
            </a:r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langsam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2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08DB-12F0-ACAC-1525-F6CFF0E06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5029199"/>
            <a:ext cx="6083559" cy="1393977"/>
          </a:xfrm>
        </p:spPr>
        <p:txBody>
          <a:bodyPr/>
          <a:lstStyle/>
          <a:p>
            <a:r>
              <a:rPr lang="en-US" dirty="0"/>
              <a:t>Danke!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11B9F-9833-DF6E-9C05-656C7322E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Auf Wiedersehen !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2186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775</TotalTime>
  <Words>800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Tw Cen MT</vt:lpstr>
      <vt:lpstr>Tw Cen MT Condensed</vt:lpstr>
      <vt:lpstr>Wingdings 3</vt:lpstr>
      <vt:lpstr>Integral</vt:lpstr>
      <vt:lpstr>  Deutsch als fremdsprache</vt:lpstr>
      <vt:lpstr>PowerPoint Presentation</vt:lpstr>
      <vt:lpstr>German dialects</vt:lpstr>
      <vt:lpstr>Die BUCHSTABEn – Letters  </vt:lpstr>
      <vt:lpstr>Pronunciation keys</vt:lpstr>
      <vt:lpstr>Practise – die aussprache (pronunciation)</vt:lpstr>
      <vt:lpstr>Greetings and farewells</vt:lpstr>
      <vt:lpstr>PowerPoint Presentation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Herzlichen Wilkommen zum A1</dc:title>
  <dc:creator>HP 0412</dc:creator>
  <cp:lastModifiedBy>Parag Deo</cp:lastModifiedBy>
  <cp:revision>25</cp:revision>
  <dcterms:created xsi:type="dcterms:W3CDTF">2021-12-20T14:41:16Z</dcterms:created>
  <dcterms:modified xsi:type="dcterms:W3CDTF">2025-01-14T07:30:34Z</dcterms:modified>
</cp:coreProperties>
</file>