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3" r:id="rId4"/>
    <p:sldId id="284" r:id="rId5"/>
    <p:sldId id="258" r:id="rId6"/>
    <p:sldId id="259" r:id="rId7"/>
    <p:sldId id="260" r:id="rId8"/>
    <p:sldId id="261" r:id="rId9"/>
    <p:sldId id="285" r:id="rId10"/>
    <p:sldId id="262" r:id="rId11"/>
    <p:sldId id="263" r:id="rId12"/>
    <p:sldId id="286" r:id="rId13"/>
    <p:sldId id="287" r:id="rId14"/>
    <p:sldId id="288" r:id="rId15"/>
    <p:sldId id="289" r:id="rId16"/>
    <p:sldId id="264" r:id="rId17"/>
    <p:sldId id="265" r:id="rId18"/>
    <p:sldId id="266" r:id="rId19"/>
    <p:sldId id="290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92" r:id="rId30"/>
    <p:sldId id="291" r:id="rId31"/>
    <p:sldId id="276" r:id="rId32"/>
    <p:sldId id="293" r:id="rId33"/>
    <p:sldId id="277" r:id="rId34"/>
    <p:sldId id="278" r:id="rId35"/>
    <p:sldId id="279" r:id="rId36"/>
    <p:sldId id="280" r:id="rId37"/>
    <p:sldId id="281" r:id="rId38"/>
    <p:sldId id="295" r:id="rId39"/>
    <p:sldId id="294" r:id="rId40"/>
    <p:sldId id="282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E1586-DB0F-47C4-A0E7-CC6586F531FA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6F746-9EE1-469F-9C81-4F085FAA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74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F07D-A76E-4678-BA59-90137805CC40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4CB2-EAC5-46C0-94CF-1D6210F6F44D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AA348-5CEF-402B-B26E-3AB7554B07F9}" type="datetime1">
              <a:rPr lang="en-US" smtClean="0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D532F-5297-40B2-BA9C-2D10E5C4222C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40A0-C0E5-4CD2-809B-03D77CBE3C8C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36090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09">
                <a:moveTo>
                  <a:pt x="12192000" y="55626"/>
                </a:moveTo>
                <a:lnTo>
                  <a:pt x="0" y="55626"/>
                </a:lnTo>
                <a:lnTo>
                  <a:pt x="0" y="66675"/>
                </a:lnTo>
                <a:lnTo>
                  <a:pt x="12192000" y="66802"/>
                </a:lnTo>
                <a:lnTo>
                  <a:pt x="12192000" y="55626"/>
                </a:lnTo>
                <a:close/>
              </a:path>
              <a:path w="12192000" h="67309">
                <a:moveTo>
                  <a:pt x="12192000" y="22352"/>
                </a:moveTo>
                <a:lnTo>
                  <a:pt x="0" y="22225"/>
                </a:lnTo>
                <a:lnTo>
                  <a:pt x="0" y="44450"/>
                </a:lnTo>
                <a:lnTo>
                  <a:pt x="12192000" y="44577"/>
                </a:lnTo>
                <a:lnTo>
                  <a:pt x="12192000" y="22352"/>
                </a:lnTo>
                <a:close/>
              </a:path>
              <a:path w="12192000" h="67309">
                <a:moveTo>
                  <a:pt x="12192000" y="127"/>
                </a:moveTo>
                <a:lnTo>
                  <a:pt x="0" y="0"/>
                </a:lnTo>
                <a:lnTo>
                  <a:pt x="0" y="11176"/>
                </a:lnTo>
                <a:lnTo>
                  <a:pt x="12192000" y="11176"/>
                </a:lnTo>
                <a:lnTo>
                  <a:pt x="12192000" y="12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6381749"/>
            <a:ext cx="12192000" cy="477520"/>
          </a:xfrm>
          <a:custGeom>
            <a:avLst/>
            <a:gdLst/>
            <a:ahLst/>
            <a:cxnLst/>
            <a:rect l="l" t="t" r="r" b="b"/>
            <a:pathLst>
              <a:path w="12192000" h="477520">
                <a:moveTo>
                  <a:pt x="12192000" y="0"/>
                </a:moveTo>
                <a:lnTo>
                  <a:pt x="0" y="0"/>
                </a:lnTo>
                <a:lnTo>
                  <a:pt x="0" y="477012"/>
                </a:lnTo>
                <a:lnTo>
                  <a:pt x="12192000" y="4770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2" y="6381749"/>
            <a:ext cx="12192000" cy="477520"/>
          </a:xfrm>
          <a:custGeom>
            <a:avLst/>
            <a:gdLst/>
            <a:ahLst/>
            <a:cxnLst/>
            <a:rect l="l" t="t" r="r" b="b"/>
            <a:pathLst>
              <a:path w="12192000" h="477520">
                <a:moveTo>
                  <a:pt x="0" y="477012"/>
                </a:moveTo>
                <a:lnTo>
                  <a:pt x="12192000" y="477012"/>
                </a:lnTo>
                <a:lnTo>
                  <a:pt x="12192000" y="0"/>
                </a:lnTo>
                <a:lnTo>
                  <a:pt x="0" y="0"/>
                </a:lnTo>
                <a:lnTo>
                  <a:pt x="0" y="477012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74490" y="2000757"/>
            <a:ext cx="3843019" cy="1174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53921"/>
            <a:ext cx="10815319" cy="418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02360" y="6495333"/>
            <a:ext cx="1732914" cy="257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C2CF-219A-43F4-BF27-261B486D9DD7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6076" y="6493988"/>
            <a:ext cx="241300" cy="22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937" y="6369049"/>
            <a:ext cx="12217400" cy="502920"/>
            <a:chOff x="-11937" y="6369049"/>
            <a:chExt cx="12217400" cy="502920"/>
          </a:xfrm>
        </p:grpSpPr>
        <p:sp>
          <p:nvSpPr>
            <p:cNvPr id="3" name="object 3"/>
            <p:cNvSpPr/>
            <p:nvPr/>
          </p:nvSpPr>
          <p:spPr>
            <a:xfrm>
              <a:off x="762" y="6381749"/>
              <a:ext cx="12192000" cy="477520"/>
            </a:xfrm>
            <a:custGeom>
              <a:avLst/>
              <a:gdLst/>
              <a:ahLst/>
              <a:cxnLst/>
              <a:rect l="l" t="t" r="r" b="b"/>
              <a:pathLst>
                <a:path w="12192000" h="477520">
                  <a:moveTo>
                    <a:pt x="12192000" y="0"/>
                  </a:moveTo>
                  <a:lnTo>
                    <a:pt x="0" y="0"/>
                  </a:lnTo>
                  <a:lnTo>
                    <a:pt x="0" y="477012"/>
                  </a:lnTo>
                  <a:lnTo>
                    <a:pt x="12192000" y="477012"/>
                  </a:lnTo>
                  <a:lnTo>
                    <a:pt x="12192000" y="0"/>
                  </a:lnTo>
                  <a:close/>
                </a:path>
              </a:pathLst>
            </a:cu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2" y="6381749"/>
              <a:ext cx="12192000" cy="477520"/>
            </a:xfrm>
            <a:custGeom>
              <a:avLst/>
              <a:gdLst/>
              <a:ahLst/>
              <a:cxnLst/>
              <a:rect l="l" t="t" r="r" b="b"/>
              <a:pathLst>
                <a:path w="12192000" h="477520">
                  <a:moveTo>
                    <a:pt x="0" y="477012"/>
                  </a:moveTo>
                  <a:lnTo>
                    <a:pt x="12192000" y="47701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477012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68164" y="3962400"/>
            <a:ext cx="3455670" cy="1319528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530"/>
              </a:spcBef>
            </a:pPr>
            <a:r>
              <a:rPr sz="1800" spc="-3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By</a:t>
            </a:r>
            <a:endParaRPr sz="18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  <a:p>
            <a:pPr marL="1270" algn="ctr">
              <a:lnSpc>
                <a:spcPct val="100000"/>
              </a:lnSpc>
              <a:spcBef>
                <a:spcPts val="430"/>
              </a:spcBef>
            </a:pPr>
            <a:r>
              <a:rPr sz="1800" spc="-4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Dr.</a:t>
            </a:r>
            <a:r>
              <a:rPr sz="1800" spc="-1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4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Anjali Dalvi (More)</a:t>
            </a:r>
            <a:endParaRPr sz="18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  <a:p>
            <a:pPr marL="1905" algn="ctr">
              <a:lnSpc>
                <a:spcPct val="100000"/>
              </a:lnSpc>
              <a:spcBef>
                <a:spcPts val="280"/>
              </a:spcBef>
            </a:pPr>
            <a:r>
              <a:rPr sz="1200" spc="-15" dirty="0">
                <a:latin typeface="Franklin Gothic Medium"/>
                <a:cs typeface="Franklin Gothic Medium"/>
              </a:rPr>
              <a:t>Associate</a:t>
            </a:r>
            <a:r>
              <a:rPr sz="1200" spc="-40" dirty="0">
                <a:latin typeface="Franklin Gothic Medium"/>
                <a:cs typeface="Franklin Gothic Medium"/>
              </a:rPr>
              <a:t> </a:t>
            </a:r>
            <a:r>
              <a:rPr sz="1200" spc="-10" dirty="0">
                <a:latin typeface="Franklin Gothic Medium"/>
                <a:cs typeface="Franklin Gothic Medium"/>
              </a:rPr>
              <a:t>Professor</a:t>
            </a:r>
            <a:endParaRPr sz="1200" dirty="0">
              <a:latin typeface="Franklin Gothic Medium"/>
              <a:cs typeface="Franklin Gothic Medium"/>
            </a:endParaRPr>
          </a:p>
          <a:p>
            <a:pPr marL="12700" marR="5080" algn="ctr">
              <a:lnSpc>
                <a:spcPct val="120000"/>
              </a:lnSpc>
              <a:spcBef>
                <a:spcPts val="5"/>
              </a:spcBef>
            </a:pPr>
            <a:r>
              <a:rPr sz="1200" spc="-15" dirty="0">
                <a:latin typeface="Franklin Gothic Medium"/>
                <a:cs typeface="Franklin Gothic Medium"/>
              </a:rPr>
              <a:t>Department</a:t>
            </a:r>
            <a:r>
              <a:rPr sz="1200" spc="-20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of</a:t>
            </a:r>
            <a:r>
              <a:rPr sz="1200" spc="-5" dirty="0">
                <a:latin typeface="Franklin Gothic Medium"/>
                <a:cs typeface="Franklin Gothic Medium"/>
              </a:rPr>
              <a:t> </a:t>
            </a:r>
            <a:r>
              <a:rPr sz="1200" spc="-25" dirty="0">
                <a:latin typeface="Franklin Gothic Medium"/>
                <a:cs typeface="Franklin Gothic Medium"/>
              </a:rPr>
              <a:t>Artificial</a:t>
            </a:r>
            <a:r>
              <a:rPr sz="1200" spc="-10" dirty="0">
                <a:latin typeface="Franklin Gothic Medium"/>
                <a:cs typeface="Franklin Gothic Medium"/>
              </a:rPr>
              <a:t> Intelligence</a:t>
            </a:r>
            <a:r>
              <a:rPr sz="1200" spc="-25" dirty="0">
                <a:latin typeface="Franklin Gothic Medium"/>
                <a:cs typeface="Franklin Gothic Medium"/>
              </a:rPr>
              <a:t> </a:t>
            </a:r>
            <a:r>
              <a:rPr sz="1200" spc="-5" dirty="0">
                <a:latin typeface="Franklin Gothic Medium"/>
                <a:cs typeface="Franklin Gothic Medium"/>
              </a:rPr>
              <a:t>and Machine </a:t>
            </a:r>
            <a:r>
              <a:rPr sz="1200" spc="-10" dirty="0">
                <a:latin typeface="Franklin Gothic Medium"/>
                <a:cs typeface="Franklin Gothic Medium"/>
              </a:rPr>
              <a:t>Learning </a:t>
            </a:r>
            <a:r>
              <a:rPr sz="1200" spc="-260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Symbiosis </a:t>
            </a:r>
            <a:r>
              <a:rPr sz="1200" spc="-10" dirty="0">
                <a:latin typeface="Franklin Gothic Medium"/>
                <a:cs typeface="Franklin Gothic Medium"/>
              </a:rPr>
              <a:t>Institute</a:t>
            </a:r>
            <a:r>
              <a:rPr sz="1200" dirty="0">
                <a:latin typeface="Franklin Gothic Medium"/>
                <a:cs typeface="Franklin Gothic Medium"/>
              </a:rPr>
              <a:t> </a:t>
            </a:r>
            <a:r>
              <a:rPr sz="1200" spc="-15" dirty="0">
                <a:latin typeface="Franklin Gothic Medium"/>
                <a:cs typeface="Franklin Gothic Medium"/>
              </a:rPr>
              <a:t>of</a:t>
            </a:r>
            <a:r>
              <a:rPr sz="1200" spc="-10" dirty="0">
                <a:latin typeface="Franklin Gothic Medium"/>
                <a:cs typeface="Franklin Gothic Medium"/>
              </a:rPr>
              <a:t> Technology</a:t>
            </a:r>
            <a:endParaRPr sz="1200" dirty="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38600" y="1547850"/>
            <a:ext cx="3843019" cy="11741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13335" rIns="0" bIns="0" rtlCol="0">
            <a:spAutoFit/>
          </a:bodyPr>
          <a:lstStyle/>
          <a:p>
            <a:pPr marL="27305" algn="ctr">
              <a:lnSpc>
                <a:spcPts val="3800"/>
              </a:lnSpc>
              <a:spcBef>
                <a:spcPts val="105"/>
              </a:spcBef>
            </a:pPr>
            <a:r>
              <a:rPr lang="en-US" spc="-5" dirty="0"/>
              <a:t> UMLA: </a:t>
            </a:r>
            <a:r>
              <a:rPr spc="-5" dirty="0"/>
              <a:t>Unit-1</a:t>
            </a:r>
          </a:p>
          <a:p>
            <a:pPr marL="27305" algn="ctr">
              <a:lnSpc>
                <a:spcPts val="5240"/>
              </a:lnSpc>
            </a:pPr>
            <a:r>
              <a:rPr sz="4400" spc="-15" dirty="0"/>
              <a:t>Distance</a:t>
            </a:r>
            <a:r>
              <a:rPr sz="4400" spc="-40" dirty="0"/>
              <a:t> </a:t>
            </a:r>
            <a:r>
              <a:rPr sz="4400" spc="-5" dirty="0"/>
              <a:t>Metrics</a:t>
            </a:r>
            <a:endParaRPr sz="4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6169CD4-F434-458F-ABF4-C93DBB6F343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1000" y="6514460"/>
            <a:ext cx="1732914" cy="218008"/>
          </a:xfrm>
        </p:spPr>
        <p:txBody>
          <a:bodyPr/>
          <a:lstStyle/>
          <a:p>
            <a:pPr marL="12700">
              <a:lnSpc>
                <a:spcPts val="1730"/>
              </a:lnSpc>
            </a:pPr>
            <a:r>
              <a:rPr lang="en-US" spc="-110" dirty="0">
                <a:solidFill>
                  <a:schemeClr val="tx1"/>
                </a:solidFill>
              </a:rPr>
              <a:t>Unsupervised MLA</a:t>
            </a:r>
            <a:endParaRPr lang="en-US" spc="-9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58F90B4-1438-4890-925F-09C28F68FF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lang="en-IN" spc="-60" smtClean="0"/>
              <a:t>1</a:t>
            </a:fld>
            <a:endParaRPr lang="en-IN" spc="-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629" y="310387"/>
            <a:ext cx="4393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Manhattan</a:t>
            </a:r>
            <a:r>
              <a:rPr sz="4000" spc="-1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82877"/>
            <a:ext cx="10754360" cy="437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50" dirty="0">
                <a:solidFill>
                  <a:srgbClr val="0070C0"/>
                </a:solidFill>
                <a:latin typeface="Times New Roman"/>
                <a:cs typeface="Times New Roman"/>
              </a:rPr>
              <a:t>Manhattan</a:t>
            </a:r>
            <a:r>
              <a:rPr sz="2800" b="1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b="1" spc="-114" dirty="0">
                <a:solidFill>
                  <a:srgbClr val="0070C0"/>
                </a:solidFill>
                <a:latin typeface="Times New Roman"/>
                <a:cs typeface="Times New Roman"/>
              </a:rPr>
              <a:t>Distance</a:t>
            </a:r>
            <a:r>
              <a:rPr sz="2800" spc="-114" dirty="0">
                <a:latin typeface="Times New Roman"/>
                <a:cs typeface="Times New Roman"/>
              </a:rPr>
              <a:t>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also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known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as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15" dirty="0">
                <a:solidFill>
                  <a:srgbClr val="C00000"/>
                </a:solidFill>
                <a:latin typeface="Times New Roman"/>
                <a:cs typeface="Times New Roman"/>
              </a:rPr>
              <a:t>L1</a:t>
            </a:r>
            <a:r>
              <a:rPr sz="28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C00000"/>
                </a:solidFill>
                <a:latin typeface="Times New Roman"/>
                <a:cs typeface="Times New Roman"/>
              </a:rPr>
              <a:t>Norm</a:t>
            </a:r>
            <a:r>
              <a:rPr sz="28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40" dirty="0">
                <a:solidFill>
                  <a:srgbClr val="C00000"/>
                </a:solidFill>
                <a:latin typeface="Times New Roman"/>
                <a:cs typeface="Times New Roman"/>
              </a:rPr>
              <a:t>taxicab</a:t>
            </a:r>
            <a:r>
              <a:rPr sz="2800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110" dirty="0">
                <a:solidFill>
                  <a:srgbClr val="C00000"/>
                </a:solidFill>
                <a:latin typeface="Times New Roman"/>
                <a:cs typeface="Times New Roman"/>
              </a:rPr>
              <a:t>distance</a:t>
            </a:r>
            <a:r>
              <a:rPr sz="2800" spc="-110" dirty="0">
                <a:latin typeface="Times New Roman"/>
                <a:cs typeface="Times New Roman"/>
              </a:rPr>
              <a:t>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distance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metric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used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measure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distance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between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two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points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grid-like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path.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Manhattan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Distance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between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two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points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p1(x1,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x2)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p2(y1,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y2)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65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higher-dimensional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space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(n),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this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formula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extends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to: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marR="1524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65" dirty="0">
                <a:latin typeface="Times New Roman"/>
                <a:cs typeface="Times New Roman"/>
              </a:rPr>
              <a:t>Similar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Euclidean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Distance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w.r.t.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40" dirty="0">
                <a:solidFill>
                  <a:srgbClr val="7030A0"/>
                </a:solidFill>
                <a:latin typeface="Times New Roman"/>
                <a:cs typeface="Times New Roman"/>
              </a:rPr>
              <a:t>Non-Negativity,</a:t>
            </a:r>
            <a:r>
              <a:rPr sz="2800" spc="-19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-110" dirty="0">
                <a:solidFill>
                  <a:srgbClr val="7030A0"/>
                </a:solidFill>
                <a:latin typeface="Times New Roman"/>
                <a:cs typeface="Times New Roman"/>
              </a:rPr>
              <a:t>Identity</a:t>
            </a:r>
            <a:r>
              <a:rPr sz="2800" spc="-7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-165" dirty="0">
                <a:solidFill>
                  <a:srgbClr val="7030A0"/>
                </a:solidFill>
                <a:latin typeface="Times New Roman"/>
                <a:cs typeface="Times New Roman"/>
              </a:rPr>
              <a:t>of</a:t>
            </a:r>
            <a:r>
              <a:rPr sz="2800" spc="-5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-114" dirty="0">
                <a:solidFill>
                  <a:srgbClr val="7030A0"/>
                </a:solidFill>
                <a:latin typeface="Times New Roman"/>
                <a:cs typeface="Times New Roman"/>
              </a:rPr>
              <a:t>Indiscernible, </a:t>
            </a:r>
            <a:r>
              <a:rPr sz="2800" spc="-68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-160" dirty="0">
                <a:solidFill>
                  <a:srgbClr val="7030A0"/>
                </a:solidFill>
                <a:latin typeface="Times New Roman"/>
                <a:cs typeface="Times New Roman"/>
              </a:rPr>
              <a:t>and</a:t>
            </a:r>
            <a:r>
              <a:rPr sz="2800" spc="-6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-150" dirty="0">
                <a:solidFill>
                  <a:srgbClr val="7030A0"/>
                </a:solidFill>
                <a:latin typeface="Times New Roman"/>
                <a:cs typeface="Times New Roman"/>
              </a:rPr>
              <a:t>Symmetry</a:t>
            </a:r>
            <a:endParaRPr sz="2800" dirty="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3548102"/>
            <a:ext cx="4436305" cy="2517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4611786"/>
            <a:ext cx="3740484" cy="26831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629" y="310387"/>
            <a:ext cx="4393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Manhattan</a:t>
            </a:r>
            <a:r>
              <a:rPr sz="4000" spc="-1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395" y="1600200"/>
            <a:ext cx="8463857" cy="38410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629" y="310387"/>
            <a:ext cx="4393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Manhattan</a:t>
            </a:r>
            <a:r>
              <a:rPr sz="4000" spc="-1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E9DE241-5F12-43DB-B036-E38AF362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3" y="1524000"/>
            <a:ext cx="1136824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629" y="310387"/>
            <a:ext cx="43935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Manhattan</a:t>
            </a:r>
            <a:r>
              <a:rPr sz="4000" spc="-1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1B78545-C0FD-4FA7-AC17-2303E8383E42}"/>
              </a:ext>
            </a:extLst>
          </p:cNvPr>
          <p:cNvSpPr/>
          <p:nvPr/>
        </p:nvSpPr>
        <p:spPr>
          <a:xfrm>
            <a:off x="2590800" y="3048000"/>
            <a:ext cx="6454726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calculating </a:t>
            </a:r>
            <a:r>
              <a:rPr lang="en-IN" sz="2400" b="0" i="0" dirty="0" err="1">
                <a:solidFill>
                  <a:srgbClr val="B85C00"/>
                </a:solidFill>
                <a:effectLst/>
                <a:latin typeface="inherit"/>
              </a:rPr>
              <a:t>manhattan</a:t>
            </a:r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 distance between vectors</a:t>
            </a:r>
            <a:endParaRPr lang="en-IN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from </a:t>
            </a:r>
            <a:r>
              <a:rPr lang="en-IN" sz="2400" b="0" i="0" dirty="0" err="1">
                <a:solidFill>
                  <a:srgbClr val="002D7A"/>
                </a:solidFill>
                <a:effectLst/>
                <a:latin typeface="inherit"/>
              </a:rPr>
              <a:t>scipy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400" b="0" i="0" dirty="0" err="1">
                <a:solidFill>
                  <a:srgbClr val="002D7A"/>
                </a:solidFill>
                <a:effectLst/>
                <a:latin typeface="inherit"/>
              </a:rPr>
              <a:t>spatial</a:t>
            </a:r>
            <a:r>
              <a:rPr lang="en-IN" sz="2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IN" sz="2400" b="0" i="0" dirty="0" err="1">
                <a:solidFill>
                  <a:srgbClr val="004ED0"/>
                </a:solidFill>
                <a:effectLst/>
                <a:latin typeface="inherit"/>
              </a:rPr>
              <a:t>distance</a:t>
            </a:r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 import 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herit"/>
              </a:rPr>
              <a:t>cityblock</a:t>
            </a:r>
            <a:endParaRPr lang="en-IN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define data</a:t>
            </a:r>
            <a:endParaRPr lang="en-IN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IN" sz="2400" b="0" i="0" dirty="0">
                <a:solidFill>
                  <a:srgbClr val="002D7A"/>
                </a:solidFill>
                <a:effectLst/>
                <a:latin typeface="inherit"/>
              </a:rPr>
              <a:t>row1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10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20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15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10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5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endParaRPr lang="en-IN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IN" sz="2400" b="0" i="0" dirty="0">
                <a:solidFill>
                  <a:srgbClr val="002D7A"/>
                </a:solidFill>
                <a:effectLst/>
                <a:latin typeface="inherit"/>
              </a:rPr>
              <a:t>row2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12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24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18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8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400" b="0" i="0" dirty="0">
                <a:solidFill>
                  <a:srgbClr val="CE0000"/>
                </a:solidFill>
                <a:effectLst/>
                <a:latin typeface="inherit"/>
              </a:rPr>
              <a:t>7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endParaRPr lang="en-IN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IN" sz="2400" b="0" i="0" dirty="0">
                <a:solidFill>
                  <a:srgbClr val="B85C00"/>
                </a:solidFill>
                <a:effectLst/>
                <a:latin typeface="inherit"/>
              </a:rPr>
              <a:t># calculate distance</a:t>
            </a:r>
            <a:endParaRPr lang="en-IN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IN" sz="2400" b="0" i="0" dirty="0" err="1">
                <a:solidFill>
                  <a:srgbClr val="002D7A"/>
                </a:solidFill>
                <a:effectLst/>
                <a:latin typeface="inherit"/>
              </a:rPr>
              <a:t>dist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IN" sz="2400" b="0" i="0" dirty="0" err="1">
                <a:solidFill>
                  <a:srgbClr val="004ED0"/>
                </a:solidFill>
                <a:effectLst/>
                <a:latin typeface="inherit"/>
              </a:rPr>
              <a:t>cityblock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400" b="0" i="0" dirty="0">
                <a:solidFill>
                  <a:srgbClr val="002D7A"/>
                </a:solidFill>
                <a:effectLst/>
                <a:latin typeface="inherit"/>
              </a:rPr>
              <a:t>row1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IN" sz="2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IN" sz="2400" b="0" i="0" dirty="0">
                <a:solidFill>
                  <a:srgbClr val="002D7A"/>
                </a:solidFill>
                <a:effectLst/>
                <a:latin typeface="inherit"/>
              </a:rPr>
              <a:t>row2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400" b="0" i="0" dirty="0">
              <a:solidFill>
                <a:srgbClr val="000000"/>
              </a:solidFill>
              <a:effectLst/>
              <a:latin typeface="Monaco"/>
            </a:endParaRPr>
          </a:p>
          <a:p>
            <a:pPr fontAlgn="base"/>
            <a:r>
              <a:rPr lang="en-IN" sz="2400" b="0" i="0" dirty="0">
                <a:solidFill>
                  <a:srgbClr val="004ED0"/>
                </a:solidFill>
                <a:effectLst/>
                <a:latin typeface="inherit"/>
              </a:rPr>
              <a:t>print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IN" sz="2400" b="0" i="0" dirty="0" err="1">
                <a:solidFill>
                  <a:srgbClr val="002D7A"/>
                </a:solidFill>
                <a:effectLst/>
                <a:latin typeface="inherit"/>
              </a:rPr>
              <a:t>dist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en-IN" sz="2400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A090D13-311A-4BC6-8361-DA4EA0406EBC}"/>
              </a:ext>
            </a:extLst>
          </p:cNvPr>
          <p:cNvSpPr/>
          <p:nvPr/>
        </p:nvSpPr>
        <p:spPr>
          <a:xfrm>
            <a:off x="1905000" y="1371600"/>
            <a:ext cx="7772400" cy="14343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 i="0" dirty="0" err="1">
                <a:solidFill>
                  <a:srgbClr val="7030A0"/>
                </a:solidFill>
                <a:effectLst/>
                <a:latin typeface="Google Sans"/>
              </a:rPr>
              <a:t>cityblock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Google Sans"/>
              </a:rPr>
              <a:t>(u, v, w=None)[source]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Compute the City Block (Manhattan) distance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Computes the Manhattan distance between two 1-D arrays u and v, which is defined as. ∑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i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| u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i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− v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i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|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91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D085C4-6AB1-45C9-98A6-87870076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2109A1-D1D1-4E89-9FEC-F221E025E1B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lang="en-US" spc="-9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2FF957-05D1-4FB3-A44C-3C44C70845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lang="en-IN" spc="-60" smtClean="0"/>
              <a:t>14</a:t>
            </a:fld>
            <a:endParaRPr lang="en-IN" spc="-6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0AE3B21-EC9F-4327-96FE-FD24C0A35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08" y="28039"/>
            <a:ext cx="9251992" cy="6725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6903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hne"/>
              </a:rPr>
              <a:t>Manhattan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The Manhattan distance is also called the Taxicab or City-Block distance as the distance between two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real-valued vectors is calculated as if one could only move at right angles.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ource-serif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This distance measure is often used for discrete and binary attributes to get a realistic path.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The Manhattan distance is based on a L1-norm and is calculated by: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7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and can be implemented in Python by: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ource-code-pr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scipy.spatial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 distance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distance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cityblock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(vector_1, vector_2)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The Manhattan distance has two major 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disadvantages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First, it is less intuitive than the Euclidean distance in high dimensional space and second, it does not show the shortest path possible.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miro.medium.com/v2/resize:fit:208/1*uNpDt3wDqCJ1CpTOq2IuYA.png">
            <a:extLst>
              <a:ext uri="{FF2B5EF4-FFF2-40B4-BE49-F238E27FC236}">
                <a16:creationId xmlns:a16="http://schemas.microsoft.com/office/drawing/2014/main" xmlns="" id="{6E6E9158-A82A-4712-BD7B-69FC7EAB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78004"/>
            <a:ext cx="1311847" cy="13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s://miro.medium.com/v2/resize:fit:288/1*nwDjnMf5fby0m7dvhXxfpA@2x.png">
            <a:extLst>
              <a:ext uri="{FF2B5EF4-FFF2-40B4-BE49-F238E27FC236}">
                <a16:creationId xmlns:a16="http://schemas.microsoft.com/office/drawing/2014/main" xmlns="" id="{F1CB3DD6-D959-4FF8-ACE1-CD40DA24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038600"/>
            <a:ext cx="1985496" cy="81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xmlns="" id="{F7DEE545-62E4-41BC-9648-7CDEB4314D85}"/>
              </a:ext>
            </a:extLst>
          </p:cNvPr>
          <p:cNvSpPr txBox="1">
            <a:spLocks/>
          </p:cNvSpPr>
          <p:nvPr/>
        </p:nvSpPr>
        <p:spPr>
          <a:xfrm>
            <a:off x="267124" y="228600"/>
            <a:ext cx="2759147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N" kern="0" spc="-2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Manhattan</a:t>
            </a:r>
            <a:r>
              <a:rPr lang="en-IN" kern="0" spc="-1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lang="en-IN" kern="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lang="en-IN" kern="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36142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19E18BD-7F06-4841-AC82-CC904CED5A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lang="en-US" spc="-9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B4EBC9-8A3C-43B3-99AF-A169C389E2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lang="en-IN" spc="-60" smtClean="0"/>
              <a:t>15</a:t>
            </a:fld>
            <a:endParaRPr lang="en-IN" spc="-6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24857D-80AF-4C83-BA69-B29B9EF6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6772275" cy="1647825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xmlns="" id="{EF62373A-D977-4AF3-9508-13C32F5FF2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0970" y="310387"/>
            <a:ext cx="4288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Chebyshev</a:t>
            </a:r>
            <a:r>
              <a:rPr sz="4000" spc="-1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1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235D1FE-F9B7-4133-8297-772F7CD3F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413933"/>
            <a:ext cx="1981200" cy="2191800"/>
          </a:xfrm>
          <a:prstGeom prst="rect">
            <a:avLst/>
          </a:prstGeom>
        </p:spPr>
      </p:pic>
      <p:pic>
        <p:nvPicPr>
          <p:cNvPr id="2057" name="Picture 9" descr="https://miro.medium.com/v2/resize:fit:314/1*BRfcuTmLHKIeS9k4IFu31Q@2x.png">
            <a:extLst>
              <a:ext uri="{FF2B5EF4-FFF2-40B4-BE49-F238E27FC236}">
                <a16:creationId xmlns:a16="http://schemas.microsoft.com/office/drawing/2014/main" xmlns="" id="{2F9F7667-A083-4C6C-B0ED-3664A0A2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4302584"/>
            <a:ext cx="2139950" cy="64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xmlns="" id="{0BE4A89F-EA7F-475E-9523-96E8EFBD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605733"/>
            <a:ext cx="6248400" cy="249317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26903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The Chebyshev distance is calculated by the L-infinity-norm: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5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We can calculate the distance in Python by: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ource-code-pr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scipy.spatial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 distance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distance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chebyshev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source-code-pro"/>
              </a:rPr>
              <a:t>(vector_1, vector_2)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The Chebyshev distance has only very specific use case and is thus very seldom used.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0970" y="310387"/>
            <a:ext cx="4288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Chebyshev</a:t>
            </a:r>
            <a:r>
              <a:rPr sz="4000" spc="-1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1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82877"/>
            <a:ext cx="10577195" cy="2461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6585584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solidFill>
                  <a:srgbClr val="7030A0"/>
                </a:solidFill>
                <a:latin typeface="Times New Roman"/>
                <a:cs typeface="Times New Roman"/>
              </a:rPr>
              <a:t>Che</a:t>
            </a:r>
            <a:r>
              <a:rPr sz="2800" spc="-200" dirty="0">
                <a:solidFill>
                  <a:srgbClr val="7030A0"/>
                </a:solidFill>
                <a:latin typeface="Times New Roman"/>
                <a:cs typeface="Times New Roman"/>
              </a:rPr>
              <a:t>b</a:t>
            </a:r>
            <a:r>
              <a:rPr sz="2800" spc="-185" dirty="0">
                <a:solidFill>
                  <a:srgbClr val="7030A0"/>
                </a:solidFill>
                <a:latin typeface="Times New Roman"/>
                <a:cs typeface="Times New Roman"/>
              </a:rPr>
              <a:t>ysh</a:t>
            </a:r>
            <a:r>
              <a:rPr sz="2800" spc="-220" dirty="0">
                <a:solidFill>
                  <a:srgbClr val="7030A0"/>
                </a:solidFill>
                <a:latin typeface="Times New Roman"/>
                <a:cs typeface="Times New Roman"/>
              </a:rPr>
              <a:t>e</a:t>
            </a:r>
            <a:r>
              <a:rPr sz="2800" spc="-235" dirty="0">
                <a:solidFill>
                  <a:srgbClr val="7030A0"/>
                </a:solidFill>
                <a:latin typeface="Times New Roman"/>
                <a:cs typeface="Times New Roman"/>
              </a:rPr>
              <a:t>v</a:t>
            </a:r>
            <a:r>
              <a:rPr sz="2800" spc="-7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800" spc="-110" dirty="0">
                <a:solidFill>
                  <a:srgbClr val="7030A0"/>
                </a:solidFill>
                <a:latin typeface="Times New Roman"/>
                <a:cs typeface="Times New Roman"/>
              </a:rPr>
              <a:t>d</a:t>
            </a:r>
            <a:r>
              <a:rPr sz="2800" spc="-135" dirty="0">
                <a:solidFill>
                  <a:srgbClr val="7030A0"/>
                </a:solidFill>
                <a:latin typeface="Times New Roman"/>
                <a:cs typeface="Times New Roman"/>
              </a:rPr>
              <a:t>istan</a:t>
            </a:r>
            <a:r>
              <a:rPr sz="2800" spc="-155" dirty="0">
                <a:solidFill>
                  <a:srgbClr val="7030A0"/>
                </a:solidFill>
                <a:latin typeface="Times New Roman"/>
                <a:cs typeface="Times New Roman"/>
              </a:rPr>
              <a:t>c</a:t>
            </a:r>
            <a:r>
              <a:rPr sz="2800" spc="-165" dirty="0">
                <a:solidFill>
                  <a:srgbClr val="7030A0"/>
                </a:solidFill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als</a:t>
            </a:r>
            <a:r>
              <a:rPr sz="2800" spc="-204" dirty="0">
                <a:latin typeface="Times New Roman"/>
                <a:cs typeface="Times New Roman"/>
              </a:rPr>
              <a:t>o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kn</a:t>
            </a:r>
            <a:r>
              <a:rPr sz="2800" spc="-215" dirty="0">
                <a:latin typeface="Times New Roman"/>
                <a:cs typeface="Times New Roman"/>
              </a:rPr>
              <a:t>o</a:t>
            </a:r>
            <a:r>
              <a:rPr sz="2800" spc="-140" dirty="0">
                <a:latin typeface="Times New Roman"/>
                <a:cs typeface="Times New Roman"/>
              </a:rPr>
              <a:t>wn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40" dirty="0">
                <a:latin typeface="Times New Roman"/>
                <a:cs typeface="Times New Roman"/>
              </a:rPr>
              <a:t>a</a:t>
            </a:r>
            <a:r>
              <a:rPr sz="2800" spc="-204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315" dirty="0">
                <a:latin typeface="Times New Roman"/>
                <a:cs typeface="Times New Roman"/>
              </a:rPr>
              <a:t>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∞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14" dirty="0">
                <a:latin typeface="Times New Roman"/>
                <a:cs typeface="Times New Roman"/>
              </a:rPr>
              <a:t>n</a:t>
            </a:r>
            <a:r>
              <a:rPr sz="2800" spc="-55" dirty="0">
                <a:latin typeface="Times New Roman"/>
                <a:cs typeface="Times New Roman"/>
              </a:rPr>
              <a:t>o</a:t>
            </a:r>
            <a:r>
              <a:rPr sz="2800" spc="50" dirty="0">
                <a:latin typeface="Times New Roman"/>
                <a:cs typeface="Times New Roman"/>
              </a:rPr>
              <a:t>r</a:t>
            </a:r>
            <a:r>
              <a:rPr sz="2800" spc="-45" dirty="0">
                <a:latin typeface="Times New Roman"/>
                <a:cs typeface="Times New Roman"/>
              </a:rPr>
              <a:t>m</a:t>
            </a:r>
            <a:r>
              <a:rPr sz="2800" spc="-15" dirty="0">
                <a:latin typeface="Times New Roman"/>
                <a:cs typeface="Times New Roman"/>
              </a:rPr>
              <a:t>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cal</a:t>
            </a:r>
            <a:r>
              <a:rPr sz="2800" spc="-180" dirty="0">
                <a:latin typeface="Times New Roman"/>
                <a:cs typeface="Times New Roman"/>
              </a:rPr>
              <a:t>c</a:t>
            </a:r>
            <a:r>
              <a:rPr sz="2800" spc="-145" dirty="0">
                <a:latin typeface="Times New Roman"/>
                <a:cs typeface="Times New Roman"/>
              </a:rPr>
              <a:t>ul</a:t>
            </a:r>
            <a:r>
              <a:rPr sz="2800" spc="-185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tes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54" dirty="0">
                <a:latin typeface="Times New Roman"/>
                <a:cs typeface="Times New Roman"/>
              </a:rPr>
              <a:t>m</a:t>
            </a:r>
            <a:r>
              <a:rPr sz="2800" spc="-145" dirty="0">
                <a:latin typeface="Times New Roman"/>
                <a:cs typeface="Times New Roman"/>
              </a:rPr>
              <a:t>a</a:t>
            </a:r>
            <a:r>
              <a:rPr sz="2800" spc="-110" dirty="0">
                <a:latin typeface="Times New Roman"/>
                <a:cs typeface="Times New Roman"/>
              </a:rPr>
              <a:t>xi</a:t>
            </a:r>
            <a:r>
              <a:rPr sz="2800" spc="-229" dirty="0">
                <a:latin typeface="Times New Roman"/>
                <a:cs typeface="Times New Roman"/>
              </a:rPr>
              <a:t>m</a:t>
            </a:r>
            <a:r>
              <a:rPr sz="2800" spc="-145" dirty="0">
                <a:latin typeface="Times New Roman"/>
                <a:cs typeface="Times New Roman"/>
              </a:rPr>
              <a:t>um</a:t>
            </a:r>
            <a:endParaRPr sz="28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180" dirty="0">
                <a:latin typeface="Times New Roman"/>
                <a:cs typeface="Times New Roman"/>
              </a:rPr>
              <a:t>abs</a:t>
            </a:r>
            <a:r>
              <a:rPr sz="2800" spc="-195" dirty="0">
                <a:latin typeface="Times New Roman"/>
                <a:cs typeface="Times New Roman"/>
              </a:rPr>
              <a:t>o</a:t>
            </a:r>
            <a:r>
              <a:rPr sz="2800" spc="-90" dirty="0">
                <a:latin typeface="Times New Roman"/>
                <a:cs typeface="Times New Roman"/>
              </a:rPr>
              <a:t>l</a:t>
            </a:r>
            <a:r>
              <a:rPr sz="2800" spc="-145" dirty="0">
                <a:latin typeface="Times New Roman"/>
                <a:cs typeface="Times New Roman"/>
              </a:rPr>
              <a:t>u</a:t>
            </a:r>
            <a:r>
              <a:rPr sz="2800" spc="-35" dirty="0">
                <a:latin typeface="Times New Roman"/>
                <a:cs typeface="Times New Roman"/>
              </a:rPr>
              <a:t>te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di</a:t>
            </a:r>
            <a:r>
              <a:rPr sz="2800" spc="-135" dirty="0">
                <a:latin typeface="Times New Roman"/>
                <a:cs typeface="Times New Roman"/>
              </a:rPr>
              <a:t>ff</a:t>
            </a:r>
            <a:r>
              <a:rPr sz="2800" spc="-170" dirty="0">
                <a:latin typeface="Times New Roman"/>
                <a:cs typeface="Times New Roman"/>
              </a:rPr>
              <a:t>e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114" dirty="0">
                <a:latin typeface="Times New Roman"/>
                <a:cs typeface="Times New Roman"/>
              </a:rPr>
              <a:t>n</a:t>
            </a:r>
            <a:r>
              <a:rPr sz="2800" spc="-140" dirty="0">
                <a:latin typeface="Times New Roman"/>
                <a:cs typeface="Times New Roman"/>
              </a:rPr>
              <a:t>ce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bet</a:t>
            </a:r>
            <a:r>
              <a:rPr sz="2800" spc="-235" dirty="0">
                <a:latin typeface="Times New Roman"/>
                <a:cs typeface="Times New Roman"/>
              </a:rPr>
              <a:t>w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100" dirty="0">
                <a:latin typeface="Times New Roman"/>
                <a:cs typeface="Times New Roman"/>
              </a:rPr>
              <a:t>e</a:t>
            </a:r>
            <a:r>
              <a:rPr sz="2800" spc="-120" dirty="0">
                <a:latin typeface="Times New Roman"/>
                <a:cs typeface="Times New Roman"/>
              </a:rPr>
              <a:t>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</a:t>
            </a:r>
            <a:r>
              <a:rPr sz="2800" spc="-150" dirty="0">
                <a:latin typeface="Times New Roman"/>
                <a:cs typeface="Times New Roman"/>
              </a:rPr>
              <a:t>o</a:t>
            </a:r>
            <a:r>
              <a:rPr sz="2800" spc="85" dirty="0">
                <a:latin typeface="Times New Roman"/>
                <a:cs typeface="Times New Roman"/>
              </a:rPr>
              <a:t>r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175" dirty="0">
                <a:latin typeface="Times New Roman"/>
                <a:cs typeface="Times New Roman"/>
              </a:rPr>
              <a:t>e</a:t>
            </a:r>
            <a:r>
              <a:rPr sz="2800" spc="-150" dirty="0">
                <a:latin typeface="Times New Roman"/>
                <a:cs typeface="Times New Roman"/>
              </a:rPr>
              <a:t>s</a:t>
            </a:r>
            <a:r>
              <a:rPr sz="2800" spc="-120" dirty="0">
                <a:latin typeface="Times New Roman"/>
                <a:cs typeface="Times New Roman"/>
              </a:rPr>
              <a:t>p</a:t>
            </a:r>
            <a:r>
              <a:rPr sz="2800" spc="-114" dirty="0">
                <a:latin typeface="Times New Roman"/>
                <a:cs typeface="Times New Roman"/>
              </a:rPr>
              <a:t>o</a:t>
            </a:r>
            <a:r>
              <a:rPr sz="2800" spc="-120" dirty="0">
                <a:latin typeface="Times New Roman"/>
                <a:cs typeface="Times New Roman"/>
              </a:rPr>
              <a:t>n</a:t>
            </a:r>
            <a:r>
              <a:rPr sz="2800" spc="-114" dirty="0">
                <a:latin typeface="Times New Roman"/>
                <a:cs typeface="Times New Roman"/>
              </a:rPr>
              <a:t>d</a:t>
            </a:r>
            <a:r>
              <a:rPr sz="2800" spc="-165" dirty="0">
                <a:latin typeface="Times New Roman"/>
                <a:cs typeface="Times New Roman"/>
              </a:rPr>
              <a:t>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</a:t>
            </a:r>
            <a:r>
              <a:rPr sz="2800" spc="-150" dirty="0">
                <a:latin typeface="Times New Roman"/>
                <a:cs typeface="Times New Roman"/>
              </a:rPr>
              <a:t>o</a:t>
            </a:r>
            <a:r>
              <a:rPr sz="2800" spc="-70" dirty="0">
                <a:latin typeface="Times New Roman"/>
                <a:cs typeface="Times New Roman"/>
              </a:rPr>
              <a:t>or</a:t>
            </a:r>
            <a:r>
              <a:rPr sz="2800" spc="-75" dirty="0">
                <a:latin typeface="Times New Roman"/>
                <a:cs typeface="Times New Roman"/>
              </a:rPr>
              <a:t>d</a:t>
            </a:r>
            <a:r>
              <a:rPr sz="2800" spc="-155" dirty="0">
                <a:latin typeface="Times New Roman"/>
                <a:cs typeface="Times New Roman"/>
              </a:rPr>
              <a:t>in</a:t>
            </a:r>
            <a:r>
              <a:rPr sz="2800" spc="-195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t</a:t>
            </a:r>
            <a:r>
              <a:rPr sz="2800" spc="-40" dirty="0">
                <a:latin typeface="Times New Roman"/>
                <a:cs typeface="Times New Roman"/>
              </a:rPr>
              <a:t>e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265" dirty="0">
                <a:latin typeface="Times New Roman"/>
                <a:cs typeface="Times New Roman"/>
              </a:rPr>
              <a:t>w</a:t>
            </a:r>
            <a:r>
              <a:rPr sz="2800" spc="-120" dirty="0">
                <a:latin typeface="Times New Roman"/>
                <a:cs typeface="Times New Roman"/>
              </a:rPr>
              <a:t>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poi</a:t>
            </a:r>
            <a:r>
              <a:rPr sz="2800" spc="-145" dirty="0">
                <a:latin typeface="Times New Roman"/>
                <a:cs typeface="Times New Roman"/>
              </a:rPr>
              <a:t>n</a:t>
            </a:r>
            <a:r>
              <a:rPr sz="2800" spc="-75" dirty="0">
                <a:latin typeface="Times New Roman"/>
                <a:cs typeface="Times New Roman"/>
              </a:rPr>
              <a:t>t</a:t>
            </a:r>
            <a:r>
              <a:rPr sz="2800" spc="-165" dirty="0">
                <a:latin typeface="Times New Roman"/>
                <a:cs typeface="Times New Roman"/>
              </a:rPr>
              <a:t>s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60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Q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two-dimensional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space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with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coordinates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(x1,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y1)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(x2,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y2)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65" dirty="0">
                <a:latin typeface="Times New Roman"/>
                <a:cs typeface="Times New Roman"/>
              </a:rPr>
              <a:t>In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higher-dimensional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space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(n),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this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formula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extends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to: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6606" y="3135010"/>
            <a:ext cx="6198652" cy="320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3773" y="4228648"/>
            <a:ext cx="4973322" cy="3128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0970" y="310387"/>
            <a:ext cx="4288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Chebyshev</a:t>
            </a:r>
            <a:r>
              <a:rPr sz="4000" spc="-1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1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512232"/>
            <a:ext cx="8225106" cy="38335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9446" y="310387"/>
            <a:ext cx="4290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Minkowski</a:t>
            </a:r>
            <a:r>
              <a:rPr sz="4000" spc="-10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53921"/>
            <a:ext cx="10775315" cy="41827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75" dirty="0">
                <a:latin typeface="Times New Roman"/>
                <a:cs typeface="Times New Roman"/>
              </a:rPr>
              <a:t>Chebyshev </a:t>
            </a:r>
            <a:r>
              <a:rPr sz="2700" spc="-110" dirty="0">
                <a:latin typeface="Times New Roman"/>
                <a:cs typeface="Times New Roman"/>
              </a:rPr>
              <a:t>Distance, </a:t>
            </a:r>
            <a:r>
              <a:rPr sz="2700" spc="-160" dirty="0">
                <a:latin typeface="Times New Roman"/>
                <a:cs typeface="Times New Roman"/>
              </a:rPr>
              <a:t>also </a:t>
            </a:r>
            <a:r>
              <a:rPr sz="2700" spc="-150" dirty="0">
                <a:latin typeface="Times New Roman"/>
                <a:cs typeface="Times New Roman"/>
              </a:rPr>
              <a:t>known </a:t>
            </a:r>
            <a:r>
              <a:rPr sz="2700" spc="-215" dirty="0">
                <a:latin typeface="Times New Roman"/>
                <a:cs typeface="Times New Roman"/>
              </a:rPr>
              <a:t>as</a:t>
            </a:r>
            <a:r>
              <a:rPr sz="2700" spc="-210" dirty="0">
                <a:latin typeface="Times New Roman"/>
                <a:cs typeface="Times New Roman"/>
              </a:rPr>
              <a:t> </a:t>
            </a:r>
            <a:r>
              <a:rPr sz="2700" spc="-75" dirty="0">
                <a:latin typeface="Times New Roman"/>
                <a:cs typeface="Times New Roman"/>
              </a:rPr>
              <a:t>the </a:t>
            </a:r>
            <a:r>
              <a:rPr sz="2700" spc="-150" dirty="0">
                <a:latin typeface="Times New Roman"/>
                <a:cs typeface="Times New Roman"/>
              </a:rPr>
              <a:t>L∞ </a:t>
            </a:r>
            <a:r>
              <a:rPr sz="2700" spc="-80" dirty="0">
                <a:latin typeface="Times New Roman"/>
                <a:cs typeface="Times New Roman"/>
              </a:rPr>
              <a:t>Norm </a:t>
            </a:r>
            <a:r>
              <a:rPr sz="2700" spc="-45" dirty="0">
                <a:latin typeface="Times New Roman"/>
                <a:cs typeface="Times New Roman"/>
              </a:rPr>
              <a:t>or </a:t>
            </a:r>
            <a:r>
              <a:rPr sz="2700" spc="-155" dirty="0">
                <a:latin typeface="Times New Roman"/>
                <a:cs typeface="Times New Roman"/>
              </a:rPr>
              <a:t>maximum </a:t>
            </a:r>
            <a:r>
              <a:rPr sz="2700" spc="-35" dirty="0">
                <a:latin typeface="Times New Roman"/>
                <a:cs typeface="Times New Roman"/>
              </a:rPr>
              <a:t>norm, </a:t>
            </a:r>
            <a:r>
              <a:rPr sz="2700" spc="-170" dirty="0">
                <a:latin typeface="Times New Roman"/>
                <a:cs typeface="Times New Roman"/>
              </a:rPr>
              <a:t>is </a:t>
            </a:r>
            <a:r>
              <a:rPr sz="2700" spc="-215" dirty="0">
                <a:latin typeface="Times New Roman"/>
                <a:cs typeface="Times New Roman"/>
              </a:rPr>
              <a:t>a</a:t>
            </a:r>
            <a:r>
              <a:rPr sz="2700" spc="-210" dirty="0">
                <a:latin typeface="Times New Roman"/>
                <a:cs typeface="Times New Roman"/>
              </a:rPr>
              <a:t> </a:t>
            </a:r>
            <a:r>
              <a:rPr sz="2700" spc="-125" dirty="0">
                <a:latin typeface="Times New Roman"/>
                <a:cs typeface="Times New Roman"/>
              </a:rPr>
              <a:t>distance 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-75" dirty="0">
                <a:latin typeface="Times New Roman"/>
                <a:cs typeface="Times New Roman"/>
              </a:rPr>
              <a:t>metric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40" dirty="0">
                <a:latin typeface="Times New Roman"/>
                <a:cs typeface="Times New Roman"/>
              </a:rPr>
              <a:t>used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40" dirty="0">
                <a:latin typeface="Times New Roman"/>
                <a:cs typeface="Times New Roman"/>
              </a:rPr>
              <a:t>to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135" dirty="0">
                <a:latin typeface="Times New Roman"/>
                <a:cs typeface="Times New Roman"/>
              </a:rPr>
              <a:t>measure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75" dirty="0">
                <a:latin typeface="Times New Roman"/>
                <a:cs typeface="Times New Roman"/>
              </a:rPr>
              <a:t>the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25" dirty="0">
                <a:latin typeface="Times New Roman"/>
                <a:cs typeface="Times New Roman"/>
              </a:rPr>
              <a:t>distance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between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two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5" dirty="0">
                <a:latin typeface="Times New Roman"/>
                <a:cs typeface="Times New Roman"/>
              </a:rPr>
              <a:t>points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25" dirty="0">
                <a:latin typeface="Times New Roman"/>
                <a:cs typeface="Times New Roman"/>
              </a:rPr>
              <a:t>in</a:t>
            </a:r>
            <a:r>
              <a:rPr sz="2700" spc="-65" dirty="0">
                <a:latin typeface="Times New Roman"/>
                <a:cs typeface="Times New Roman"/>
              </a:rPr>
              <a:t> terms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55" dirty="0">
                <a:latin typeface="Times New Roman"/>
                <a:cs typeface="Times New Roman"/>
              </a:rPr>
              <a:t>of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65" dirty="0">
                <a:latin typeface="Times New Roman"/>
                <a:cs typeface="Times New Roman"/>
              </a:rPr>
              <a:t>their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55" dirty="0">
                <a:latin typeface="Times New Roman"/>
                <a:cs typeface="Times New Roman"/>
              </a:rPr>
              <a:t>maximum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Times New Roman"/>
                <a:cs typeface="Times New Roman"/>
              </a:rPr>
              <a:t>d</a:t>
            </a:r>
            <a:r>
              <a:rPr sz="2700" spc="-85" dirty="0">
                <a:latin typeface="Times New Roman"/>
                <a:cs typeface="Times New Roman"/>
              </a:rPr>
              <a:t>i</a:t>
            </a:r>
            <a:r>
              <a:rPr sz="2700" spc="-150" dirty="0">
                <a:latin typeface="Times New Roman"/>
                <a:cs typeface="Times New Roman"/>
              </a:rPr>
              <a:t>ff</a:t>
            </a:r>
            <a:r>
              <a:rPr sz="2700" spc="-210" dirty="0">
                <a:latin typeface="Times New Roman"/>
                <a:cs typeface="Times New Roman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r</a:t>
            </a:r>
            <a:r>
              <a:rPr sz="2700" spc="-120" dirty="0">
                <a:latin typeface="Times New Roman"/>
                <a:cs typeface="Times New Roman"/>
              </a:rPr>
              <a:t>ence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155" dirty="0">
                <a:latin typeface="Times New Roman"/>
                <a:cs typeface="Times New Roman"/>
              </a:rPr>
              <a:t>alon</a:t>
            </a:r>
            <a:r>
              <a:rPr sz="2700" spc="-175" dirty="0">
                <a:latin typeface="Times New Roman"/>
                <a:cs typeface="Times New Roman"/>
              </a:rPr>
              <a:t>g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Times New Roman"/>
                <a:cs typeface="Times New Roman"/>
              </a:rPr>
              <a:t>a</a:t>
            </a:r>
            <a:r>
              <a:rPr sz="2700" spc="-225" dirty="0">
                <a:latin typeface="Times New Roman"/>
                <a:cs typeface="Times New Roman"/>
              </a:rPr>
              <a:t>ny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Times New Roman"/>
                <a:cs typeface="Times New Roman"/>
              </a:rPr>
              <a:t>d</a:t>
            </a:r>
            <a:r>
              <a:rPr sz="2700" spc="-85" dirty="0">
                <a:latin typeface="Times New Roman"/>
                <a:cs typeface="Times New Roman"/>
              </a:rPr>
              <a:t>i</a:t>
            </a:r>
            <a:r>
              <a:rPr sz="2700" spc="-165" dirty="0">
                <a:latin typeface="Times New Roman"/>
                <a:cs typeface="Times New Roman"/>
              </a:rPr>
              <a:t>mens</a:t>
            </a:r>
            <a:r>
              <a:rPr sz="2700" spc="-80" dirty="0">
                <a:latin typeface="Times New Roman"/>
                <a:cs typeface="Times New Roman"/>
              </a:rPr>
              <a:t>i</a:t>
            </a:r>
            <a:r>
              <a:rPr sz="2700" spc="-40" dirty="0">
                <a:latin typeface="Times New Roman"/>
                <a:cs typeface="Times New Roman"/>
              </a:rPr>
              <a:t>on.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65" dirty="0">
                <a:latin typeface="Times New Roman"/>
                <a:cs typeface="Times New Roman"/>
              </a:rPr>
              <a:t>T</a:t>
            </a:r>
            <a:r>
              <a:rPr sz="2700" spc="-125" dirty="0">
                <a:latin typeface="Times New Roman"/>
                <a:cs typeface="Times New Roman"/>
              </a:rPr>
              <a:t>h</a:t>
            </a:r>
            <a:r>
              <a:rPr sz="2700" spc="-105" dirty="0">
                <a:latin typeface="Times New Roman"/>
                <a:cs typeface="Times New Roman"/>
              </a:rPr>
              <a:t>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50" dirty="0">
                <a:latin typeface="Times New Roman"/>
                <a:cs typeface="Times New Roman"/>
              </a:rPr>
              <a:t>Che</a:t>
            </a:r>
            <a:r>
              <a:rPr sz="2700" spc="-180" dirty="0">
                <a:latin typeface="Times New Roman"/>
                <a:cs typeface="Times New Roman"/>
              </a:rPr>
              <a:t>b</a:t>
            </a:r>
            <a:r>
              <a:rPr sz="2700" spc="-195" dirty="0">
                <a:latin typeface="Times New Roman"/>
                <a:cs typeface="Times New Roman"/>
              </a:rPr>
              <a:t>ys</a:t>
            </a:r>
            <a:r>
              <a:rPr sz="2700" spc="-210" dirty="0">
                <a:latin typeface="Times New Roman"/>
                <a:cs typeface="Times New Roman"/>
              </a:rPr>
              <a:t>h</a:t>
            </a:r>
            <a:r>
              <a:rPr sz="2700" spc="-145" dirty="0">
                <a:latin typeface="Times New Roman"/>
                <a:cs typeface="Times New Roman"/>
              </a:rPr>
              <a:t>e</a:t>
            </a:r>
            <a:r>
              <a:rPr sz="2700" spc="-225" dirty="0">
                <a:latin typeface="Times New Roman"/>
                <a:cs typeface="Times New Roman"/>
              </a:rPr>
              <a:t>v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204" dirty="0">
                <a:latin typeface="Times New Roman"/>
                <a:cs typeface="Times New Roman"/>
              </a:rPr>
              <a:t>D</a:t>
            </a:r>
            <a:r>
              <a:rPr sz="2700" spc="-75" dirty="0">
                <a:latin typeface="Times New Roman"/>
                <a:cs typeface="Times New Roman"/>
              </a:rPr>
              <a:t>i</a:t>
            </a:r>
            <a:r>
              <a:rPr sz="2700" spc="-130" dirty="0">
                <a:latin typeface="Times New Roman"/>
                <a:cs typeface="Times New Roman"/>
              </a:rPr>
              <a:t>stan</a:t>
            </a:r>
            <a:r>
              <a:rPr sz="2700" spc="-135" dirty="0">
                <a:latin typeface="Times New Roman"/>
                <a:cs typeface="Times New Roman"/>
              </a:rPr>
              <a:t>c</a:t>
            </a:r>
            <a:r>
              <a:rPr sz="2700" spc="-105" dirty="0">
                <a:latin typeface="Times New Roman"/>
                <a:cs typeface="Times New Roman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40" dirty="0">
                <a:latin typeface="Times New Roman"/>
                <a:cs typeface="Times New Roman"/>
              </a:rPr>
              <a:t>b</a:t>
            </a:r>
            <a:r>
              <a:rPr sz="2700" spc="-55" dirty="0">
                <a:latin typeface="Times New Roman"/>
                <a:cs typeface="Times New Roman"/>
              </a:rPr>
              <a:t>et</a:t>
            </a:r>
            <a:r>
              <a:rPr sz="2700" spc="-200" dirty="0">
                <a:latin typeface="Times New Roman"/>
                <a:cs typeface="Times New Roman"/>
              </a:rPr>
              <a:t>w</a:t>
            </a:r>
            <a:r>
              <a:rPr sz="2700" spc="-110" dirty="0">
                <a:latin typeface="Times New Roman"/>
                <a:cs typeface="Times New Roman"/>
              </a:rPr>
              <a:t>een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t</a:t>
            </a:r>
            <a:r>
              <a:rPr sz="2700" spc="-170" dirty="0">
                <a:latin typeface="Times New Roman"/>
                <a:cs typeface="Times New Roman"/>
              </a:rPr>
              <a:t>w</a:t>
            </a:r>
            <a:r>
              <a:rPr sz="2700" spc="-114" dirty="0">
                <a:latin typeface="Times New Roman"/>
                <a:cs typeface="Times New Roman"/>
              </a:rPr>
              <a:t>o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145" dirty="0">
                <a:latin typeface="Times New Roman"/>
                <a:cs typeface="Times New Roman"/>
              </a:rPr>
              <a:t>po</a:t>
            </a:r>
            <a:r>
              <a:rPr sz="2700" spc="-75" dirty="0">
                <a:latin typeface="Times New Roman"/>
                <a:cs typeface="Times New Roman"/>
              </a:rPr>
              <a:t>i</a:t>
            </a:r>
            <a:r>
              <a:rPr sz="2700" spc="-95" dirty="0">
                <a:latin typeface="Times New Roman"/>
                <a:cs typeface="Times New Roman"/>
              </a:rPr>
              <a:t>nts</a:t>
            </a:r>
            <a:r>
              <a:rPr sz="2700" spc="-26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A(x1</a:t>
            </a:r>
            <a:r>
              <a:rPr sz="2700" spc="-60" dirty="0">
                <a:latin typeface="Times New Roman"/>
                <a:cs typeface="Times New Roman"/>
              </a:rPr>
              <a:t>,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x</a:t>
            </a:r>
            <a:r>
              <a:rPr sz="2700" spc="-85" dirty="0">
                <a:latin typeface="Times New Roman"/>
                <a:cs typeface="Times New Roman"/>
              </a:rPr>
              <a:t>2)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50" dirty="0">
                <a:latin typeface="Times New Roman"/>
                <a:cs typeface="Times New Roman"/>
              </a:rPr>
              <a:t>an</a:t>
            </a:r>
            <a:r>
              <a:rPr sz="2700" spc="-155" dirty="0">
                <a:latin typeface="Times New Roman"/>
                <a:cs typeface="Times New Roman"/>
              </a:rPr>
              <a:t>d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204" dirty="0">
                <a:latin typeface="Times New Roman"/>
                <a:cs typeface="Times New Roman"/>
              </a:rPr>
              <a:t>B(y</a:t>
            </a:r>
            <a:r>
              <a:rPr sz="2700" spc="-200" dirty="0">
                <a:latin typeface="Times New Roman"/>
                <a:cs typeface="Times New Roman"/>
              </a:rPr>
              <a:t>1</a:t>
            </a:r>
            <a:r>
              <a:rPr sz="2700" spc="110" dirty="0">
                <a:latin typeface="Times New Roman"/>
                <a:cs typeface="Times New Roman"/>
              </a:rPr>
              <a:t>,</a:t>
            </a:r>
            <a:r>
              <a:rPr sz="2700" spc="-175" dirty="0">
                <a:latin typeface="Times New Roman"/>
                <a:cs typeface="Times New Roman"/>
              </a:rPr>
              <a:t> </a:t>
            </a:r>
            <a:r>
              <a:rPr sz="2700" spc="-220" dirty="0">
                <a:latin typeface="Times New Roman"/>
                <a:cs typeface="Times New Roman"/>
              </a:rPr>
              <a:t>y</a:t>
            </a:r>
            <a:r>
              <a:rPr sz="2700" spc="-85" dirty="0">
                <a:latin typeface="Times New Roman"/>
                <a:cs typeface="Times New Roman"/>
              </a:rPr>
              <a:t>2)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60" dirty="0">
                <a:latin typeface="Times New Roman"/>
                <a:cs typeface="Times New Roman"/>
              </a:rPr>
              <a:t>In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Times New Roman"/>
                <a:cs typeface="Times New Roman"/>
              </a:rPr>
              <a:t>higher-dimensional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Times New Roman"/>
                <a:cs typeface="Times New Roman"/>
              </a:rPr>
              <a:t>space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(n),</a:t>
            </a:r>
            <a:r>
              <a:rPr sz="2700" spc="-150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this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formula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5" dirty="0">
                <a:latin typeface="Times New Roman"/>
                <a:cs typeface="Times New Roman"/>
              </a:rPr>
              <a:t>extends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to: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marR="44450" indent="-342900" algn="just">
              <a:lnSpc>
                <a:spcPct val="90000"/>
              </a:lnSpc>
              <a:buFont typeface="Arial MT"/>
              <a:buChar char="•"/>
              <a:tabLst>
                <a:tab pos="355600" algn="l"/>
              </a:tabLst>
            </a:pPr>
            <a:r>
              <a:rPr sz="2700" spc="-80" dirty="0">
                <a:latin typeface="Times New Roman"/>
                <a:cs typeface="Times New Roman"/>
              </a:rPr>
              <a:t>It </a:t>
            </a:r>
            <a:r>
              <a:rPr sz="2700" spc="-170" dirty="0">
                <a:latin typeface="Times New Roman"/>
                <a:cs typeface="Times New Roman"/>
              </a:rPr>
              <a:t>is </a:t>
            </a:r>
            <a:r>
              <a:rPr sz="2700" spc="-105" dirty="0">
                <a:latin typeface="Times New Roman"/>
                <a:cs typeface="Times New Roman"/>
              </a:rPr>
              <a:t>through </a:t>
            </a:r>
            <a:r>
              <a:rPr sz="2700" spc="-80" dirty="0">
                <a:latin typeface="Times New Roman"/>
                <a:cs typeface="Times New Roman"/>
              </a:rPr>
              <a:t>the </a:t>
            </a:r>
            <a:r>
              <a:rPr sz="2700" spc="-90" dirty="0">
                <a:latin typeface="Times New Roman"/>
                <a:cs typeface="Times New Roman"/>
              </a:rPr>
              <a:t>parameter </a:t>
            </a:r>
            <a:r>
              <a:rPr sz="2700" spc="-114" dirty="0">
                <a:latin typeface="Times New Roman"/>
                <a:cs typeface="Times New Roman"/>
              </a:rPr>
              <a:t>p </a:t>
            </a:r>
            <a:r>
              <a:rPr sz="2700" spc="-80" dirty="0">
                <a:latin typeface="Times New Roman"/>
                <a:cs typeface="Times New Roman"/>
              </a:rPr>
              <a:t>that </a:t>
            </a:r>
            <a:r>
              <a:rPr sz="2700" spc="-175" dirty="0">
                <a:latin typeface="Times New Roman"/>
                <a:cs typeface="Times New Roman"/>
              </a:rPr>
              <a:t>we </a:t>
            </a:r>
            <a:r>
              <a:rPr sz="2700" spc="-165" dirty="0">
                <a:latin typeface="Times New Roman"/>
                <a:cs typeface="Times New Roman"/>
              </a:rPr>
              <a:t>can vary </a:t>
            </a:r>
            <a:r>
              <a:rPr sz="2700" spc="-75" dirty="0">
                <a:latin typeface="Times New Roman"/>
                <a:cs typeface="Times New Roman"/>
              </a:rPr>
              <a:t>the </a:t>
            </a:r>
            <a:r>
              <a:rPr sz="2700" spc="-125" dirty="0">
                <a:latin typeface="Times New Roman"/>
                <a:cs typeface="Times New Roman"/>
              </a:rPr>
              <a:t>distance </a:t>
            </a:r>
            <a:r>
              <a:rPr sz="2700" spc="-70" dirty="0">
                <a:latin typeface="Times New Roman"/>
                <a:cs typeface="Times New Roman"/>
              </a:rPr>
              <a:t>norm </a:t>
            </a:r>
            <a:r>
              <a:rPr sz="2700" spc="-175" dirty="0">
                <a:latin typeface="Times New Roman"/>
                <a:cs typeface="Times New Roman"/>
              </a:rPr>
              <a:t>we </a:t>
            </a:r>
            <a:r>
              <a:rPr sz="2700" spc="-105" dirty="0">
                <a:latin typeface="Times New Roman"/>
                <a:cs typeface="Times New Roman"/>
              </a:rPr>
              <a:t>are </a:t>
            </a:r>
            <a:r>
              <a:rPr sz="2700" spc="-140" dirty="0">
                <a:latin typeface="Times New Roman"/>
                <a:cs typeface="Times New Roman"/>
              </a:rPr>
              <a:t>calculating. </a:t>
            </a:r>
            <a:r>
              <a:rPr sz="2700" spc="-135" dirty="0">
                <a:latin typeface="Times New Roman"/>
                <a:cs typeface="Times New Roman"/>
              </a:rPr>
              <a:t> The </a:t>
            </a:r>
            <a:r>
              <a:rPr sz="2700" spc="-185" dirty="0">
                <a:latin typeface="Times New Roman"/>
                <a:cs typeface="Times New Roman"/>
              </a:rPr>
              <a:t>Minkowski </a:t>
            </a:r>
            <a:r>
              <a:rPr sz="2700" spc="-125" dirty="0">
                <a:latin typeface="Times New Roman"/>
                <a:cs typeface="Times New Roman"/>
              </a:rPr>
              <a:t>distance </a:t>
            </a:r>
            <a:r>
              <a:rPr sz="2700" spc="-105" dirty="0">
                <a:latin typeface="Times New Roman"/>
                <a:cs typeface="Times New Roman"/>
              </a:rPr>
              <a:t>with </a:t>
            </a:r>
            <a:r>
              <a:rPr sz="2700" spc="-114" dirty="0">
                <a:latin typeface="Times New Roman"/>
                <a:cs typeface="Times New Roman"/>
              </a:rPr>
              <a:t>p </a:t>
            </a:r>
            <a:r>
              <a:rPr sz="2700" spc="275" dirty="0">
                <a:latin typeface="Times New Roman"/>
                <a:cs typeface="Times New Roman"/>
              </a:rPr>
              <a:t>= </a:t>
            </a:r>
            <a:r>
              <a:rPr sz="2700" spc="-114" dirty="0">
                <a:latin typeface="Times New Roman"/>
                <a:cs typeface="Times New Roman"/>
              </a:rPr>
              <a:t>1 </a:t>
            </a:r>
            <a:r>
              <a:rPr sz="2700" spc="-180" dirty="0">
                <a:latin typeface="Times New Roman"/>
                <a:cs typeface="Times New Roman"/>
              </a:rPr>
              <a:t>gives </a:t>
            </a:r>
            <a:r>
              <a:rPr sz="2700" spc="-160" dirty="0">
                <a:latin typeface="Times New Roman"/>
                <a:cs typeface="Times New Roman"/>
              </a:rPr>
              <a:t>us </a:t>
            </a:r>
            <a:r>
              <a:rPr sz="2700" spc="-80" dirty="0">
                <a:latin typeface="Times New Roman"/>
                <a:cs typeface="Times New Roman"/>
              </a:rPr>
              <a:t>the </a:t>
            </a:r>
            <a:r>
              <a:rPr sz="2700" spc="-145" dirty="0">
                <a:latin typeface="Times New Roman"/>
                <a:cs typeface="Times New Roman"/>
              </a:rPr>
              <a:t>Manhattan </a:t>
            </a:r>
            <a:r>
              <a:rPr sz="2700" spc="-105" dirty="0">
                <a:latin typeface="Times New Roman"/>
                <a:cs typeface="Times New Roman"/>
              </a:rPr>
              <a:t>distance, </a:t>
            </a:r>
            <a:r>
              <a:rPr sz="2700" spc="-150" dirty="0">
                <a:latin typeface="Times New Roman"/>
                <a:cs typeface="Times New Roman"/>
              </a:rPr>
              <a:t>and </a:t>
            </a:r>
            <a:r>
              <a:rPr sz="2700" spc="-105" dirty="0">
                <a:latin typeface="Times New Roman"/>
                <a:cs typeface="Times New Roman"/>
              </a:rPr>
              <a:t>with </a:t>
            </a:r>
            <a:r>
              <a:rPr sz="2700" spc="-114" dirty="0">
                <a:latin typeface="Times New Roman"/>
                <a:cs typeface="Times New Roman"/>
              </a:rPr>
              <a:t>p </a:t>
            </a:r>
            <a:r>
              <a:rPr sz="2700" spc="275" dirty="0">
                <a:latin typeface="Times New Roman"/>
                <a:cs typeface="Times New Roman"/>
              </a:rPr>
              <a:t>= </a:t>
            </a:r>
            <a:r>
              <a:rPr sz="2700" spc="-114" dirty="0">
                <a:latin typeface="Times New Roman"/>
                <a:cs typeface="Times New Roman"/>
              </a:rPr>
              <a:t>2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175" dirty="0">
                <a:latin typeface="Times New Roman"/>
                <a:cs typeface="Times New Roman"/>
              </a:rPr>
              <a:t>we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00" dirty="0">
                <a:latin typeface="Times New Roman"/>
                <a:cs typeface="Times New Roman"/>
              </a:rPr>
              <a:t>get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75" dirty="0">
                <a:latin typeface="Times New Roman"/>
                <a:cs typeface="Times New Roman"/>
              </a:rPr>
              <a:t>the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50" dirty="0">
                <a:latin typeface="Times New Roman"/>
                <a:cs typeface="Times New Roman"/>
              </a:rPr>
              <a:t>Euclidean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05" dirty="0">
                <a:latin typeface="Times New Roman"/>
                <a:cs typeface="Times New Roman"/>
              </a:rPr>
              <a:t>distance.</a:t>
            </a:r>
            <a:r>
              <a:rPr sz="2700" spc="-385" dirty="0">
                <a:latin typeface="Times New Roman"/>
                <a:cs typeface="Times New Roman"/>
              </a:rPr>
              <a:t> </a:t>
            </a:r>
            <a:r>
              <a:rPr sz="2700" spc="-145" dirty="0">
                <a:latin typeface="Times New Roman"/>
                <a:cs typeface="Times New Roman"/>
              </a:rPr>
              <a:t>Also,</a:t>
            </a:r>
            <a:r>
              <a:rPr sz="2700" spc="-175" dirty="0">
                <a:latin typeface="Times New Roman"/>
                <a:cs typeface="Times New Roman"/>
              </a:rPr>
              <a:t> </a:t>
            </a:r>
            <a:r>
              <a:rPr sz="2700" spc="-114" dirty="0">
                <a:latin typeface="Times New Roman"/>
                <a:cs typeface="Times New Roman"/>
              </a:rPr>
              <a:t>p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275" dirty="0">
                <a:latin typeface="Times New Roman"/>
                <a:cs typeface="Times New Roman"/>
              </a:rPr>
              <a:t>=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∞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180" dirty="0">
                <a:latin typeface="Times New Roman"/>
                <a:cs typeface="Times New Roman"/>
              </a:rPr>
              <a:t>gives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Times New Roman"/>
                <a:cs typeface="Times New Roman"/>
              </a:rPr>
              <a:t>us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75" dirty="0">
                <a:latin typeface="Times New Roman"/>
                <a:cs typeface="Times New Roman"/>
              </a:rPr>
              <a:t>the</a:t>
            </a:r>
            <a:r>
              <a:rPr sz="2700" spc="-150" dirty="0">
                <a:latin typeface="Times New Roman"/>
                <a:cs typeface="Times New Roman"/>
              </a:rPr>
              <a:t> </a:t>
            </a:r>
            <a:r>
              <a:rPr sz="2700" spc="-165" dirty="0">
                <a:latin typeface="Times New Roman"/>
                <a:cs typeface="Times New Roman"/>
              </a:rPr>
              <a:t>Chebychev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Distance.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3280" y="3268979"/>
            <a:ext cx="5014137" cy="3259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6664" y="4131564"/>
            <a:ext cx="5289803" cy="521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6600D8-9697-4C11-9180-6C53CDBA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92957"/>
            <a:ext cx="5991206" cy="357944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1347FE8-E32C-4B87-B103-EA0983ADC9D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lang="en-US" spc="-9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BC719D-AC95-4BF6-91AE-429A16C700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lang="en-IN" spc="-60" smtClean="0"/>
              <a:t>19</a:t>
            </a:fld>
            <a:endParaRPr lang="en-IN" spc="-6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19A6A02-1D9C-4443-83E1-F5342B74F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04" y="5174267"/>
            <a:ext cx="1876425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8CDA7DF-1184-4285-A0FE-5C57972B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199" y="1492957"/>
            <a:ext cx="4617975" cy="368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8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5326" y="310387"/>
            <a:ext cx="16376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>
                <a:solidFill>
                  <a:srgbClr val="00B0F0"/>
                </a:solidFill>
                <a:latin typeface="Franklin Gothic Medium"/>
                <a:cs typeface="Franklin Gothic Medium"/>
              </a:rPr>
              <a:t>A</a:t>
            </a:r>
            <a:r>
              <a:rPr sz="4000" spc="-100" dirty="0">
                <a:solidFill>
                  <a:srgbClr val="00B0F0"/>
                </a:solidFill>
                <a:latin typeface="Franklin Gothic Medium"/>
                <a:cs typeface="Franklin Gothic Medium"/>
              </a:rPr>
              <a:t>g</a:t>
            </a:r>
            <a:r>
              <a:rPr sz="4000" spc="-10" dirty="0">
                <a:solidFill>
                  <a:srgbClr val="00B0F0"/>
                </a:solidFill>
                <a:latin typeface="Franklin Gothic Medium"/>
                <a:cs typeface="Franklin Gothic Medium"/>
              </a:rPr>
              <a:t>e</a:t>
            </a:r>
            <a:r>
              <a:rPr sz="4000" dirty="0">
                <a:solidFill>
                  <a:srgbClr val="00B0F0"/>
                </a:solidFill>
                <a:latin typeface="Franklin Gothic Medium"/>
                <a:cs typeface="Franklin Gothic Medium"/>
              </a:rPr>
              <a:t>n</a:t>
            </a:r>
            <a:r>
              <a:rPr sz="4000" spc="-30" dirty="0">
                <a:solidFill>
                  <a:srgbClr val="00B0F0"/>
                </a:solidFill>
                <a:latin typeface="Franklin Gothic Medium"/>
                <a:cs typeface="Franklin Gothic Medium"/>
              </a:rPr>
              <a:t>da</a:t>
            </a:r>
            <a:endParaRPr sz="4000" dirty="0">
              <a:solidFill>
                <a:srgbClr val="00B0F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75257"/>
            <a:ext cx="8776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75" dirty="0">
                <a:latin typeface="Times New Roman"/>
                <a:cs typeface="Times New Roman"/>
              </a:rPr>
              <a:t>T</a:t>
            </a:r>
            <a:r>
              <a:rPr sz="3200" spc="-135" dirty="0">
                <a:latin typeface="Times New Roman"/>
                <a:cs typeface="Times New Roman"/>
              </a:rPr>
              <a:t>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discu</a:t>
            </a:r>
            <a:r>
              <a:rPr sz="3200" spc="-165" dirty="0">
                <a:latin typeface="Times New Roman"/>
                <a:cs typeface="Times New Roman"/>
              </a:rPr>
              <a:t>s</a:t>
            </a:r>
            <a:r>
              <a:rPr sz="3200" spc="-245" dirty="0">
                <a:latin typeface="Times New Roman"/>
                <a:cs typeface="Times New Roman"/>
              </a:rPr>
              <a:t>s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Manh</a:t>
            </a:r>
            <a:r>
              <a:rPr sz="3200" spc="-225" dirty="0">
                <a:latin typeface="Times New Roman"/>
                <a:cs typeface="Times New Roman"/>
              </a:rPr>
              <a:t>a</a:t>
            </a:r>
            <a:r>
              <a:rPr sz="3200" spc="-30" dirty="0">
                <a:latin typeface="Times New Roman"/>
                <a:cs typeface="Times New Roman"/>
              </a:rPr>
              <a:t>ttan,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spc="-220" dirty="0">
                <a:latin typeface="Times New Roman"/>
                <a:cs typeface="Times New Roman"/>
              </a:rPr>
              <a:t>Min</a:t>
            </a:r>
            <a:r>
              <a:rPr sz="3200" spc="-254" dirty="0">
                <a:latin typeface="Times New Roman"/>
                <a:cs typeface="Times New Roman"/>
              </a:rPr>
              <a:t>k</a:t>
            </a:r>
            <a:r>
              <a:rPr sz="3200" spc="-235" dirty="0">
                <a:latin typeface="Times New Roman"/>
                <a:cs typeface="Times New Roman"/>
              </a:rPr>
              <a:t>o</a:t>
            </a:r>
            <a:r>
              <a:rPr sz="3200" spc="-220" dirty="0">
                <a:latin typeface="Times New Roman"/>
                <a:cs typeface="Times New Roman"/>
              </a:rPr>
              <a:t>wsk</a:t>
            </a:r>
            <a:r>
              <a:rPr sz="3200" spc="-120" dirty="0">
                <a:latin typeface="Times New Roman"/>
                <a:cs typeface="Times New Roman"/>
              </a:rPr>
              <a:t>i</a:t>
            </a:r>
            <a:r>
              <a:rPr sz="3200" spc="135" dirty="0">
                <a:latin typeface="Times New Roman"/>
                <a:cs typeface="Times New Roman"/>
              </a:rPr>
              <a:t>,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Ch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-200" dirty="0">
                <a:latin typeface="Times New Roman"/>
                <a:cs typeface="Times New Roman"/>
              </a:rPr>
              <a:t>ss</a:t>
            </a:r>
            <a:r>
              <a:rPr sz="3200" spc="-250" dirty="0">
                <a:latin typeface="Times New Roman"/>
                <a:cs typeface="Times New Roman"/>
              </a:rPr>
              <a:t>b</a:t>
            </a:r>
            <a:r>
              <a:rPr sz="3200" spc="-120" dirty="0">
                <a:latin typeface="Times New Roman"/>
                <a:cs typeface="Times New Roman"/>
              </a:rPr>
              <a:t>oar</a:t>
            </a:r>
            <a:r>
              <a:rPr sz="3200" spc="-135" dirty="0">
                <a:latin typeface="Times New Roman"/>
                <a:cs typeface="Times New Roman"/>
              </a:rPr>
              <a:t>d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an</a:t>
            </a:r>
            <a:r>
              <a:rPr sz="3200" spc="-180" dirty="0">
                <a:latin typeface="Times New Roman"/>
                <a:cs typeface="Times New Roman"/>
              </a:rPr>
              <a:t>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o</a:t>
            </a:r>
            <a:r>
              <a:rPr sz="3200" spc="-45" dirty="0">
                <a:latin typeface="Times New Roman"/>
                <a:cs typeface="Times New Roman"/>
              </a:rPr>
              <a:t>t</a:t>
            </a:r>
            <a:r>
              <a:rPr sz="3200" spc="-105" dirty="0">
                <a:latin typeface="Times New Roman"/>
                <a:cs typeface="Times New Roman"/>
              </a:rPr>
              <a:t>he</a:t>
            </a:r>
            <a:r>
              <a:rPr sz="3200" spc="-25" dirty="0">
                <a:latin typeface="Times New Roman"/>
                <a:cs typeface="Times New Roman"/>
              </a:rPr>
              <a:t>r</a:t>
            </a:r>
            <a:r>
              <a:rPr sz="3200" spc="-245" dirty="0">
                <a:latin typeface="Times New Roman"/>
                <a:cs typeface="Times New Roman"/>
              </a:rPr>
              <a:t>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1" y="310387"/>
            <a:ext cx="481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Mahalanobis</a:t>
            </a:r>
            <a:r>
              <a:rPr sz="4000" spc="-10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090737"/>
            <a:ext cx="6326581" cy="2676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1" y="310387"/>
            <a:ext cx="481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Mahalanobis</a:t>
            </a:r>
            <a:r>
              <a:rPr sz="4000" spc="-10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2634320"/>
            <a:ext cx="6296025" cy="267716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1" y="310387"/>
            <a:ext cx="481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Mahalanobis</a:t>
            </a:r>
            <a:r>
              <a:rPr sz="4000" spc="-10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8692" y="2512695"/>
            <a:ext cx="7010400" cy="2676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1" y="310387"/>
            <a:ext cx="481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Mahalanobis</a:t>
            </a:r>
            <a:r>
              <a:rPr sz="4000" spc="-10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176" y="2444114"/>
            <a:ext cx="8764842" cy="2828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8841" y="310387"/>
            <a:ext cx="481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Mahalanobis</a:t>
            </a:r>
            <a:r>
              <a:rPr sz="4000" spc="-10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0423" y="1752600"/>
            <a:ext cx="9470135" cy="4343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409" y="310387"/>
            <a:ext cx="4103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Hamming</a:t>
            </a:r>
            <a:r>
              <a:rPr sz="4000" spc="-8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325" y="1600200"/>
            <a:ext cx="9497558" cy="45918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409" y="310387"/>
            <a:ext cx="4103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Hamming</a:t>
            </a:r>
            <a:r>
              <a:rPr sz="4000" spc="-8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688" y="1429511"/>
            <a:ext cx="9564623" cy="46969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26</a:t>
            </a:fld>
            <a:endParaRPr spc="-6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409" y="310387"/>
            <a:ext cx="4103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Hamming</a:t>
            </a:r>
            <a:r>
              <a:rPr sz="4000" spc="-8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116" y="1429140"/>
            <a:ext cx="9573768" cy="46973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902" y="310387"/>
            <a:ext cx="3851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Canbera</a:t>
            </a:r>
            <a:r>
              <a:rPr sz="4000" spc="-11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  <p:sp>
        <p:nvSpPr>
          <p:cNvPr id="6" name="Rectangle 5"/>
          <p:cNvSpPr/>
          <p:nvPr/>
        </p:nvSpPr>
        <p:spPr>
          <a:xfrm>
            <a:off x="838200" y="1443840"/>
            <a:ext cx="106791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Canberra distance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 is a distance measure used to calculate the distance between two points based on the differences between their corresponding components. </a:t>
            </a:r>
            <a:endParaRPr lang="en-US" dirty="0" smtClean="0">
              <a:solidFill>
                <a:srgbClr val="242424"/>
              </a:solidFill>
              <a:latin typeface="source-serif-pr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42424"/>
                </a:solidFill>
                <a:latin typeface="source-serif-pro"/>
              </a:rPr>
              <a:t>It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is useful when comparing data that is not necessarily normalized or standardized, such as in image recognition or text classification. </a:t>
            </a:r>
            <a:endParaRPr lang="en-US" dirty="0" smtClean="0">
              <a:solidFill>
                <a:srgbClr val="242424"/>
              </a:solidFill>
              <a:latin typeface="source-serif-pr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42424"/>
                </a:solidFill>
                <a:latin typeface="source-serif-pro"/>
              </a:rPr>
              <a:t>Canberra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distance calculates the sum of the absolute differences between the components of the two points, divided by the sum of their absolute values</a:t>
            </a:r>
            <a:r>
              <a:rPr lang="en-US" dirty="0" smtClean="0">
                <a:solidFill>
                  <a:srgbClr val="242424"/>
                </a:solidFill>
                <a:latin typeface="source-serif-pro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It is a weighted distance measure that emphasizes larger differences between the components and is more robust to outliers than other distance measures</a:t>
            </a:r>
            <a:r>
              <a:rPr lang="en-US" dirty="0" smtClean="0">
                <a:solidFill>
                  <a:srgbClr val="242424"/>
                </a:solidFill>
                <a:latin typeface="source-serif-pro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7030A0"/>
                </a:solidFill>
                <a:latin typeface="source-serif-pro"/>
              </a:rPr>
              <a:t>However</a:t>
            </a:r>
            <a:r>
              <a:rPr lang="en-US" dirty="0">
                <a:solidFill>
                  <a:srgbClr val="7030A0"/>
                </a:solidFill>
                <a:latin typeface="source-serif-pro"/>
              </a:rPr>
              <a:t>, it can be sensitive to the order in which the components are presented, which can affect its performance in some applications.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8800"/>
            <a:ext cx="3843019" cy="3046988"/>
          </a:xfrm>
        </p:spPr>
        <p:txBody>
          <a:bodyPr/>
          <a:lstStyle/>
          <a:p>
            <a:r>
              <a:rPr lang="en-US" sz="1800" dirty="0"/>
              <a:t>import </a:t>
            </a:r>
            <a:r>
              <a:rPr lang="en-US" sz="1800" dirty="0" err="1"/>
              <a:t>numpy</a:t>
            </a:r>
            <a:r>
              <a:rPr lang="en-US" sz="1800" dirty="0"/>
              <a:t> as np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</a:t>
            </a:r>
            <a:r>
              <a:rPr lang="en-US" sz="1400" dirty="0"/>
              <a:t>define</a:t>
            </a:r>
            <a:r>
              <a:rPr lang="en-US" sz="1800" dirty="0"/>
              <a:t> two arrays</a:t>
            </a:r>
            <a:br>
              <a:rPr lang="en-US" sz="1800" dirty="0"/>
            </a:br>
            <a:r>
              <a:rPr lang="en-US" sz="1800" dirty="0"/>
              <a:t>array1 = </a:t>
            </a:r>
            <a:r>
              <a:rPr lang="en-US" sz="1800" dirty="0" err="1"/>
              <a:t>np.array</a:t>
            </a:r>
            <a:r>
              <a:rPr lang="en-US" sz="1800" dirty="0"/>
              <a:t>([2, 4, 4, 6])</a:t>
            </a:r>
            <a:br>
              <a:rPr lang="en-US" sz="1800" dirty="0"/>
            </a:br>
            <a:r>
              <a:rPr lang="en-US" sz="1800" dirty="0"/>
              <a:t>array2 = </a:t>
            </a:r>
            <a:r>
              <a:rPr lang="en-US" sz="1800" dirty="0" err="1"/>
              <a:t>np.array</a:t>
            </a:r>
            <a:r>
              <a:rPr lang="en-US" sz="1800" dirty="0"/>
              <a:t>([5, 5, 7, 8])</a:t>
            </a:r>
            <a:br>
              <a:rPr lang="en-US" sz="1800" dirty="0"/>
            </a:br>
            <a:r>
              <a:rPr lang="en-US" sz="1800" dirty="0"/>
              <a:t>from </a:t>
            </a:r>
            <a:r>
              <a:rPr lang="en-US" sz="1800" dirty="0" err="1"/>
              <a:t>scipy.spatial</a:t>
            </a:r>
            <a:r>
              <a:rPr lang="en-US" sz="1800" dirty="0"/>
              <a:t> import distance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#calculate Canberra distance between the arrays</a:t>
            </a:r>
            <a:br>
              <a:rPr lang="en-US" sz="1800" dirty="0"/>
            </a:br>
            <a:r>
              <a:rPr lang="en-US" sz="1800" dirty="0" err="1"/>
              <a:t>distance.canberra</a:t>
            </a:r>
            <a:r>
              <a:rPr lang="en-US" sz="1800" dirty="0"/>
              <a:t>(array1, array2)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730"/>
              </a:lnSpc>
            </a:pPr>
            <a:r>
              <a:rPr lang="en-US" spc="-110" smtClean="0"/>
              <a:t>Unsupervised MLA</a:t>
            </a:r>
            <a:endParaRPr lang="en-US" spc="-9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lang="en-US" spc="-60" smtClean="0"/>
              <a:t>29</a:t>
            </a:fld>
            <a:endParaRPr lang="en-US" spc="-6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2360" y="5227016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var(--colab-code-font-family)"/>
              </a:rPr>
              <a:t>0.9552669552669553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99009"/>
            <a:ext cx="4914929" cy="29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9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54577"/>
            <a:ext cx="37337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spc="-225" dirty="0">
                <a:solidFill>
                  <a:srgbClr val="00B0F0"/>
                </a:solidFill>
                <a:latin typeface="Franklin Gothic Medium"/>
              </a:rPr>
              <a:t>Distance Measures</a:t>
            </a:r>
            <a:endParaRPr sz="4000" spc="-225" dirty="0">
              <a:solidFill>
                <a:srgbClr val="00B0F0"/>
              </a:solidFill>
              <a:latin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A4655E2-336B-41EA-89D2-F7527D837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0"/>
            <a:ext cx="6324600" cy="63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73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902" y="310387"/>
            <a:ext cx="3851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Canbera</a:t>
            </a:r>
            <a:r>
              <a:rPr sz="4000" spc="-11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19" y="1600200"/>
            <a:ext cx="9477756" cy="45247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972548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785" y="310387"/>
            <a:ext cx="4184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Braycurtis</a:t>
            </a:r>
            <a:r>
              <a:rPr sz="4000" spc="-9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 dirty="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77938"/>
            <a:ext cx="5457190" cy="6040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latin typeface="Times New Roman"/>
                <a:cs typeface="Times New Roman"/>
              </a:rPr>
              <a:t>Similar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Canbera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distance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0" dirty="0" smtClean="0">
                <a:latin typeface="Times New Roman"/>
                <a:cs typeface="Times New Roman"/>
              </a:rPr>
              <a:t>metric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4785" y="2362200"/>
            <a:ext cx="1032129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rgbClr val="001D35"/>
                </a:solidFill>
                <a:latin typeface="+mj-lt"/>
              </a:rPr>
              <a:t>The Bray-Curtis distance is a statistic that measures the dissimilarity . It's a popular measure in community ecology and is named after J. Roger Bray and John T. </a:t>
            </a:r>
            <a:r>
              <a:rPr lang="en-US" sz="2400" smtClean="0">
                <a:solidFill>
                  <a:srgbClr val="001D35"/>
                </a:solidFill>
                <a:latin typeface="+mj-lt"/>
              </a:rPr>
              <a:t>Curtis</a:t>
            </a:r>
            <a:r>
              <a:rPr lang="en-US" sz="2000" smtClean="0">
                <a:solidFill>
                  <a:srgbClr val="001D35"/>
                </a:solidFill>
                <a:latin typeface="+mj-lt"/>
              </a:rPr>
              <a:t>, who first presented it in a paper in 1957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smtClean="0">
                <a:latin typeface="+mj-lt"/>
              </a:rPr>
              <a:t>The Bray-Curtis distance is in the range [0, 1] if all coordinates are positive, and is undefined if the inputs are of length zero. Parameters: u(N,) array_like. Input array.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2785" y="310387"/>
            <a:ext cx="4184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Braycurtis</a:t>
            </a:r>
            <a:r>
              <a:rPr sz="4000" spc="-9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 dirty="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477938"/>
            <a:ext cx="5457190" cy="60401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85" dirty="0">
                <a:latin typeface="Times New Roman"/>
                <a:cs typeface="Times New Roman"/>
              </a:rPr>
              <a:t>Similar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Canbera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distance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0" dirty="0" smtClean="0">
                <a:latin typeface="Times New Roman"/>
                <a:cs typeface="Times New Roman"/>
              </a:rPr>
              <a:t>metric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0" y="25519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scipy.spatial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distance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distance.braycurtis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 [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distance.braycurtis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], [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43000" y="4503093"/>
            <a:ext cx="75438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ar(--colab-code-font-family)"/>
              </a:rPr>
              <a:t>0.3333333333333333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52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253" y="310387"/>
            <a:ext cx="5078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Boolean</a:t>
            </a:r>
            <a:r>
              <a:rPr sz="4000" spc="-5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4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Valued</a:t>
            </a:r>
            <a:r>
              <a:rPr sz="4000" spc="-6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3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Vectors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79" y="1478280"/>
            <a:ext cx="11597640" cy="43662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253" y="310387"/>
            <a:ext cx="5078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Boolean</a:t>
            </a:r>
            <a:r>
              <a:rPr sz="4000" spc="-5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4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Valued</a:t>
            </a:r>
            <a:r>
              <a:rPr sz="4000" spc="-6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3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Vectors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738" y="1376172"/>
            <a:ext cx="9884545" cy="42441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253" y="310387"/>
            <a:ext cx="5078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Boolean</a:t>
            </a:r>
            <a:r>
              <a:rPr sz="4000" spc="-5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4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Valued</a:t>
            </a:r>
            <a:r>
              <a:rPr sz="4000" spc="-6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3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Vectors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5432" y="1596402"/>
            <a:ext cx="10551160" cy="4508500"/>
            <a:chOff x="845432" y="1596402"/>
            <a:chExt cx="10551160" cy="4508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432" y="1596402"/>
              <a:ext cx="10550613" cy="45084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5208" y="5475732"/>
              <a:ext cx="213360" cy="182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35</a:t>
            </a:fld>
            <a:endParaRPr spc="-6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6253" y="310387"/>
            <a:ext cx="5078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Boolean</a:t>
            </a:r>
            <a:r>
              <a:rPr sz="4000" spc="-5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4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Valued</a:t>
            </a:r>
            <a:r>
              <a:rPr sz="4000" spc="-6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3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Vectors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8369" y="1445182"/>
            <a:ext cx="10930255" cy="4628515"/>
            <a:chOff x="698369" y="1445182"/>
            <a:chExt cx="10930255" cy="4628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369" y="1445182"/>
              <a:ext cx="10929750" cy="46279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7547" y="5376672"/>
              <a:ext cx="213359" cy="1828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36</a:t>
            </a:fld>
            <a:endParaRPr spc="-6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8817" y="310387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Jaccard</a:t>
            </a:r>
            <a:r>
              <a:rPr sz="4000" spc="-114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37</a:t>
            </a:fld>
            <a:endParaRPr spc="-60" dirty="0"/>
          </a:p>
        </p:txBody>
      </p:sp>
      <p:sp>
        <p:nvSpPr>
          <p:cNvPr id="6" name="Rectangle 5"/>
          <p:cNvSpPr/>
          <p:nvPr/>
        </p:nvSpPr>
        <p:spPr>
          <a:xfrm>
            <a:off x="533400" y="137160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1F1F1F"/>
                </a:solidFill>
                <a:latin typeface="Google Sans"/>
              </a:rPr>
              <a:t>Jaccard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distance is 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commonly used to calculate an n × n matrix for clustering and multidimensional scaling of n sample sets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 </a:t>
            </a:r>
            <a:endParaRPr lang="en-US" dirty="0" smtClean="0">
              <a:solidFill>
                <a:srgbClr val="1F1F1F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1F1F1F"/>
                </a:solidFill>
                <a:latin typeface="Google Sans"/>
              </a:rPr>
              <a:t>This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distance is a metric on the collection of all finite sets. , since these formulas are not well defined in these cases.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3636" y="2573066"/>
            <a:ext cx="1020927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 err="1">
                <a:solidFill>
                  <a:srgbClr val="333333"/>
                </a:solidFill>
                <a:latin typeface="Inter"/>
              </a:rPr>
              <a:t>Jaccard</a:t>
            </a:r>
            <a:r>
              <a:rPr lang="en-US" b="1" dirty="0">
                <a:solidFill>
                  <a:srgbClr val="333333"/>
                </a:solidFill>
                <a:latin typeface="Inter"/>
              </a:rPr>
              <a:t> Similarity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 is a common proximity measurement used to compute the similarity between two objects, such as two text documents. </a:t>
            </a:r>
            <a:r>
              <a:rPr lang="en-US" dirty="0" err="1">
                <a:solidFill>
                  <a:srgbClr val="333333"/>
                </a:solidFill>
                <a:latin typeface="Inter"/>
              </a:rPr>
              <a:t>Jaccard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 similarity can be used to find the similarity between two asymmetric binary vectors or to find the similarity between two sets. In literature, </a:t>
            </a:r>
            <a:r>
              <a:rPr lang="en-US" dirty="0" err="1">
                <a:solidFill>
                  <a:srgbClr val="333333"/>
                </a:solidFill>
                <a:latin typeface="Inter"/>
              </a:rPr>
              <a:t>Jaccard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 similarity, symbolized by </a:t>
            </a:r>
            <a:r>
              <a:rPr lang="en-US" dirty="0"/>
              <a:t>J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, can also be referred to as </a:t>
            </a:r>
            <a:r>
              <a:rPr lang="en-US" b="1" dirty="0" err="1">
                <a:solidFill>
                  <a:srgbClr val="333333"/>
                </a:solidFill>
                <a:latin typeface="Inter"/>
              </a:rPr>
              <a:t>Jaccard</a:t>
            </a:r>
            <a:r>
              <a:rPr lang="en-US" b="1" dirty="0">
                <a:solidFill>
                  <a:srgbClr val="333333"/>
                </a:solidFill>
                <a:latin typeface="Inter"/>
              </a:rPr>
              <a:t> Index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, </a:t>
            </a:r>
            <a:r>
              <a:rPr lang="en-US" b="1" dirty="0" err="1">
                <a:solidFill>
                  <a:srgbClr val="333333"/>
                </a:solidFill>
                <a:latin typeface="Inter"/>
              </a:rPr>
              <a:t>Jaccard</a:t>
            </a:r>
            <a:r>
              <a:rPr lang="en-US" b="1" dirty="0">
                <a:solidFill>
                  <a:srgbClr val="333333"/>
                </a:solidFill>
                <a:latin typeface="Inter"/>
              </a:rPr>
              <a:t> Coefficient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, </a:t>
            </a:r>
            <a:r>
              <a:rPr lang="en-US" b="1" dirty="0" err="1">
                <a:solidFill>
                  <a:srgbClr val="333333"/>
                </a:solidFill>
                <a:latin typeface="Inter"/>
              </a:rPr>
              <a:t>Jaccard</a:t>
            </a:r>
            <a:r>
              <a:rPr lang="en-US" b="1" dirty="0">
                <a:solidFill>
                  <a:srgbClr val="333333"/>
                </a:solidFill>
                <a:latin typeface="Inter"/>
              </a:rPr>
              <a:t> Dissimilarity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, and </a:t>
            </a:r>
            <a:r>
              <a:rPr lang="en-US" b="1" dirty="0" err="1">
                <a:solidFill>
                  <a:srgbClr val="333333"/>
                </a:solidFill>
                <a:latin typeface="Inter"/>
              </a:rPr>
              <a:t>Jaccard</a:t>
            </a:r>
            <a:r>
              <a:rPr lang="en-US" b="1" dirty="0">
                <a:solidFill>
                  <a:srgbClr val="333333"/>
                </a:solidFill>
                <a:latin typeface="Inter"/>
              </a:rPr>
              <a:t> Distance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730"/>
              </a:lnSpc>
            </a:pPr>
            <a:r>
              <a:rPr lang="en-US" spc="-110" smtClean="0"/>
              <a:t>Unsupervised MLA</a:t>
            </a:r>
            <a:endParaRPr lang="en-US" spc="-9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lang="en-US" spc="-60" smtClean="0"/>
              <a:t>38</a:t>
            </a:fld>
            <a:endParaRPr lang="en-US" spc="-60" dirty="0"/>
          </a:p>
        </p:txBody>
      </p:sp>
      <p:sp>
        <p:nvSpPr>
          <p:cNvPr id="6" name="Rectangle 5"/>
          <p:cNvSpPr/>
          <p:nvPr/>
        </p:nvSpPr>
        <p:spPr>
          <a:xfrm>
            <a:off x="702360" y="1720840"/>
            <a:ext cx="100418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333333"/>
                </a:solidFill>
                <a:latin typeface="Inter"/>
              </a:rPr>
              <a:t>Jaccard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 Similarity is frequently used in data science applications. Example use cases for </a:t>
            </a:r>
            <a:r>
              <a:rPr lang="en-US" dirty="0" err="1">
                <a:solidFill>
                  <a:srgbClr val="333333"/>
                </a:solidFill>
                <a:latin typeface="Inter"/>
              </a:rPr>
              <a:t>Jaccard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 Similarity: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Inter"/>
              </a:rPr>
              <a:t>Text mining: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 find the similarity between two text documents using the number of terms used in both documents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Inter"/>
              </a:rPr>
              <a:t>E-Commerce: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 from a market database of thousands of customers and millions of items, find similar customers via their purchase history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Inter"/>
              </a:rPr>
              <a:t>Recommendation System: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 Movie recommendation algorithms employ the </a:t>
            </a:r>
            <a:r>
              <a:rPr lang="en-US" dirty="0" err="1">
                <a:solidFill>
                  <a:srgbClr val="333333"/>
                </a:solidFill>
                <a:latin typeface="Inter"/>
              </a:rPr>
              <a:t>Jaccard</a:t>
            </a:r>
            <a:r>
              <a:rPr lang="en-US" dirty="0">
                <a:solidFill>
                  <a:srgbClr val="333333"/>
                </a:solidFill>
                <a:latin typeface="Inter"/>
              </a:rPr>
              <a:t> Coefficient to find similar customers if they rented or rated highly many of the same movies.</a:t>
            </a:r>
            <a:endParaRPr lang="en-US" b="0" i="0" dirty="0">
              <a:solidFill>
                <a:srgbClr val="333333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01013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259" y="1518112"/>
            <a:ext cx="10307100" cy="48253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8817" y="310387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Jaccard</a:t>
            </a:r>
            <a:r>
              <a:rPr sz="4000" spc="-114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39</a:t>
            </a:fld>
            <a:endParaRPr spc="-60" dirty="0"/>
          </a:p>
        </p:txBody>
      </p:sp>
    </p:spTree>
    <p:extLst>
      <p:ext uri="{BB962C8B-B14F-4D97-AF65-F5344CB8AC3E}">
        <p14:creationId xmlns:p14="http://schemas.microsoft.com/office/powerpoint/2010/main" val="277267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54577"/>
            <a:ext cx="37337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spc="-225" dirty="0">
                <a:solidFill>
                  <a:srgbClr val="00B0F0"/>
                </a:solidFill>
                <a:latin typeface="Franklin Gothic Medium"/>
              </a:rPr>
              <a:t>Distance Measures Details </a:t>
            </a:r>
            <a:endParaRPr sz="2800" spc="-225" dirty="0">
              <a:solidFill>
                <a:srgbClr val="00B0F0"/>
              </a:solidFill>
              <a:latin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1F73BFB-963D-42D3-87EE-9B4CF851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085"/>
            <a:ext cx="8305800" cy="645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1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8817" y="310387"/>
            <a:ext cx="3672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Jaccard</a:t>
            </a:r>
            <a:r>
              <a:rPr sz="4000" spc="-114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164" y="1464563"/>
            <a:ext cx="9914755" cy="47875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702360" y="6707423"/>
            <a:ext cx="3412440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40</a:t>
            </a:fld>
            <a:endParaRPr spc="-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0153" y="310387"/>
            <a:ext cx="3627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r>
              <a:rPr sz="4000" spc="-8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1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Metrics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75257"/>
            <a:ext cx="10549890" cy="266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989965" indent="-457200">
              <a:lnSpc>
                <a:spcPct val="100000"/>
              </a:lnSpc>
              <a:spcBef>
                <a:spcPts val="105"/>
              </a:spcBef>
              <a:buClr>
                <a:srgbClr val="0070C0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spc="-155" dirty="0">
                <a:latin typeface="Times New Roman"/>
                <a:cs typeface="Times New Roman"/>
              </a:rPr>
              <a:t>Distance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metrics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are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used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both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supervised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and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unsupervised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learning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Clr>
                <a:srgbClr val="0070C0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3200" spc="-185" dirty="0">
                <a:latin typeface="Times New Roman"/>
                <a:cs typeface="Times New Roman"/>
              </a:rPr>
              <a:t>Improves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performance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of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machine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learning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model</a:t>
            </a:r>
            <a:endParaRPr sz="32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770"/>
              </a:spcBef>
              <a:buClr>
                <a:srgbClr val="0070C0"/>
              </a:buClr>
              <a:buFont typeface="Wingdings" panose="05000000000000000000" pitchFamily="2" charset="2"/>
              <a:buChar char="§"/>
              <a:tabLst>
                <a:tab pos="354965" algn="l"/>
                <a:tab pos="355600" algn="l"/>
                <a:tab pos="4136390" algn="l"/>
              </a:tabLst>
            </a:pPr>
            <a:r>
              <a:rPr sz="3200" spc="-155" dirty="0">
                <a:latin typeface="Times New Roman"/>
                <a:cs typeface="Times New Roman"/>
              </a:rPr>
              <a:t>Popular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methods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such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45" dirty="0">
                <a:latin typeface="Times New Roman"/>
                <a:cs typeface="Times New Roman"/>
              </a:rPr>
              <a:t>as</a:t>
            </a:r>
            <a:r>
              <a:rPr sz="3200" spc="-245" dirty="0">
                <a:solidFill>
                  <a:srgbClr val="0070C0"/>
                </a:solidFill>
                <a:latin typeface="Times New Roman"/>
                <a:cs typeface="Times New Roman"/>
              </a:rPr>
              <a:t>	</a:t>
            </a:r>
            <a:r>
              <a:rPr sz="3200" spc="-225" dirty="0">
                <a:solidFill>
                  <a:srgbClr val="0070C0"/>
                </a:solidFill>
                <a:latin typeface="Times New Roman"/>
                <a:cs typeface="Times New Roman"/>
              </a:rPr>
              <a:t>K-Means</a:t>
            </a:r>
            <a:r>
              <a:rPr sz="3200" spc="-9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200" spc="-125" dirty="0">
                <a:solidFill>
                  <a:srgbClr val="0070C0"/>
                </a:solidFill>
                <a:latin typeface="Times New Roman"/>
                <a:cs typeface="Times New Roman"/>
              </a:rPr>
              <a:t>Clustering</a:t>
            </a:r>
            <a:r>
              <a:rPr sz="3200"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and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20" dirty="0">
                <a:solidFill>
                  <a:srgbClr val="0070C0"/>
                </a:solidFill>
                <a:latin typeface="Times New Roman"/>
                <a:cs typeface="Times New Roman"/>
              </a:rPr>
              <a:t>k-nearest</a:t>
            </a:r>
            <a:r>
              <a:rPr sz="3200" spc="-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200" spc="-145" dirty="0">
                <a:solidFill>
                  <a:srgbClr val="0070C0"/>
                </a:solidFill>
                <a:latin typeface="Times New Roman"/>
                <a:cs typeface="Times New Roman"/>
              </a:rPr>
              <a:t>neighbor </a:t>
            </a:r>
            <a:r>
              <a:rPr sz="3200" spc="-78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200" spc="-235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sz="3200" spc="-140" dirty="0">
                <a:solidFill>
                  <a:srgbClr val="0070C0"/>
                </a:solidFill>
                <a:latin typeface="Times New Roman"/>
                <a:cs typeface="Times New Roman"/>
              </a:rPr>
              <a:t>l</a:t>
            </a:r>
            <a:r>
              <a:rPr sz="3200" spc="-135" dirty="0">
                <a:solidFill>
                  <a:srgbClr val="0070C0"/>
                </a:solidFill>
                <a:latin typeface="Times New Roman"/>
                <a:cs typeface="Times New Roman"/>
              </a:rPr>
              <a:t>go</a:t>
            </a:r>
            <a:r>
              <a:rPr sz="3200" spc="-35" dirty="0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sz="3200" spc="-125" dirty="0">
                <a:solidFill>
                  <a:srgbClr val="0070C0"/>
                </a:solidFill>
                <a:latin typeface="Times New Roman"/>
                <a:cs typeface="Times New Roman"/>
              </a:rPr>
              <a:t>ithm</a:t>
            </a:r>
            <a:r>
              <a:rPr sz="3200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200" spc="-180" dirty="0">
                <a:solidFill>
                  <a:srgbClr val="0070C0"/>
                </a:solidFill>
                <a:latin typeface="Times New Roman"/>
                <a:cs typeface="Times New Roman"/>
              </a:rPr>
              <a:t>(KN</a:t>
            </a:r>
            <a:r>
              <a:rPr sz="3200" spc="-215" dirty="0">
                <a:solidFill>
                  <a:srgbClr val="0070C0"/>
                </a:solidFill>
                <a:latin typeface="Times New Roman"/>
                <a:cs typeface="Times New Roman"/>
              </a:rPr>
              <a:t>N</a:t>
            </a:r>
            <a:r>
              <a:rPr sz="3200" spc="-65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15" dirty="0">
                <a:latin typeface="Times New Roman"/>
                <a:cs typeface="Times New Roman"/>
              </a:rPr>
              <a:t>u</a:t>
            </a:r>
            <a:r>
              <a:rPr sz="3200" spc="-155" dirty="0">
                <a:latin typeface="Times New Roman"/>
                <a:cs typeface="Times New Roman"/>
              </a:rPr>
              <a:t>s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dist</a:t>
            </a:r>
            <a:r>
              <a:rPr sz="3200" spc="-160" dirty="0">
                <a:latin typeface="Times New Roman"/>
                <a:cs typeface="Times New Roman"/>
              </a:rPr>
              <a:t>a</a:t>
            </a:r>
            <a:r>
              <a:rPr sz="3200" spc="-155" dirty="0">
                <a:latin typeface="Times New Roman"/>
                <a:cs typeface="Times New Roman"/>
              </a:rPr>
              <a:t>nc</a:t>
            </a:r>
            <a:r>
              <a:rPr sz="3200" spc="-145" dirty="0">
                <a:latin typeface="Times New Roman"/>
                <a:cs typeface="Times New Roman"/>
              </a:rPr>
              <a:t>e</a:t>
            </a:r>
            <a:r>
              <a:rPr sz="3200" spc="-70" dirty="0">
                <a:latin typeface="Times New Roman"/>
                <a:cs typeface="Times New Roman"/>
              </a:rPr>
              <a:t> met</a:t>
            </a:r>
            <a:r>
              <a:rPr sz="3200" spc="15" dirty="0">
                <a:latin typeface="Times New Roman"/>
                <a:cs typeface="Times New Roman"/>
              </a:rPr>
              <a:t>r</a:t>
            </a:r>
            <a:r>
              <a:rPr sz="3200" spc="-175" dirty="0">
                <a:latin typeface="Times New Roman"/>
                <a:cs typeface="Times New Roman"/>
              </a:rPr>
              <a:t>ic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073" y="310387"/>
            <a:ext cx="4146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Euclidean</a:t>
            </a:r>
            <a:r>
              <a:rPr sz="4000" spc="-9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23746"/>
            <a:ext cx="10549255" cy="427411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900" marR="5080" indent="-457200">
              <a:lnSpc>
                <a:spcPct val="80000"/>
              </a:lnSpc>
              <a:spcBef>
                <a:spcPts val="74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700" spc="-150" dirty="0">
                <a:latin typeface="Times New Roman"/>
                <a:cs typeface="Times New Roman"/>
              </a:rPr>
              <a:t>Euclidean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Times New Roman"/>
                <a:cs typeface="Times New Roman"/>
              </a:rPr>
              <a:t>Distance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65" dirty="0">
                <a:latin typeface="Times New Roman"/>
                <a:cs typeface="Times New Roman"/>
              </a:rPr>
              <a:t>is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215" dirty="0">
                <a:latin typeface="Times New Roman"/>
                <a:cs typeface="Times New Roman"/>
              </a:rPr>
              <a:t>a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35" dirty="0">
                <a:latin typeface="Times New Roman"/>
                <a:cs typeface="Times New Roman"/>
              </a:rPr>
              <a:t>measure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Times New Roman"/>
                <a:cs typeface="Times New Roman"/>
              </a:rPr>
              <a:t>of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80" dirty="0">
                <a:latin typeface="Times New Roman"/>
                <a:cs typeface="Times New Roman"/>
              </a:rPr>
              <a:t>the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straight-line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25" dirty="0">
                <a:latin typeface="Times New Roman"/>
                <a:cs typeface="Times New Roman"/>
              </a:rPr>
              <a:t>distance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14" dirty="0">
                <a:latin typeface="Times New Roman"/>
                <a:cs typeface="Times New Roman"/>
              </a:rPr>
              <a:t>between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two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points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25" dirty="0">
                <a:latin typeface="Times New Roman"/>
                <a:cs typeface="Times New Roman"/>
              </a:rPr>
              <a:t>in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spc="-150" dirty="0">
                <a:latin typeface="Times New Roman"/>
                <a:cs typeface="Times New Roman"/>
              </a:rPr>
              <a:t>Euclidean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125" dirty="0">
                <a:latin typeface="Times New Roman"/>
                <a:cs typeface="Times New Roman"/>
              </a:rPr>
              <a:t>space.</a:t>
            </a:r>
            <a:endParaRPr sz="2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700" spc="-150" dirty="0">
                <a:latin typeface="Times New Roman"/>
                <a:cs typeface="Times New Roman"/>
              </a:rPr>
              <a:t>Euclidean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25" dirty="0">
                <a:latin typeface="Times New Roman"/>
                <a:cs typeface="Times New Roman"/>
              </a:rPr>
              <a:t>distance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between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105" dirty="0">
                <a:latin typeface="Times New Roman"/>
                <a:cs typeface="Times New Roman"/>
              </a:rPr>
              <a:t>two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110" dirty="0">
                <a:latin typeface="Times New Roman"/>
                <a:cs typeface="Times New Roman"/>
              </a:rPr>
              <a:t>points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Times New Roman"/>
                <a:cs typeface="Times New Roman"/>
              </a:rPr>
              <a:t>(x1,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-95" dirty="0">
                <a:latin typeface="Times New Roman"/>
                <a:cs typeface="Times New Roman"/>
              </a:rPr>
              <a:t>x2)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50" dirty="0">
                <a:latin typeface="Times New Roman"/>
                <a:cs typeface="Times New Roman"/>
              </a:rPr>
              <a:t>and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70" dirty="0">
                <a:latin typeface="Times New Roman"/>
                <a:cs typeface="Times New Roman"/>
              </a:rPr>
              <a:t>(y1,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Times New Roman"/>
                <a:cs typeface="Times New Roman"/>
              </a:rPr>
              <a:t>y2)</a:t>
            </a:r>
            <a:endParaRPr sz="27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700" spc="-160" dirty="0">
                <a:latin typeface="Times New Roman"/>
                <a:cs typeface="Times New Roman"/>
              </a:rPr>
              <a:t>In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Times New Roman"/>
                <a:cs typeface="Times New Roman"/>
              </a:rPr>
              <a:t>higher-dimensional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60" dirty="0">
                <a:latin typeface="Times New Roman"/>
                <a:cs typeface="Times New Roman"/>
              </a:rPr>
              <a:t>space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(n),</a:t>
            </a:r>
            <a:r>
              <a:rPr sz="2700" spc="-150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this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formula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5" dirty="0">
                <a:latin typeface="Times New Roman"/>
                <a:cs typeface="Times New Roman"/>
              </a:rPr>
              <a:t>extends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to:</a:t>
            </a:r>
            <a:endParaRPr sz="27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§"/>
            </a:pP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sz="2700" b="1" spc="-45" dirty="0">
                <a:latin typeface="Times New Roman"/>
                <a:cs typeface="Times New Roman"/>
              </a:rPr>
              <a:t>Some</a:t>
            </a:r>
            <a:r>
              <a:rPr sz="2700" b="1" spc="-90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facts</a:t>
            </a:r>
            <a:endParaRPr sz="2700" dirty="0"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spcBef>
                <a:spcPts val="25"/>
              </a:spcBef>
              <a:buFont typeface="Wingdings" panose="05000000000000000000" pitchFamily="2" charset="2"/>
              <a:buChar char="§"/>
              <a:tabLst>
                <a:tab pos="756920" algn="l"/>
              </a:tabLst>
            </a:pPr>
            <a:r>
              <a:rPr sz="2400" spc="-110" dirty="0">
                <a:latin typeface="Times New Roman"/>
                <a:cs typeface="Times New Roman"/>
              </a:rPr>
              <a:t>Non-Negativity: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0070C0"/>
                </a:solidFill>
                <a:latin typeface="Times New Roman"/>
                <a:cs typeface="Times New Roman"/>
              </a:rPr>
              <a:t>Euclidean</a:t>
            </a:r>
            <a:r>
              <a:rPr sz="2400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0070C0"/>
                </a:solidFill>
                <a:latin typeface="Times New Roman"/>
                <a:cs typeface="Times New Roman"/>
              </a:rPr>
              <a:t>Distance</a:t>
            </a:r>
            <a:r>
              <a:rPr sz="2400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0070C0"/>
                </a:solidFill>
                <a:latin typeface="Times New Roman"/>
                <a:cs typeface="Times New Roman"/>
              </a:rPr>
              <a:t>is</a:t>
            </a:r>
            <a:r>
              <a:rPr sz="2400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95" dirty="0">
                <a:solidFill>
                  <a:srgbClr val="0070C0"/>
                </a:solidFill>
                <a:latin typeface="Times New Roman"/>
                <a:cs typeface="Times New Roman"/>
              </a:rPr>
              <a:t>always</a:t>
            </a:r>
            <a:r>
              <a:rPr sz="2400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0070C0"/>
                </a:solidFill>
                <a:latin typeface="Times New Roman"/>
                <a:cs typeface="Times New Roman"/>
              </a:rPr>
              <a:t>non-negative.</a:t>
            </a:r>
            <a:endParaRPr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812165" lvl="1" indent="-34290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756920" algn="l"/>
              </a:tabLst>
            </a:pPr>
            <a:r>
              <a:rPr sz="2400" spc="-95" dirty="0">
                <a:latin typeface="Times New Roman"/>
                <a:cs typeface="Times New Roman"/>
              </a:rPr>
              <a:t>Identity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Indiscernible:</a:t>
            </a:r>
            <a:r>
              <a:rPr sz="2400" spc="-95" dirty="0">
                <a:solidFill>
                  <a:srgbClr val="7030A0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7030A0"/>
                </a:solidFill>
                <a:latin typeface="Times New Roman"/>
                <a:cs typeface="Times New Roman"/>
              </a:rPr>
              <a:t>distance</a:t>
            </a:r>
            <a:r>
              <a:rPr sz="2400" spc="-6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7030A0"/>
                </a:solidFill>
                <a:latin typeface="Times New Roman"/>
                <a:cs typeface="Times New Roman"/>
              </a:rPr>
              <a:t>between</a:t>
            </a:r>
            <a:r>
              <a:rPr sz="2400" spc="-5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7030A0"/>
                </a:solidFill>
                <a:latin typeface="Times New Roman"/>
                <a:cs typeface="Times New Roman"/>
              </a:rPr>
              <a:t>two</a:t>
            </a:r>
            <a:r>
              <a:rPr sz="2400" spc="-4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7030A0"/>
                </a:solidFill>
                <a:latin typeface="Times New Roman"/>
                <a:cs typeface="Times New Roman"/>
              </a:rPr>
              <a:t>identical</a:t>
            </a:r>
            <a:r>
              <a:rPr sz="2400" spc="-7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7030A0"/>
                </a:solidFill>
                <a:latin typeface="Times New Roman"/>
                <a:cs typeface="Times New Roman"/>
              </a:rPr>
              <a:t>points</a:t>
            </a:r>
            <a:r>
              <a:rPr sz="2400" spc="-70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7030A0"/>
                </a:solidFill>
                <a:latin typeface="Times New Roman"/>
                <a:cs typeface="Times New Roman"/>
              </a:rPr>
              <a:t>is</a:t>
            </a:r>
            <a:r>
              <a:rPr sz="2400" spc="-6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030A0"/>
                </a:solidFill>
                <a:latin typeface="Times New Roman"/>
                <a:cs typeface="Times New Roman"/>
              </a:rPr>
              <a:t>0.</a:t>
            </a:r>
          </a:p>
          <a:p>
            <a:pPr marL="812165" lvl="1" indent="-342900">
              <a:lnSpc>
                <a:spcPts val="2595"/>
              </a:lnSpc>
              <a:buFont typeface="Wingdings" panose="05000000000000000000" pitchFamily="2" charset="2"/>
              <a:buChar char="§"/>
              <a:tabLst>
                <a:tab pos="756920" algn="l"/>
              </a:tabLst>
            </a:pPr>
            <a:r>
              <a:rPr sz="2400" spc="-114" dirty="0">
                <a:latin typeface="Times New Roman"/>
                <a:cs typeface="Times New Roman"/>
              </a:rPr>
              <a:t>Symmetry:</a:t>
            </a:r>
            <a:r>
              <a:rPr sz="2400" spc="-445" dirty="0">
                <a:latin typeface="Times New Roman"/>
                <a:cs typeface="Times New Roman"/>
              </a:rPr>
              <a:t> </a:t>
            </a:r>
            <a:r>
              <a:rPr sz="2400" spc="-12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0070C0"/>
                </a:solidFill>
                <a:latin typeface="Times New Roman"/>
                <a:cs typeface="Times New Roman"/>
              </a:rPr>
              <a:t>distance</a:t>
            </a:r>
            <a:r>
              <a:rPr sz="2400" spc="-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0070C0"/>
                </a:solidFill>
                <a:latin typeface="Times New Roman"/>
                <a:cs typeface="Times New Roman"/>
              </a:rPr>
              <a:t>between</a:t>
            </a:r>
            <a:r>
              <a:rPr sz="2400" spc="-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0070C0"/>
                </a:solidFill>
                <a:latin typeface="Times New Roman"/>
                <a:cs typeface="Times New Roman"/>
              </a:rPr>
              <a:t>point</a:t>
            </a:r>
            <a:r>
              <a:rPr sz="2400" spc="-254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310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sz="2400" spc="-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70C0"/>
                </a:solidFill>
                <a:latin typeface="Times New Roman"/>
                <a:cs typeface="Times New Roman"/>
              </a:rPr>
              <a:t>and</a:t>
            </a:r>
            <a:r>
              <a:rPr sz="2400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0070C0"/>
                </a:solidFill>
                <a:latin typeface="Times New Roman"/>
                <a:cs typeface="Times New Roman"/>
              </a:rPr>
              <a:t>point</a:t>
            </a:r>
            <a:r>
              <a:rPr sz="2400"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380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sz="2400" spc="-27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0070C0"/>
                </a:solidFill>
                <a:latin typeface="Times New Roman"/>
                <a:cs typeface="Times New Roman"/>
              </a:rPr>
              <a:t>is</a:t>
            </a:r>
            <a:r>
              <a:rPr sz="2400" spc="-6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400" spc="-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0070C0"/>
                </a:solidFill>
                <a:latin typeface="Times New Roman"/>
                <a:cs typeface="Times New Roman"/>
              </a:rPr>
              <a:t>same</a:t>
            </a:r>
            <a:r>
              <a:rPr sz="2400" spc="-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0070C0"/>
                </a:solidFill>
                <a:latin typeface="Times New Roman"/>
                <a:cs typeface="Times New Roman"/>
              </a:rPr>
              <a:t>as</a:t>
            </a:r>
            <a:r>
              <a:rPr sz="2400" spc="-70" dirty="0">
                <a:solidFill>
                  <a:srgbClr val="0070C0"/>
                </a:solidFill>
                <a:latin typeface="Times New Roman"/>
                <a:cs typeface="Times New Roman"/>
              </a:rPr>
              <a:t> the</a:t>
            </a:r>
            <a:r>
              <a:rPr sz="2400" spc="-5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0070C0"/>
                </a:solidFill>
                <a:latin typeface="Times New Roman"/>
                <a:cs typeface="Times New Roman"/>
              </a:rPr>
              <a:t>distance</a:t>
            </a:r>
            <a:r>
              <a:rPr sz="2400" spc="-7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0070C0"/>
                </a:solidFill>
                <a:latin typeface="Times New Roman"/>
                <a:cs typeface="Times New Roman"/>
              </a:rPr>
              <a:t>between</a:t>
            </a:r>
            <a:endParaRPr sz="24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756285">
              <a:lnSpc>
                <a:spcPts val="2595"/>
              </a:lnSpc>
            </a:pPr>
            <a:r>
              <a:rPr sz="2400" spc="-105" dirty="0">
                <a:solidFill>
                  <a:srgbClr val="0070C0"/>
                </a:solidFill>
                <a:latin typeface="Times New Roman"/>
                <a:cs typeface="Times New Roman"/>
              </a:rPr>
              <a:t>p</a:t>
            </a:r>
            <a:r>
              <a:rPr sz="2400" spc="-100" dirty="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sz="2400" spc="-65" dirty="0">
                <a:solidFill>
                  <a:srgbClr val="0070C0"/>
                </a:solidFill>
                <a:latin typeface="Times New Roman"/>
                <a:cs typeface="Times New Roman"/>
              </a:rPr>
              <a:t>int</a:t>
            </a:r>
            <a:r>
              <a:rPr sz="2400" spc="-7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380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sz="2400" spc="-6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solidFill>
                  <a:srgbClr val="0070C0"/>
                </a:solidFill>
                <a:latin typeface="Times New Roman"/>
                <a:cs typeface="Times New Roman"/>
              </a:rPr>
              <a:t>an</a:t>
            </a:r>
            <a:r>
              <a:rPr sz="2400" spc="-140" dirty="0">
                <a:solidFill>
                  <a:srgbClr val="0070C0"/>
                </a:solidFill>
                <a:latin typeface="Times New Roman"/>
                <a:cs typeface="Times New Roman"/>
              </a:rPr>
              <a:t>d</a:t>
            </a:r>
            <a:r>
              <a:rPr sz="2400" spc="-7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0070C0"/>
                </a:solidFill>
                <a:latin typeface="Times New Roman"/>
                <a:cs typeface="Times New Roman"/>
              </a:rPr>
              <a:t>p</a:t>
            </a:r>
            <a:r>
              <a:rPr sz="2400" spc="-100" dirty="0">
                <a:solidFill>
                  <a:srgbClr val="0070C0"/>
                </a:solidFill>
                <a:latin typeface="Times New Roman"/>
                <a:cs typeface="Times New Roman"/>
              </a:rPr>
              <a:t>o</a:t>
            </a:r>
            <a:r>
              <a:rPr sz="2400" spc="-65" dirty="0">
                <a:solidFill>
                  <a:srgbClr val="0070C0"/>
                </a:solidFill>
                <a:latin typeface="Times New Roman"/>
                <a:cs typeface="Times New Roman"/>
              </a:rPr>
              <a:t>int</a:t>
            </a:r>
            <a:r>
              <a:rPr sz="2400" spc="-25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0070C0"/>
                </a:solidFill>
                <a:latin typeface="Times New Roman"/>
                <a:cs typeface="Times New Roman"/>
              </a:rPr>
              <a:t>A.</a:t>
            </a:r>
            <a:endParaRPr sz="24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4620" y="2828048"/>
            <a:ext cx="4787044" cy="2911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7076" y="3747592"/>
            <a:ext cx="5010912" cy="36484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094" y="356108"/>
            <a:ext cx="4146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Euclidean</a:t>
            </a:r>
            <a:r>
              <a:rPr sz="4000" spc="-9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624" y="1798320"/>
            <a:ext cx="9177424" cy="438607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0CF09AE-5321-4304-B140-D4F86441A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036" y="1295781"/>
            <a:ext cx="425767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073" y="310387"/>
            <a:ext cx="4146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Euclidean</a:t>
            </a:r>
            <a:r>
              <a:rPr sz="4000" spc="-90" dirty="0">
                <a:solidFill>
                  <a:srgbClr val="943735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380" y="1408175"/>
            <a:ext cx="9976104" cy="4836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1073" y="310387"/>
            <a:ext cx="4146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solidFill>
                  <a:srgbClr val="0070C0"/>
                </a:solidFill>
                <a:latin typeface="Franklin Gothic Medium"/>
                <a:cs typeface="Franklin Gothic Medium"/>
              </a:rPr>
              <a:t>Euclidean</a:t>
            </a:r>
            <a:r>
              <a:rPr sz="4000" spc="-90" dirty="0">
                <a:solidFill>
                  <a:srgbClr val="943735"/>
                </a:solidFill>
                <a:latin typeface="Franklin Gothic Medium"/>
                <a:cs typeface="Franklin Gothic Medium"/>
              </a:rPr>
              <a:t> </a:t>
            </a:r>
            <a:r>
              <a:rPr sz="4000" spc="-20" dirty="0">
                <a:solidFill>
                  <a:srgbClr val="0070C0"/>
                </a:solidFill>
                <a:latin typeface="Franklin Gothic Medium"/>
                <a:cs typeface="Franklin Gothic Medium"/>
              </a:rPr>
              <a:t>Distance</a:t>
            </a:r>
            <a:endParaRPr sz="4000" dirty="0">
              <a:solidFill>
                <a:srgbClr val="0070C0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r>
              <a:rPr lang="en-US" spc="-110"/>
              <a:t>Unsupervised MLA</a:t>
            </a:r>
            <a:endParaRPr spc="-9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3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CC5486F-7F48-409A-9B89-1DBB3313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787"/>
            <a:ext cx="11912153" cy="369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6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733</Words>
  <Application>Microsoft Office PowerPoint</Application>
  <PresentationFormat>Widescreen</PresentationFormat>
  <Paragraphs>201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Arial</vt:lpstr>
      <vt:lpstr>Arial MT</vt:lpstr>
      <vt:lpstr>Calibri</vt:lpstr>
      <vt:lpstr>Courier New</vt:lpstr>
      <vt:lpstr>Franklin Gothic Medium</vt:lpstr>
      <vt:lpstr>Google Sans</vt:lpstr>
      <vt:lpstr>inherit</vt:lpstr>
      <vt:lpstr>Inter</vt:lpstr>
      <vt:lpstr>Monaco</vt:lpstr>
      <vt:lpstr>sohne</vt:lpstr>
      <vt:lpstr>source-code-pro</vt:lpstr>
      <vt:lpstr>source-serif-pro</vt:lpstr>
      <vt:lpstr>Times New Roman</vt:lpstr>
      <vt:lpstr>var(--colab-code-font-family)</vt:lpstr>
      <vt:lpstr>Wingdings</vt:lpstr>
      <vt:lpstr>Office Theme</vt:lpstr>
      <vt:lpstr> UMLA: Unit-1 Distance Metrics</vt:lpstr>
      <vt:lpstr>Agenda</vt:lpstr>
      <vt:lpstr>Distance Measures</vt:lpstr>
      <vt:lpstr>Distance Measures Details </vt:lpstr>
      <vt:lpstr>Distance Metrics</vt:lpstr>
      <vt:lpstr>Euclidean Distance</vt:lpstr>
      <vt:lpstr>Euclidean Distance</vt:lpstr>
      <vt:lpstr>Euclidean Distance</vt:lpstr>
      <vt:lpstr>Euclidean Distance</vt:lpstr>
      <vt:lpstr>Manhattan Distance</vt:lpstr>
      <vt:lpstr>Manhattan Distance</vt:lpstr>
      <vt:lpstr>Manhattan Distance</vt:lpstr>
      <vt:lpstr>Manhattan Distance</vt:lpstr>
      <vt:lpstr>PowerPoint Presentation</vt:lpstr>
      <vt:lpstr>Chebyshev distance</vt:lpstr>
      <vt:lpstr>Chebyshev distance</vt:lpstr>
      <vt:lpstr>Chebyshev distance</vt:lpstr>
      <vt:lpstr>Minkowski Distance</vt:lpstr>
      <vt:lpstr>PowerPoint Presentation</vt:lpstr>
      <vt:lpstr>Mahalanobis Distance</vt:lpstr>
      <vt:lpstr>Mahalanobis Distance</vt:lpstr>
      <vt:lpstr>Mahalanobis Distance</vt:lpstr>
      <vt:lpstr>Mahalanobis Distance</vt:lpstr>
      <vt:lpstr>Mahalanobis Distance</vt:lpstr>
      <vt:lpstr>Hamming Distance</vt:lpstr>
      <vt:lpstr>Hamming Distance</vt:lpstr>
      <vt:lpstr>Hamming Distance</vt:lpstr>
      <vt:lpstr>Canbera Distance</vt:lpstr>
      <vt:lpstr>import numpy as np  #define two arrays array1 = np.array([2, 4, 4, 6]) array2 = np.array([5, 5, 7, 8]) from scipy.spatial import distance  #calculate Canberra distance between the arrays distance.canberra(array1, array2) </vt:lpstr>
      <vt:lpstr>Canbera Distance</vt:lpstr>
      <vt:lpstr>Braycurtis Distance</vt:lpstr>
      <vt:lpstr>Braycurtis Distance</vt:lpstr>
      <vt:lpstr>Boolean Valued Vectors</vt:lpstr>
      <vt:lpstr>Boolean Valued Vectors</vt:lpstr>
      <vt:lpstr>Boolean Valued Vectors</vt:lpstr>
      <vt:lpstr>Boolean Valued Vectors</vt:lpstr>
      <vt:lpstr>Jaccard Distance</vt:lpstr>
      <vt:lpstr>PowerPoint Presentation</vt:lpstr>
      <vt:lpstr>Jaccard Distance</vt:lpstr>
      <vt:lpstr>Jaccard Distance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 Lab</dc:title>
  <dc:creator>anupkumar bongale</dc:creator>
  <cp:lastModifiedBy>HP</cp:lastModifiedBy>
  <cp:revision>45</cp:revision>
  <dcterms:created xsi:type="dcterms:W3CDTF">2024-08-20T04:29:29Z</dcterms:created>
  <dcterms:modified xsi:type="dcterms:W3CDTF">2024-09-01T20:47:18Z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2024-08-20T00:00:00Z</vt:filetime>
  </property>
</Properties>
</file>