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_rels/presentation.xml.rels" ContentType="application/vnd.openxmlformats-package.relationships+xml"/>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0.png" ContentType="image/png"/>
  <Override PartName="/ppt/media/image29.png" ContentType="image/png"/>
  <Override PartName="/ppt/media/image26.png" ContentType="image/png"/>
  <Override PartName="/ppt/media/image9.png" ContentType="image/png"/>
  <Override PartName="/ppt/media/image24.png" ContentType="image/png"/>
  <Override PartName="/ppt/media/image4.png" ContentType="image/png"/>
  <Override PartName="/ppt/media/image30.png" ContentType="image/png"/>
  <Override PartName="/ppt/media/image27.png" ContentType="image/png"/>
  <Override PartName="/ppt/media/image25.png" ContentType="image/png"/>
  <Override PartName="/ppt/media/image31.png" ContentType="image/png"/>
  <Override PartName="/ppt/media/image11.png" ContentType="image/png"/>
  <Override PartName="/ppt/media/image28.png" ContentType="image/png"/>
  <Override PartName="/ppt/media/image2.png" ContentType="image/png"/>
  <Override PartName="/ppt/media/image7.png" ContentType="image/png"/>
  <Override PartName="/ppt/media/image22.png" ContentType="image/png"/>
  <Override PartName="/ppt/media/image1.png" ContentType="image/png"/>
  <Override PartName="/ppt/media/image21.png" ContentType="image/png"/>
  <Override PartName="/ppt/media/image3.png" ContentType="image/png"/>
  <Override PartName="/ppt/media/image8.png" ContentType="image/png"/>
  <Override PartName="/ppt/media/image23.png" ContentType="image/png"/>
  <Override PartName="/ppt/media/image6.jpeg" ContentType="image/jpeg"/>
  <Override PartName="/ppt/media/image12.png" ContentType="image/png"/>
  <Override PartName="/ppt/media/image13.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8" name="PlaceHolder 2"/>
          <p:cNvSpPr>
            <a:spLocks noGrp="1"/>
          </p:cNvSpPr>
          <p:nvPr>
            <p:ph type="body"/>
          </p:nvPr>
        </p:nvSpPr>
        <p:spPr>
          <a:xfrm>
            <a:off x="504000" y="1368000"/>
            <a:ext cx="9072000" cy="1568160"/>
          </a:xfrm>
          <a:prstGeom prst="rect">
            <a:avLst/>
          </a:prstGeom>
        </p:spPr>
        <p:txBody>
          <a:bodyPr lIns="0" rIns="0" tIns="0" bIns="0">
            <a:normAutofit/>
          </a:bodyPr>
          <a:p>
            <a:endParaRPr b="0" lang="en-US" sz="2600" spc="-1" strike="noStrike">
              <a:latin typeface="Arial"/>
            </a:endParaRPr>
          </a:p>
        </p:txBody>
      </p:sp>
      <p:sp>
        <p:nvSpPr>
          <p:cNvPr id="29" name="PlaceHolder 3"/>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3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3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33"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
        <p:nvSpPr>
          <p:cNvPr id="34"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36" name="PlaceHolder 2"/>
          <p:cNvSpPr>
            <a:spLocks noGrp="1"/>
          </p:cNvSpPr>
          <p:nvPr>
            <p:ph type="body"/>
          </p:nvPr>
        </p:nvSpPr>
        <p:spPr>
          <a:xfrm>
            <a:off x="504000" y="1368000"/>
            <a:ext cx="2921040" cy="1568160"/>
          </a:xfrm>
          <a:prstGeom prst="rect">
            <a:avLst/>
          </a:prstGeom>
        </p:spPr>
        <p:txBody>
          <a:bodyPr lIns="0" rIns="0" tIns="0" bIns="0">
            <a:normAutofit/>
          </a:bodyPr>
          <a:p>
            <a:endParaRPr b="0" lang="en-US" sz="2600" spc="-1" strike="noStrike">
              <a:latin typeface="Arial"/>
            </a:endParaRPr>
          </a:p>
        </p:txBody>
      </p:sp>
      <p:sp>
        <p:nvSpPr>
          <p:cNvPr id="37" name="PlaceHolder 3"/>
          <p:cNvSpPr>
            <a:spLocks noGrp="1"/>
          </p:cNvSpPr>
          <p:nvPr>
            <p:ph type="body"/>
          </p:nvPr>
        </p:nvSpPr>
        <p:spPr>
          <a:xfrm>
            <a:off x="3571560" y="1368000"/>
            <a:ext cx="2921040" cy="1568160"/>
          </a:xfrm>
          <a:prstGeom prst="rect">
            <a:avLst/>
          </a:prstGeom>
        </p:spPr>
        <p:txBody>
          <a:bodyPr lIns="0" rIns="0" tIns="0" bIns="0">
            <a:normAutofit/>
          </a:bodyPr>
          <a:p>
            <a:endParaRPr b="0" lang="en-US" sz="2600" spc="-1" strike="noStrike">
              <a:latin typeface="Arial"/>
            </a:endParaRPr>
          </a:p>
        </p:txBody>
      </p:sp>
      <p:sp>
        <p:nvSpPr>
          <p:cNvPr id="38" name="PlaceHolder 4"/>
          <p:cNvSpPr>
            <a:spLocks noGrp="1"/>
          </p:cNvSpPr>
          <p:nvPr>
            <p:ph type="body"/>
          </p:nvPr>
        </p:nvSpPr>
        <p:spPr>
          <a:xfrm>
            <a:off x="6639120" y="1368000"/>
            <a:ext cx="2921040" cy="1568160"/>
          </a:xfrm>
          <a:prstGeom prst="rect">
            <a:avLst/>
          </a:prstGeom>
        </p:spPr>
        <p:txBody>
          <a:bodyPr lIns="0" rIns="0" tIns="0" bIns="0">
            <a:normAutofit/>
          </a:bodyPr>
          <a:p>
            <a:endParaRPr b="0" lang="en-US" sz="2600" spc="-1" strike="noStrike">
              <a:latin typeface="Arial"/>
            </a:endParaRPr>
          </a:p>
        </p:txBody>
      </p:sp>
      <p:sp>
        <p:nvSpPr>
          <p:cNvPr id="39" name="PlaceHolder 5"/>
          <p:cNvSpPr>
            <a:spLocks noGrp="1"/>
          </p:cNvSpPr>
          <p:nvPr>
            <p:ph type="body"/>
          </p:nvPr>
        </p:nvSpPr>
        <p:spPr>
          <a:xfrm>
            <a:off x="504000" y="3085560"/>
            <a:ext cx="2921040" cy="1568160"/>
          </a:xfrm>
          <a:prstGeom prst="rect">
            <a:avLst/>
          </a:prstGeom>
        </p:spPr>
        <p:txBody>
          <a:bodyPr lIns="0" rIns="0" tIns="0" bIns="0">
            <a:normAutofit/>
          </a:bodyPr>
          <a:p>
            <a:endParaRPr b="0" lang="en-US" sz="2600" spc="-1" strike="noStrike">
              <a:latin typeface="Arial"/>
            </a:endParaRPr>
          </a:p>
        </p:txBody>
      </p:sp>
      <p:sp>
        <p:nvSpPr>
          <p:cNvPr id="40" name="PlaceHolder 6"/>
          <p:cNvSpPr>
            <a:spLocks noGrp="1"/>
          </p:cNvSpPr>
          <p:nvPr>
            <p:ph type="body"/>
          </p:nvPr>
        </p:nvSpPr>
        <p:spPr>
          <a:xfrm>
            <a:off x="3571560" y="3085560"/>
            <a:ext cx="2921040" cy="1568160"/>
          </a:xfrm>
          <a:prstGeom prst="rect">
            <a:avLst/>
          </a:prstGeom>
        </p:spPr>
        <p:txBody>
          <a:bodyPr lIns="0" rIns="0" tIns="0" bIns="0">
            <a:normAutofit/>
          </a:bodyPr>
          <a:p>
            <a:endParaRPr b="0" lang="en-US" sz="2600" spc="-1" strike="noStrike">
              <a:latin typeface="Arial"/>
            </a:endParaRPr>
          </a:p>
        </p:txBody>
      </p:sp>
      <p:sp>
        <p:nvSpPr>
          <p:cNvPr id="41" name="PlaceHolder 7"/>
          <p:cNvSpPr>
            <a:spLocks noGrp="1"/>
          </p:cNvSpPr>
          <p:nvPr>
            <p:ph type="body"/>
          </p:nvPr>
        </p:nvSpPr>
        <p:spPr>
          <a:xfrm>
            <a:off x="6639120" y="3085560"/>
            <a:ext cx="292104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7" name="PlaceHolder 2"/>
          <p:cNvSpPr>
            <a:spLocks noGrp="1"/>
          </p:cNvSpPr>
          <p:nvPr>
            <p:ph type="subTitle"/>
          </p:nvPr>
        </p:nvSpPr>
        <p:spPr>
          <a:xfrm>
            <a:off x="504000" y="1368000"/>
            <a:ext cx="907200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9" name="PlaceHolder 2"/>
          <p:cNvSpPr>
            <a:spLocks noGrp="1"/>
          </p:cNvSpPr>
          <p:nvPr>
            <p:ph type="body"/>
          </p:nvPr>
        </p:nvSpPr>
        <p:spPr>
          <a:xfrm>
            <a:off x="504000" y="1368000"/>
            <a:ext cx="907200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11"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12"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16000"/>
            <a:ext cx="7020000" cy="4340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16"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17" name="PlaceHolder 3"/>
          <p:cNvSpPr>
            <a:spLocks noGrp="1"/>
          </p:cNvSpPr>
          <p:nvPr>
            <p:ph type="body"/>
          </p:nvPr>
        </p:nvSpPr>
        <p:spPr>
          <a:xfrm>
            <a:off x="5152680" y="1368000"/>
            <a:ext cx="4426920" cy="3288240"/>
          </a:xfrm>
          <a:prstGeom prst="rect">
            <a:avLst/>
          </a:prstGeom>
        </p:spPr>
        <p:txBody>
          <a:bodyPr lIns="0" rIns="0" tIns="0" bIns="0">
            <a:normAutofit/>
          </a:bodyPr>
          <a:p>
            <a:endParaRPr b="0" lang="en-US" sz="2600" spc="-1" strike="noStrike">
              <a:latin typeface="Arial"/>
            </a:endParaRPr>
          </a:p>
        </p:txBody>
      </p:sp>
      <p:sp>
        <p:nvSpPr>
          <p:cNvPr id="18"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0" name="PlaceHolder 2"/>
          <p:cNvSpPr>
            <a:spLocks noGrp="1"/>
          </p:cNvSpPr>
          <p:nvPr>
            <p:ph type="body"/>
          </p:nvPr>
        </p:nvSpPr>
        <p:spPr>
          <a:xfrm>
            <a:off x="504000" y="1368000"/>
            <a:ext cx="4426920" cy="3288240"/>
          </a:xfrm>
          <a:prstGeom prst="rect">
            <a:avLst/>
          </a:prstGeom>
        </p:spPr>
        <p:txBody>
          <a:bodyPr lIns="0" rIns="0" tIns="0" bIns="0">
            <a:normAutofit/>
          </a:bodyPr>
          <a:p>
            <a:endParaRPr b="0" lang="en-US" sz="2600" spc="-1" strike="noStrike">
              <a:latin typeface="Arial"/>
            </a:endParaRPr>
          </a:p>
        </p:txBody>
      </p:sp>
      <p:sp>
        <p:nvSpPr>
          <p:cNvPr id="2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2"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16000"/>
            <a:ext cx="7020000" cy="936000"/>
          </a:xfrm>
          <a:prstGeom prst="rect">
            <a:avLst/>
          </a:prstGeom>
        </p:spPr>
        <p:txBody>
          <a:bodyPr lIns="0" rIns="0" tIns="0" bIns="0" anchor="ctr">
            <a:noAutofit/>
          </a:bodyPr>
          <a:p>
            <a:endParaRPr b="0" lang="en-US" sz="3570" spc="-1" strike="noStrike">
              <a:solidFill>
                <a:srgbClr val="ffffff"/>
              </a:solidFill>
              <a:latin typeface="Arial"/>
            </a:endParaRPr>
          </a:p>
        </p:txBody>
      </p:sp>
      <p:sp>
        <p:nvSpPr>
          <p:cNvPr id="24"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600" spc="-1" strike="noStrike">
              <a:latin typeface="Arial"/>
            </a:endParaRPr>
          </a:p>
        </p:txBody>
      </p:sp>
      <p:sp>
        <p:nvSpPr>
          <p:cNvPr id="25"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600" spc="-1" strike="noStrike">
              <a:latin typeface="Arial"/>
            </a:endParaRPr>
          </a:p>
        </p:txBody>
      </p:sp>
      <p:sp>
        <p:nvSpPr>
          <p:cNvPr id="26" name="PlaceHolder 4"/>
          <p:cNvSpPr>
            <a:spLocks noGrp="1"/>
          </p:cNvSpPr>
          <p:nvPr>
            <p:ph type="body"/>
          </p:nvPr>
        </p:nvSpPr>
        <p:spPr>
          <a:xfrm>
            <a:off x="504000" y="3085560"/>
            <a:ext cx="9072000" cy="1568160"/>
          </a:xfrm>
          <a:prstGeom prst="rect">
            <a:avLst/>
          </a:prstGeom>
        </p:spPr>
        <p:txBody>
          <a:bodyPr lIns="0" rIns="0" tIns="0" bIns="0">
            <a:normAutofit/>
          </a:bodyPr>
          <a:p>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360" cy="1205640"/>
          </a:xfrm>
          <a:prstGeom prst="rect">
            <a:avLst/>
          </a:prstGeom>
          <a:ln>
            <a:noFill/>
          </a:ln>
        </p:spPr>
      </p:pic>
      <p:sp>
        <p:nvSpPr>
          <p:cNvPr id="1" name="PlaceHolder 1"/>
          <p:cNvSpPr>
            <a:spLocks noGrp="1"/>
          </p:cNvSpPr>
          <p:nvPr>
            <p:ph type="title"/>
          </p:nvPr>
        </p:nvSpPr>
        <p:spPr>
          <a:xfrm>
            <a:off x="504000" y="216000"/>
            <a:ext cx="7020000" cy="936000"/>
          </a:xfrm>
          <a:prstGeom prst="rect">
            <a:avLst/>
          </a:prstGeom>
        </p:spPr>
        <p:txBody>
          <a:bodyPr lIns="0" rIns="0" tIns="0" bIns="0" anchor="ctr">
            <a:noAutofit/>
          </a:bodyPr>
          <a:p>
            <a:r>
              <a:rPr b="0" lang="en-US" sz="3570" spc="-1" strike="noStrike">
                <a:solidFill>
                  <a:srgbClr val="ffffff"/>
                </a:solidFill>
                <a:latin typeface="Arial"/>
              </a:rPr>
              <a:t>Click to edit the title text format</a:t>
            </a:r>
            <a:endParaRPr b="0" lang="en-US" sz="3570" spc="-1" strike="noStrike">
              <a:solidFill>
                <a:srgbClr val="ffffff"/>
              </a:solidFill>
              <a:latin typeface="Arial"/>
            </a:endParaRPr>
          </a:p>
        </p:txBody>
      </p:sp>
      <p:sp>
        <p:nvSpPr>
          <p:cNvPr id="2" name="PlaceHolder 2"/>
          <p:cNvSpPr>
            <a:spLocks noGrp="1"/>
          </p:cNvSpPr>
          <p:nvPr>
            <p:ph type="body"/>
          </p:nvPr>
        </p:nvSpPr>
        <p:spPr>
          <a:xfrm>
            <a:off x="504000" y="1368000"/>
            <a:ext cx="9072000" cy="3288240"/>
          </a:xfrm>
          <a:prstGeom prst="rect">
            <a:avLst/>
          </a:prstGeom>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Second Outline Level</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Third Outline Level</a:t>
            </a:r>
            <a:endParaRPr b="0" lang="en-US" sz="1950" spc="-1" strike="noStrike">
              <a:latin typeface="Arial"/>
            </a:endParaRPr>
          </a:p>
          <a:p>
            <a:pPr lvl="3" marL="1728000" indent="-216000">
              <a:spcAft>
                <a:spcPts val="459"/>
              </a:spcAft>
              <a:buClr>
                <a:srgbClr val="000000"/>
              </a:buClr>
              <a:buSzPct val="75000"/>
              <a:buFont typeface="Symbol" charset="2"/>
              <a:buChar char=""/>
            </a:pPr>
            <a:r>
              <a:rPr b="0" lang="en-US" sz="1629" spc="-1" strike="noStrike">
                <a:latin typeface="Arial"/>
              </a:rPr>
              <a:t>Fourth Outline Level</a:t>
            </a:r>
            <a:endParaRPr b="0" lang="en-US" sz="1629" spc="-1" strike="noStrike">
              <a:latin typeface="Arial"/>
            </a:endParaRPr>
          </a:p>
          <a:p>
            <a:pPr lvl="4" marL="2160000" indent="-216000">
              <a:spcAft>
                <a:spcPts val="230"/>
              </a:spcAft>
              <a:buClr>
                <a:srgbClr val="000000"/>
              </a:buClr>
              <a:buSzPct val="45000"/>
              <a:buFont typeface="Wingdings" charset="2"/>
              <a:buChar char=""/>
            </a:pPr>
            <a:r>
              <a:rPr b="0" lang="en-US" sz="1629" spc="-1" strike="noStrike">
                <a:latin typeface="Arial"/>
              </a:rPr>
              <a:t>Fifth Outline Level</a:t>
            </a:r>
            <a:endParaRPr b="0" lang="en-US" sz="1629" spc="-1" strike="noStrike">
              <a:latin typeface="Arial"/>
            </a:endParaRPr>
          </a:p>
          <a:p>
            <a:pPr lvl="5" marL="2592000" indent="-216000">
              <a:spcAft>
                <a:spcPts val="230"/>
              </a:spcAft>
              <a:buClr>
                <a:srgbClr val="000000"/>
              </a:buClr>
              <a:buSzPct val="45000"/>
              <a:buFont typeface="Wingdings" charset="2"/>
              <a:buChar char=""/>
            </a:pPr>
            <a:r>
              <a:rPr b="0" lang="en-US" sz="1629" spc="-1" strike="noStrike">
                <a:latin typeface="Arial"/>
              </a:rPr>
              <a:t>Sixth Outline Level</a:t>
            </a:r>
            <a:endParaRPr b="0" lang="en-US" sz="1629" spc="-1" strike="noStrike">
              <a:latin typeface="Arial"/>
            </a:endParaRPr>
          </a:p>
          <a:p>
            <a:pPr lvl="6" marL="3024000" indent="-216000">
              <a:spcAft>
                <a:spcPts val="230"/>
              </a:spcAft>
              <a:buClr>
                <a:srgbClr val="000000"/>
              </a:buClr>
              <a:buSzPct val="45000"/>
              <a:buFont typeface="Wingdings" charset="2"/>
              <a:buChar char=""/>
            </a:pPr>
            <a:r>
              <a:rPr b="0" lang="en-US" sz="1629" spc="-1" strike="noStrike">
                <a:latin typeface="Arial"/>
              </a:rPr>
              <a:t>Seventh Outline Level</a:t>
            </a:r>
            <a:endParaRPr b="0" lang="en-US" sz="1629" spc="-1" strike="noStrike">
              <a:latin typeface="Arial"/>
            </a:endParaRPr>
          </a:p>
        </p:txBody>
      </p:sp>
      <p:sp>
        <p:nvSpPr>
          <p:cNvPr id="3" name="PlaceHolder 3"/>
          <p:cNvSpPr>
            <a:spLocks noGrp="1"/>
          </p:cNvSpPr>
          <p:nvPr>
            <p:ph type="dt"/>
          </p:nvPr>
        </p:nvSpPr>
        <p:spPr>
          <a:xfrm>
            <a:off x="504000" y="5164920"/>
            <a:ext cx="2348280" cy="390600"/>
          </a:xfrm>
          <a:prstGeom prst="rect">
            <a:avLst/>
          </a:prstGeom>
        </p:spPr>
        <p:txBody>
          <a:bodyPr lIns="0" rIns="0" tIns="0" bIns="0">
            <a:noAutofit/>
          </a:bodyPr>
          <a:p>
            <a:r>
              <a:rPr b="0" lang="en-US" sz="1400" spc="-1" strike="noStrike">
                <a:latin typeface="Arial"/>
              </a:rPr>
              <a:t>&lt;date/time&gt;</a:t>
            </a:r>
            <a:endParaRPr b="0" lang="en-US" sz="1400" spc="-1" strike="noStrike">
              <a:latin typeface="Arial"/>
            </a:endParaRPr>
          </a:p>
        </p:txBody>
      </p:sp>
      <p:sp>
        <p:nvSpPr>
          <p:cNvPr id="4" name="PlaceHolder 4"/>
          <p:cNvSpPr>
            <a:spLocks noGrp="1"/>
          </p:cNvSpPr>
          <p:nvPr>
            <p:ph type="ftr"/>
          </p:nvPr>
        </p:nvSpPr>
        <p:spPr>
          <a:xfrm>
            <a:off x="3447000" y="5164920"/>
            <a:ext cx="3195000" cy="390600"/>
          </a:xfrm>
          <a:prstGeom prst="rect">
            <a:avLst/>
          </a:prstGeom>
        </p:spPr>
        <p:txBody>
          <a:bodyPr lIns="0" rIns="0" tIns="0" bIns="0">
            <a:noAutofit/>
          </a:bodyPr>
          <a:p>
            <a:pPr algn="ctr"/>
            <a:r>
              <a:rPr b="0" lang="en-US" sz="1400" spc="-1" strike="noStrike">
                <a:latin typeface="Arial"/>
              </a:rPr>
              <a:t>&lt;footer&gt;</a:t>
            </a:r>
            <a:endParaRPr b="0" lang="en-US" sz="1400" spc="-1" strike="noStrike">
              <a:latin typeface="Arial"/>
            </a:endParaRPr>
          </a:p>
        </p:txBody>
      </p:sp>
      <p:sp>
        <p:nvSpPr>
          <p:cNvPr id="5" name="PlaceHolder 5"/>
          <p:cNvSpPr>
            <a:spLocks noGrp="1"/>
          </p:cNvSpPr>
          <p:nvPr>
            <p:ph type="sldNum"/>
          </p:nvPr>
        </p:nvSpPr>
        <p:spPr>
          <a:xfrm>
            <a:off x="7227000" y="5164920"/>
            <a:ext cx="2348280" cy="390600"/>
          </a:xfrm>
          <a:prstGeom prst="rect">
            <a:avLst/>
          </a:prstGeom>
        </p:spPr>
        <p:txBody>
          <a:bodyPr lIns="0" rIns="0" tIns="0" bIns="0">
            <a:noAutofit/>
          </a:bodyPr>
          <a:p>
            <a:pPr algn="r"/>
            <a:fld id="{EEFA3114-348B-4978-93F9-88D1B66AD878}"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slideLayout" Target="../slideLayouts/slideLayout11.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hyperlink" Target="http://vlsp.org.vn/" TargetMode="External"/><Relationship Id="rId2" Type="http://schemas.openxmlformats.org/officeDocument/2006/relationships/hyperlink" Target="https://github.com/vncorenlp/VnCoreNLP" TargetMode="External"/><Relationship Id="rId3"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jpeg"/><Relationship Id="rId3" Type="http://schemas.openxmlformats.org/officeDocument/2006/relationships/slideLayout" Target="../slideLayouts/slideLayout1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1364760"/>
            <a:ext cx="9072000" cy="3294720"/>
          </a:xfrm>
          <a:prstGeom prst="rect">
            <a:avLst/>
          </a:prstGeom>
          <a:noFill/>
          <a:ln>
            <a:noFill/>
          </a:ln>
        </p:spPr>
        <p:txBody>
          <a:bodyPr lIns="0" rIns="0" tIns="0" bIns="0" anchor="ctr">
            <a:noAutofit/>
          </a:bodyPr>
          <a:p>
            <a:pPr algn="ctr"/>
            <a:endParaRPr b="0" lang="en-US" sz="3200" spc="-1" strike="noStrike">
              <a:latin typeface="Arial"/>
            </a:endParaRPr>
          </a:p>
          <a:p>
            <a:pPr algn="ctr"/>
            <a:r>
              <a:rPr b="0" lang="en-US" sz="4400" spc="-1" strike="noStrike">
                <a:latin typeface="Arial"/>
              </a:rPr>
              <a:t>Logistic Regression</a:t>
            </a:r>
            <a:endParaRPr b="0" lang="en-US" sz="4400" spc="-1" strike="noStrike">
              <a:latin typeface="Arial"/>
            </a:endParaRPr>
          </a:p>
          <a:p>
            <a:pPr algn="ctr"/>
            <a:r>
              <a:rPr b="0" lang="en-US" sz="3200" spc="-1" strike="noStrike">
                <a:latin typeface="Arial"/>
              </a:rPr>
              <a:t>(Hồi quy Logistic)</a:t>
            </a:r>
            <a:endParaRPr b="0" lang="en-US" sz="3200" spc="-1" strike="noStrike">
              <a:latin typeface="Arial"/>
            </a:endParaRPr>
          </a:p>
          <a:p>
            <a:pPr algn="ctr"/>
            <a:endParaRPr b="0" lang="en-US" sz="3200" spc="-1" strike="noStrike">
              <a:latin typeface="Arial"/>
            </a:endParaRPr>
          </a:p>
          <a:p>
            <a:pPr algn="ctr"/>
            <a:endParaRPr b="0" lang="en-US" sz="3200" spc="-1" strike="noStrike">
              <a:latin typeface="Arial"/>
            </a:endParaRPr>
          </a:p>
          <a:p>
            <a:pPr algn="ctr"/>
            <a:r>
              <a:rPr b="0" lang="en-US" sz="1600" spc="-1" strike="noStrike">
                <a:latin typeface="Arial"/>
              </a:rPr>
              <a:t>Nhóm 8</a:t>
            </a:r>
            <a:endParaRPr b="0" lang="en-US" sz="1600" spc="-1" strike="noStrike">
              <a:latin typeface="Arial"/>
            </a:endParaRPr>
          </a:p>
          <a:p>
            <a:pPr algn="ctr"/>
            <a:r>
              <a:rPr b="0" lang="en-US" sz="1600" spc="-1" strike="noStrike">
                <a:latin typeface="Arial"/>
              </a:rPr>
              <a:t>Đỗ Tất Thành</a:t>
            </a:r>
            <a:endParaRPr b="0" lang="en-US" sz="1600" spc="-1" strike="noStrike">
              <a:latin typeface="Arial"/>
            </a:endParaRPr>
          </a:p>
          <a:p>
            <a:pPr algn="ctr"/>
            <a:r>
              <a:rPr b="0" lang="en-US" sz="1600" spc="-1" strike="noStrike">
                <a:latin typeface="Arial"/>
              </a:rPr>
              <a:t>Cao Thọ Hiếu</a:t>
            </a:r>
            <a:endParaRPr b="0" lang="en-US" sz="1600" spc="-1" strike="noStrike">
              <a:latin typeface="Arial"/>
            </a:endParaRPr>
          </a:p>
        </p:txBody>
      </p:sp>
      <p:sp>
        <p:nvSpPr>
          <p:cNvPr id="43" name="TextShape 2"/>
          <p:cNvSpPr txBox="1"/>
          <p:nvPr/>
        </p:nvSpPr>
        <p:spPr>
          <a:xfrm>
            <a:off x="504000" y="216000"/>
            <a:ext cx="7020000" cy="936000"/>
          </a:xfrm>
          <a:prstGeom prst="rect">
            <a:avLst/>
          </a:prstGeom>
          <a:noFill/>
          <a:ln>
            <a:noFill/>
          </a:ln>
        </p:spPr>
        <p:txBody>
          <a:bodyPr lIns="0" rIns="0" tIns="0" bIns="0" anchor="ctr">
            <a:noAutofit/>
          </a:bodyPr>
          <a:p>
            <a:endParaRPr b="0" lang="en-US" sz="357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Hàm mục tiêu - Cross-Entropy Loss Function</a:t>
            </a:r>
            <a:endParaRPr b="0" lang="en-US" sz="3570" spc="-1" strike="noStrike">
              <a:solidFill>
                <a:srgbClr val="ffffff"/>
              </a:solidFill>
              <a:latin typeface="Arial"/>
            </a:endParaRPr>
          </a:p>
        </p:txBody>
      </p:sp>
      <p:sp>
        <p:nvSpPr>
          <p:cNvPr id="71"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Loss Function:</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 </a:t>
            </a:r>
            <a:r>
              <a:rPr b="0" lang="en-US" sz="2400" spc="-1" strike="noStrike">
                <a:latin typeface="Arial"/>
              </a:rPr>
              <a:t>L( ŷ, y) := Định lượng mức độ sai khác giữa  </a:t>
            </a:r>
            <a:r>
              <a:rPr b="0" lang="en-US" sz="2400" spc="-1" strike="noStrike">
                <a:latin typeface="Arial"/>
              </a:rPr>
              <a:t>ŷ và y</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L ưu tiên cho các nhãn được gán đúng.</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mục đích của thuật toán LR là chọn ra được w, b có thể cực đại  được log-xác suất của các nhãn gán đúng y trong bộ dữ liệu huấn luyện</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loss function thường dùng là cross-entropy loss.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Hàm mục tiêu - Cross-Entropy Loss Function</a:t>
            </a:r>
            <a:endParaRPr b="0" lang="en-US" sz="3570" spc="-1" strike="noStrike">
              <a:solidFill>
                <a:srgbClr val="ffffff"/>
              </a:solidFill>
              <a:latin typeface="Arial"/>
            </a:endParaRPr>
          </a:p>
        </p:txBody>
      </p:sp>
      <p:sp>
        <p:nvSpPr>
          <p:cNvPr id="73"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Với phân lớp nhị phân (y = 1 || y = 0):</a:t>
            </a:r>
            <a:endParaRPr b="0" lang="en-US" sz="2600" spc="-1" strike="noStrike">
              <a:latin typeface="Arial"/>
            </a:endParaRPr>
          </a:p>
          <a:p>
            <a:pPr marL="432000" indent="-324000">
              <a:spcAft>
                <a:spcPts val="1148"/>
              </a:spcAft>
              <a:buClr>
                <a:srgbClr val="000000"/>
              </a:buClr>
              <a:buSzPct val="45000"/>
              <a:buFont typeface="Wingdings" charset="2"/>
              <a:buChar char=""/>
            </a:pPr>
            <a:endParaRPr b="0" lang="en-US" sz="2600" spc="-1" strike="noStrike">
              <a:latin typeface="Arial"/>
            </a:endParaRPr>
          </a:p>
        </p:txBody>
      </p:sp>
      <p:pic>
        <p:nvPicPr>
          <p:cNvPr id="74" name="" descr=""/>
          <p:cNvPicPr/>
          <p:nvPr/>
        </p:nvPicPr>
        <p:blipFill>
          <a:blip r:embed="rId1"/>
          <a:stretch/>
        </p:blipFill>
        <p:spPr>
          <a:xfrm>
            <a:off x="520200" y="1737360"/>
            <a:ext cx="4051800" cy="961920"/>
          </a:xfrm>
          <a:prstGeom prst="rect">
            <a:avLst/>
          </a:prstGeom>
          <a:ln>
            <a:noFill/>
          </a:ln>
        </p:spPr>
      </p:pic>
      <p:pic>
        <p:nvPicPr>
          <p:cNvPr id="75" name="" descr=""/>
          <p:cNvPicPr/>
          <p:nvPr/>
        </p:nvPicPr>
        <p:blipFill>
          <a:blip r:embed="rId2"/>
          <a:stretch/>
        </p:blipFill>
        <p:spPr>
          <a:xfrm>
            <a:off x="520200" y="2468880"/>
            <a:ext cx="6569640" cy="1193040"/>
          </a:xfrm>
          <a:prstGeom prst="rect">
            <a:avLst/>
          </a:prstGeom>
          <a:ln>
            <a:noFill/>
          </a:ln>
        </p:spPr>
      </p:pic>
      <p:pic>
        <p:nvPicPr>
          <p:cNvPr id="76" name="" descr=""/>
          <p:cNvPicPr/>
          <p:nvPr/>
        </p:nvPicPr>
        <p:blipFill>
          <a:blip r:embed="rId3"/>
          <a:stretch/>
        </p:blipFill>
        <p:spPr>
          <a:xfrm>
            <a:off x="548640" y="3530160"/>
            <a:ext cx="8367840" cy="767520"/>
          </a:xfrm>
          <a:prstGeom prst="rect">
            <a:avLst/>
          </a:prstGeom>
          <a:ln>
            <a:noFill/>
          </a:ln>
        </p:spPr>
      </p:pic>
      <p:pic>
        <p:nvPicPr>
          <p:cNvPr id="77" name="" descr=""/>
          <p:cNvPicPr/>
          <p:nvPr/>
        </p:nvPicPr>
        <p:blipFill>
          <a:blip r:embed="rId4"/>
          <a:stretch/>
        </p:blipFill>
        <p:spPr>
          <a:xfrm>
            <a:off x="504000" y="4170240"/>
            <a:ext cx="8595360" cy="584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Hàm mục tiêu - Cross-Entropy Loss Function</a:t>
            </a:r>
            <a:endParaRPr b="0" lang="en-US" sz="3570" spc="-1" strike="noStrike">
              <a:solidFill>
                <a:srgbClr val="ffffff"/>
              </a:solidFill>
              <a:latin typeface="Arial"/>
            </a:endParaRPr>
          </a:p>
        </p:txBody>
      </p:sp>
      <p:sp>
        <p:nvSpPr>
          <p:cNvPr id="79"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Với phân lớp k lớp (k &gt;= 2):</a:t>
            </a:r>
            <a:endParaRPr b="0" lang="en-US" sz="2600" spc="-1" strike="noStrike">
              <a:latin typeface="Arial"/>
            </a:endParaRPr>
          </a:p>
          <a:p>
            <a:pPr lvl="1" marL="864000" indent="-324000">
              <a:spcAft>
                <a:spcPts val="918"/>
              </a:spcAft>
              <a:buClr>
                <a:srgbClr val="000000"/>
              </a:buClr>
              <a:buSzPct val="75000"/>
              <a:buFont typeface="Symbol" charset="2"/>
              <a:buChar char=""/>
            </a:pPr>
            <a:endParaRPr b="0" lang="en-US" sz="2600" spc="-1" strike="noStrike">
              <a:latin typeface="Arial"/>
            </a:endParaRPr>
          </a:p>
        </p:txBody>
      </p:sp>
      <p:graphicFrame>
        <p:nvGraphicFramePr>
          <p:cNvPr id="80" name="Table 3"/>
          <p:cNvGraphicFramePr/>
          <p:nvPr/>
        </p:nvGraphicFramePr>
        <p:xfrm>
          <a:off x="2495880" y="2588040"/>
          <a:ext cx="5075280" cy="719280"/>
        </p:xfrm>
        <a:graphic>
          <a:graphicData uri="http://schemas.openxmlformats.org/drawingml/2006/table">
            <a:tbl>
              <a:tblPr/>
              <a:tblGrid>
                <a:gridCol w="5075640"/>
              </a:tblGrid>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pic>
        <p:nvPicPr>
          <p:cNvPr id="81" name="" descr=""/>
          <p:cNvPicPr/>
          <p:nvPr/>
        </p:nvPicPr>
        <p:blipFill>
          <a:blip r:embed="rId1"/>
          <a:stretch/>
        </p:blipFill>
        <p:spPr>
          <a:xfrm>
            <a:off x="1828800" y="1920240"/>
            <a:ext cx="5955840" cy="21945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Tối ưu hàm mục tiêu - Gradient Descent</a:t>
            </a:r>
            <a:endParaRPr b="0" lang="en-US" sz="3570" spc="-1" strike="noStrike">
              <a:solidFill>
                <a:srgbClr val="ffffff"/>
              </a:solidFill>
              <a:latin typeface="Arial"/>
            </a:endParaRPr>
          </a:p>
        </p:txBody>
      </p:sp>
      <p:sp>
        <p:nvSpPr>
          <p:cNvPr id="83" name="TextShape 2"/>
          <p:cNvSpPr txBox="1"/>
          <p:nvPr/>
        </p:nvSpPr>
        <p:spPr>
          <a:xfrm>
            <a:off x="274320" y="1368000"/>
            <a:ext cx="9144000" cy="393552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Mục tiêu của LR:</a:t>
            </a:r>
            <a:endParaRPr b="0" lang="en-US" sz="1800" spc="-1" strike="noStrike">
              <a:latin typeface="Arial"/>
            </a:endParaRPr>
          </a:p>
          <a:p>
            <a:pPr lvl="1" marL="864000" indent="-324000">
              <a:spcAft>
                <a:spcPts val="918"/>
              </a:spcAft>
              <a:buClr>
                <a:srgbClr val="000000"/>
              </a:buClr>
              <a:buSzPct val="75000"/>
              <a:buFont typeface="Symbol" charset="2"/>
              <a:buChar char=""/>
            </a:pPr>
            <a:endParaRPr b="0" lang="en-US" sz="1800" spc="-1" strike="noStrike">
              <a:latin typeface="Arial"/>
            </a:endParaRPr>
          </a:p>
          <a:p>
            <a:pPr lvl="1" marL="864000" indent="-324000">
              <a:spcAft>
                <a:spcPts val="918"/>
              </a:spcAft>
              <a:buClr>
                <a:srgbClr val="000000"/>
              </a:buClr>
              <a:buSzPct val="75000"/>
              <a:buFont typeface="Symbol" charset="2"/>
              <a:buChar char=""/>
            </a:pPr>
            <a:endParaRPr b="0" lang="en-US" sz="1800" spc="-1" strike="noStrike">
              <a:latin typeface="Arial"/>
            </a:endParaRPr>
          </a:p>
          <a:p>
            <a:pPr marL="432000" indent="-324000">
              <a:spcBef>
                <a:spcPts val="1585"/>
              </a:spcBef>
              <a:spcAft>
                <a:spcPts val="1151"/>
              </a:spcAft>
              <a:buClr>
                <a:srgbClr val="000000"/>
              </a:buClr>
              <a:buSzPct val="45000"/>
              <a:buFont typeface="Wingdings" charset="2"/>
              <a:buChar char=""/>
            </a:pPr>
            <a:r>
              <a:rPr b="0" lang="en-US" sz="1800" spc="-1" strike="noStrike">
                <a:latin typeface="Arial"/>
              </a:rPr>
              <a:t>Gradient của L</a:t>
            </a:r>
            <a:r>
              <a:rPr b="0" lang="en-US" sz="1800" spc="-1" strike="noStrike" baseline="-33000">
                <a:latin typeface="Arial"/>
              </a:rPr>
              <a:t>CE</a:t>
            </a:r>
            <a:r>
              <a:rPr b="0" lang="en-US" sz="1800" spc="-1" strike="noStrike">
                <a:latin typeface="Arial"/>
              </a:rPr>
              <a:t> ứng với theta cho biết chiều tăng của L</a:t>
            </a:r>
            <a:r>
              <a:rPr b="0" lang="en-US" sz="1800" spc="-1" strike="noStrike" baseline="-33000">
                <a:latin typeface="Arial"/>
              </a:rPr>
              <a:t>CE</a:t>
            </a:r>
            <a:r>
              <a:rPr b="0" lang="en-US" sz="1800" spc="-1" strike="noStrike">
                <a:latin typeface="Arial"/>
              </a:rPr>
              <a:t> tại theta. Đi theo chiều giảm gradient (Gradient Descent), tìm được vị trí (w, b)</a:t>
            </a:r>
            <a:r>
              <a:rPr b="0" lang="en-US" sz="1800" spc="-1" strike="noStrike" baseline="33000">
                <a:latin typeface="Arial"/>
              </a:rPr>
              <a:t>argmin</a:t>
            </a:r>
            <a:r>
              <a:rPr b="0" lang="en-US" sz="1800" spc="-1" strike="noStrike">
                <a:latin typeface="Arial"/>
              </a:rPr>
              <a:t> ứng với cực tiểu hàm LCE. </a:t>
            </a:r>
            <a:r>
              <a:rPr b="0" lang="en-US" sz="1800" spc="-1" strike="noStrike">
                <a:latin typeface="Arial"/>
              </a:rPr>
              <a:t>(w, b)</a:t>
            </a:r>
            <a:r>
              <a:rPr b="0" lang="en-US" sz="1800" spc="-1" strike="noStrike" baseline="33000">
                <a:latin typeface="Arial"/>
              </a:rPr>
              <a:t>argmin</a:t>
            </a:r>
            <a:r>
              <a:rPr b="0" lang="en-US" sz="1800" spc="-1" strike="noStrike">
                <a:latin typeface="Arial"/>
              </a:rPr>
              <a:t> là tham số cần tìm của mô hình.</a:t>
            </a:r>
            <a:endParaRPr b="0" lang="en-US" sz="1800" spc="-1" strike="noStrike">
              <a:latin typeface="Arial"/>
            </a:endParaRPr>
          </a:p>
          <a:p>
            <a:pPr marL="432000" indent="-324000">
              <a:spcBef>
                <a:spcPts val="1585"/>
              </a:spcBef>
              <a:spcAft>
                <a:spcPts val="1151"/>
              </a:spcAft>
              <a:buClr>
                <a:srgbClr val="000000"/>
              </a:buClr>
              <a:buSzPct val="45000"/>
              <a:buFont typeface="Wingdings" charset="2"/>
              <a:buChar char=""/>
            </a:pPr>
            <a:endParaRPr b="0" lang="en-US" sz="1800" spc="-1" strike="noStrike">
              <a:latin typeface="Arial"/>
            </a:endParaRPr>
          </a:p>
        </p:txBody>
      </p:sp>
      <p:pic>
        <p:nvPicPr>
          <p:cNvPr id="84" name="" descr=""/>
          <p:cNvPicPr/>
          <p:nvPr/>
        </p:nvPicPr>
        <p:blipFill>
          <a:blip r:embed="rId1"/>
          <a:stretch/>
        </p:blipFill>
        <p:spPr>
          <a:xfrm>
            <a:off x="3196080" y="1719000"/>
            <a:ext cx="4484880" cy="932760"/>
          </a:xfrm>
          <a:prstGeom prst="rect">
            <a:avLst/>
          </a:prstGeom>
          <a:ln>
            <a:noFill/>
          </a:ln>
        </p:spPr>
      </p:pic>
      <mc:AlternateContent>
        <mc:Choice xmlns:a14="http://schemas.microsoft.com/office/drawing/2010/main" Requires="a14">
          <p:sp>
            <p:nvSpPr>
              <p:cNvPr id="85" name="Formula 3"/>
              <p:cNvSpPr txBox="1"/>
              <p:nvPr/>
            </p:nvSpPr>
            <p:spPr>
              <a:xfrm>
                <a:off x="4669200" y="3068280"/>
                <a:ext cx="719640" cy="359640"/>
              </a:xfrm>
              <a:prstGeom prst="rect">
                <a:avLst/>
              </a:prstGeom>
            </p:spPr>
            <p:txBody>
              <a:bodyPr/>
              <a:p>
                <a14:m>
                  <m:oMath xmlns:m="http://schemas.openxmlformats.org/officeDocument/2006/math"/>
                </a14:m>
              </a:p>
            </p:txBody>
          </p:sp>
        </mc:Choice>
        <mc:Fallback/>
      </mc:AlternateContent>
      <p:pic>
        <p:nvPicPr>
          <p:cNvPr id="86" name="" descr=""/>
          <p:cNvPicPr/>
          <p:nvPr/>
        </p:nvPicPr>
        <p:blipFill>
          <a:blip r:embed="rId2"/>
          <a:stretch/>
        </p:blipFill>
        <p:spPr>
          <a:xfrm>
            <a:off x="1371600" y="1929600"/>
            <a:ext cx="1378440" cy="447840"/>
          </a:xfrm>
          <a:prstGeom prst="rect">
            <a:avLst/>
          </a:prstGeom>
          <a:ln>
            <a:noFill/>
          </a:ln>
        </p:spPr>
      </p:pic>
      <p:pic>
        <p:nvPicPr>
          <p:cNvPr id="87" name="" descr=""/>
          <p:cNvPicPr/>
          <p:nvPr/>
        </p:nvPicPr>
        <p:blipFill>
          <a:blip r:embed="rId3"/>
          <a:stretch/>
        </p:blipFill>
        <p:spPr>
          <a:xfrm>
            <a:off x="894960" y="3474720"/>
            <a:ext cx="3768480" cy="1920240"/>
          </a:xfrm>
          <a:prstGeom prst="rect">
            <a:avLst/>
          </a:prstGeom>
          <a:ln>
            <a:noFill/>
          </a:ln>
        </p:spPr>
      </p:pic>
      <p:pic>
        <p:nvPicPr>
          <p:cNvPr id="88" name="" descr=""/>
          <p:cNvPicPr/>
          <p:nvPr/>
        </p:nvPicPr>
        <p:blipFill>
          <a:blip r:embed="rId4"/>
          <a:stretch/>
        </p:blipFill>
        <p:spPr>
          <a:xfrm>
            <a:off x="5303520" y="3427920"/>
            <a:ext cx="2651760" cy="1976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Gradient Descent</a:t>
            </a:r>
            <a:endParaRPr b="0" lang="en-US" sz="3570" spc="-1" strike="noStrike">
              <a:solidFill>
                <a:srgbClr val="ffffff"/>
              </a:solidFill>
              <a:latin typeface="Arial"/>
            </a:endParaRPr>
          </a:p>
        </p:txBody>
      </p:sp>
      <p:sp>
        <p:nvSpPr>
          <p:cNvPr id="90" name="TextShape 2"/>
          <p:cNvSpPr txBox="1"/>
          <p:nvPr/>
        </p:nvSpPr>
        <p:spPr>
          <a:xfrm>
            <a:off x="182880" y="1280160"/>
            <a:ext cx="9601200" cy="15681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Phương pháp chung tính gradient:</a:t>
            </a:r>
            <a:endParaRPr b="0" lang="en-US" sz="1800" spc="-1" strike="noStrike">
              <a:latin typeface="Arial"/>
            </a:endParaRPr>
          </a:p>
        </p:txBody>
      </p:sp>
      <p:sp>
        <p:nvSpPr>
          <p:cNvPr id="91" name="TextShape 3"/>
          <p:cNvSpPr txBox="1"/>
          <p:nvPr/>
        </p:nvSpPr>
        <p:spPr>
          <a:xfrm>
            <a:off x="4754880" y="2848320"/>
            <a:ext cx="5120640" cy="15681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Gradient của phân lớp k lớp:</a:t>
            </a:r>
            <a:endParaRPr b="0" lang="en-US" sz="1800" spc="-1" strike="noStrike">
              <a:latin typeface="Arial"/>
            </a:endParaRPr>
          </a:p>
        </p:txBody>
      </p:sp>
      <p:sp>
        <p:nvSpPr>
          <p:cNvPr id="92" name="TextShape 4"/>
          <p:cNvSpPr txBox="1"/>
          <p:nvPr/>
        </p:nvSpPr>
        <p:spPr>
          <a:xfrm>
            <a:off x="236520" y="2820960"/>
            <a:ext cx="4426920" cy="15681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Gradient của phân lớp nhị phân:</a:t>
            </a:r>
            <a:endParaRPr b="0" lang="en-US" sz="1800" spc="-1" strike="noStrike">
              <a:latin typeface="Arial"/>
            </a:endParaRPr>
          </a:p>
        </p:txBody>
      </p:sp>
      <p:sp>
        <p:nvSpPr>
          <p:cNvPr id="93" name="TextShape 5"/>
          <p:cNvSpPr txBox="1"/>
          <p:nvPr/>
        </p:nvSpPr>
        <p:spPr>
          <a:xfrm>
            <a:off x="182880" y="4572000"/>
            <a:ext cx="9692640" cy="92808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Cập nhật trọng số:</a:t>
            </a:r>
            <a:endParaRPr b="0" lang="en-US" sz="1800" spc="-1" strike="noStrike">
              <a:latin typeface="Arial"/>
            </a:endParaRPr>
          </a:p>
        </p:txBody>
      </p:sp>
      <p:pic>
        <p:nvPicPr>
          <p:cNvPr id="94" name="" descr=""/>
          <p:cNvPicPr/>
          <p:nvPr/>
        </p:nvPicPr>
        <p:blipFill>
          <a:blip r:embed="rId1"/>
          <a:stretch/>
        </p:blipFill>
        <p:spPr>
          <a:xfrm>
            <a:off x="4454640" y="1280160"/>
            <a:ext cx="3774960" cy="1518480"/>
          </a:xfrm>
          <a:prstGeom prst="rect">
            <a:avLst/>
          </a:prstGeom>
          <a:ln>
            <a:noFill/>
          </a:ln>
        </p:spPr>
      </p:pic>
      <p:pic>
        <p:nvPicPr>
          <p:cNvPr id="95" name="" descr=""/>
          <p:cNvPicPr/>
          <p:nvPr/>
        </p:nvPicPr>
        <p:blipFill>
          <a:blip r:embed="rId2"/>
          <a:stretch/>
        </p:blipFill>
        <p:spPr>
          <a:xfrm>
            <a:off x="182880" y="3273840"/>
            <a:ext cx="4297680" cy="292320"/>
          </a:xfrm>
          <a:prstGeom prst="rect">
            <a:avLst/>
          </a:prstGeom>
          <a:ln>
            <a:noFill/>
          </a:ln>
        </p:spPr>
      </p:pic>
      <p:pic>
        <p:nvPicPr>
          <p:cNvPr id="96" name="" descr=""/>
          <p:cNvPicPr/>
          <p:nvPr/>
        </p:nvPicPr>
        <p:blipFill>
          <a:blip r:embed="rId3"/>
          <a:stretch/>
        </p:blipFill>
        <p:spPr>
          <a:xfrm>
            <a:off x="699120" y="3474720"/>
            <a:ext cx="3141360" cy="682920"/>
          </a:xfrm>
          <a:prstGeom prst="rect">
            <a:avLst/>
          </a:prstGeom>
          <a:ln>
            <a:noFill/>
          </a:ln>
        </p:spPr>
      </p:pic>
      <p:pic>
        <p:nvPicPr>
          <p:cNvPr id="97" name="" descr=""/>
          <p:cNvPicPr/>
          <p:nvPr/>
        </p:nvPicPr>
        <p:blipFill>
          <a:blip r:embed="rId4"/>
          <a:stretch/>
        </p:blipFill>
        <p:spPr>
          <a:xfrm>
            <a:off x="4663440" y="3181320"/>
            <a:ext cx="2286000" cy="842040"/>
          </a:xfrm>
          <a:prstGeom prst="rect">
            <a:avLst/>
          </a:prstGeom>
          <a:ln>
            <a:noFill/>
          </a:ln>
        </p:spPr>
      </p:pic>
      <p:pic>
        <p:nvPicPr>
          <p:cNvPr id="98" name="" descr=""/>
          <p:cNvPicPr/>
          <p:nvPr/>
        </p:nvPicPr>
        <p:blipFill>
          <a:blip r:embed="rId5"/>
          <a:stretch/>
        </p:blipFill>
        <p:spPr>
          <a:xfrm>
            <a:off x="7040880" y="3200400"/>
            <a:ext cx="2593080" cy="914400"/>
          </a:xfrm>
          <a:prstGeom prst="rect">
            <a:avLst/>
          </a:prstGeom>
          <a:ln>
            <a:noFill/>
          </a:ln>
        </p:spPr>
      </p:pic>
      <p:pic>
        <p:nvPicPr>
          <p:cNvPr id="99" name="" descr=""/>
          <p:cNvPicPr/>
          <p:nvPr/>
        </p:nvPicPr>
        <p:blipFill>
          <a:blip r:embed="rId6"/>
          <a:stretch/>
        </p:blipFill>
        <p:spPr>
          <a:xfrm>
            <a:off x="2743200" y="4590360"/>
            <a:ext cx="3749040" cy="530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Một số kỹ thuật tính Gradient  </a:t>
            </a:r>
            <a:endParaRPr b="0" lang="en-US" sz="3570" spc="-1" strike="noStrike">
              <a:solidFill>
                <a:srgbClr val="ffffff"/>
              </a:solidFill>
              <a:latin typeface="Arial"/>
            </a:endParaRPr>
          </a:p>
        </p:txBody>
      </p:sp>
      <p:sp>
        <p:nvSpPr>
          <p:cNvPr id="101" name="TextShape 2"/>
          <p:cNvSpPr txBox="1"/>
          <p:nvPr/>
        </p:nvSpPr>
        <p:spPr>
          <a:xfrm>
            <a:off x="91440" y="1368000"/>
            <a:ext cx="4839480" cy="4118400"/>
          </a:xfrm>
          <a:prstGeom prst="rect">
            <a:avLst/>
          </a:prstGeom>
          <a:noFill/>
          <a:ln>
            <a:noFill/>
          </a:ln>
        </p:spPr>
        <p:txBody>
          <a:bodyPr lIns="0" rIns="0" tIns="0" bIns="0">
            <a:normAutofit/>
          </a:bodyPr>
          <a:p>
            <a:pPr marL="432000" indent="-324000">
              <a:buClr>
                <a:srgbClr val="000000"/>
              </a:buClr>
              <a:buSzPct val="45000"/>
              <a:buFont typeface="Wingdings" charset="2"/>
              <a:buChar char=""/>
            </a:pPr>
            <a:r>
              <a:rPr b="0" lang="en-US" sz="1600" spc="-1" strike="noStrike">
                <a:latin typeface="Arial"/>
              </a:rPr>
              <a:t>Stochastic GD:</a:t>
            </a:r>
            <a:endParaRPr b="0" lang="en-US" sz="1600" spc="-1" strike="noStrike">
              <a:latin typeface="Arial"/>
            </a:endParaRPr>
          </a:p>
          <a:p>
            <a:pPr lvl="1" marL="864000" indent="-324000">
              <a:buClr>
                <a:srgbClr val="000000"/>
              </a:buClr>
              <a:buSzPct val="75000"/>
              <a:buFont typeface="Symbol" charset="2"/>
              <a:buChar char=""/>
            </a:pPr>
            <a:r>
              <a:rPr b="0" lang="en-US" sz="1600" spc="-1" strike="noStrike">
                <a:latin typeface="Arial"/>
              </a:rPr>
              <a:t>thuật toán online nhằm tối thiểu hóa loss function</a:t>
            </a:r>
            <a:endParaRPr b="0" lang="en-US" sz="1600" spc="-1" strike="noStrike">
              <a:latin typeface="Arial"/>
            </a:endParaRPr>
          </a:p>
          <a:p>
            <a:pPr lvl="1" marL="864000" indent="-324000">
              <a:spcAft>
                <a:spcPts val="289"/>
              </a:spcAft>
              <a:buClr>
                <a:srgbClr val="000000"/>
              </a:buClr>
              <a:buSzPct val="75000"/>
              <a:buFont typeface="Symbol" charset="2"/>
              <a:buChar char=""/>
            </a:pPr>
            <a:r>
              <a:rPr b="0" lang="en-US" sz="1600" spc="-1" strike="noStrike">
                <a:latin typeface="Arial"/>
              </a:rPr>
              <a:t>tính gradient và cập nhật trọng số trên mỗi mẫu huấn luyện</a:t>
            </a:r>
            <a:endParaRPr b="0" lang="en-US" sz="1600" spc="-1" strike="noStrike">
              <a:latin typeface="Arial"/>
            </a:endParaRPr>
          </a:p>
          <a:p>
            <a:pPr marL="432000" indent="-324000">
              <a:spcAft>
                <a:spcPts val="145"/>
              </a:spcAft>
              <a:buClr>
                <a:srgbClr val="000000"/>
              </a:buClr>
              <a:buSzPct val="45000"/>
              <a:buFont typeface="Wingdings" charset="2"/>
              <a:buChar char=""/>
            </a:pPr>
            <a:r>
              <a:rPr b="0" lang="en-US" sz="1600" spc="-1" strike="noStrike">
                <a:latin typeface="Arial"/>
              </a:rPr>
              <a:t>Mini-Batch GD:</a:t>
            </a:r>
            <a:endParaRPr b="0" lang="en-US" sz="1600" spc="-1" strike="noStrike">
              <a:latin typeface="Arial"/>
            </a:endParaRPr>
          </a:p>
          <a:p>
            <a:pPr lvl="1" marL="864000" indent="-324000">
              <a:buClr>
                <a:srgbClr val="000000"/>
              </a:buClr>
              <a:buSzPct val="75000"/>
              <a:buFont typeface="Symbol" charset="2"/>
              <a:buChar char=""/>
            </a:pPr>
            <a:r>
              <a:rPr b="0" lang="en-US" sz="1600" spc="-1" strike="noStrike">
                <a:latin typeface="Arial"/>
              </a:rPr>
              <a:t>huấn luyện nhóm m mẫu. Nếu m = 1 thì là Stochastic GD. Hoặc m &lt;= kích thước tập mẫu.</a:t>
            </a:r>
            <a:endParaRPr b="0" lang="en-US" sz="1600" spc="-1" strike="noStrike">
              <a:latin typeface="Arial"/>
            </a:endParaRPr>
          </a:p>
          <a:p>
            <a:pPr lvl="1" marL="864000" indent="-324000">
              <a:buClr>
                <a:srgbClr val="000000"/>
              </a:buClr>
              <a:buSzPct val="75000"/>
              <a:buFont typeface="Symbol" charset="2"/>
              <a:buChar char=""/>
            </a:pPr>
            <a:r>
              <a:rPr b="0" lang="en-US" sz="1600" spc="-1" strike="noStrike">
                <a:latin typeface="Arial"/>
              </a:rPr>
              <a:t>Cho hiệu suất tính toán tốt do có thể chọn kích thước nhóm phù hợp với năng lực tính toán của máy tính hiện có. Vector hóa dữ liệu dễ dàng và có thể tận dụng năng lực tính toán song song.</a:t>
            </a:r>
            <a:endParaRPr b="0" lang="en-US" sz="1600" spc="-1" strike="noStrike">
              <a:latin typeface="Arial"/>
            </a:endParaRPr>
          </a:p>
          <a:p>
            <a:pPr marL="432000" indent="-324000">
              <a:buClr>
                <a:srgbClr val="000000"/>
              </a:buClr>
              <a:buSzPct val="45000"/>
              <a:buFont typeface="Wingdings" charset="2"/>
              <a:buChar char=""/>
            </a:pPr>
            <a:r>
              <a:rPr b="0" lang="en-US" sz="1600" spc="-1" strike="noStrike">
                <a:latin typeface="Arial"/>
              </a:rPr>
              <a:t>Batch GD:</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huấn luyện với toàn bộ tập mẫu đồng thời (mini-batch với m = kích thước tập train).</a:t>
            </a:r>
            <a:endParaRPr b="0" lang="en-US" sz="1600" spc="-1" strike="noStrike">
              <a:latin typeface="Arial"/>
            </a:endParaRPr>
          </a:p>
        </p:txBody>
      </p:sp>
      <p:pic>
        <p:nvPicPr>
          <p:cNvPr id="102" name="" descr=""/>
          <p:cNvPicPr/>
          <p:nvPr/>
        </p:nvPicPr>
        <p:blipFill>
          <a:blip r:embed="rId1"/>
          <a:stretch/>
        </p:blipFill>
        <p:spPr>
          <a:xfrm>
            <a:off x="4846320" y="2092320"/>
            <a:ext cx="5041800" cy="2662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Ví dụ: </a:t>
            </a:r>
            <a:r>
              <a:rPr b="0" lang="en-US" sz="3570" spc="-1" strike="noStrike">
                <a:solidFill>
                  <a:srgbClr val="ffffff"/>
                </a:solidFill>
                <a:latin typeface="Arial"/>
              </a:rPr>
              <a:t>Sentiment Analysis</a:t>
            </a:r>
            <a:endParaRPr b="0" lang="en-US" sz="3570" spc="-1" strike="noStrike">
              <a:solidFill>
                <a:srgbClr val="ffffff"/>
              </a:solidFill>
              <a:latin typeface="Arial"/>
            </a:endParaRPr>
          </a:p>
        </p:txBody>
      </p:sp>
      <p:pic>
        <p:nvPicPr>
          <p:cNvPr id="104" name="" descr=""/>
          <p:cNvPicPr/>
          <p:nvPr/>
        </p:nvPicPr>
        <p:blipFill>
          <a:blip r:embed="rId1"/>
          <a:stretch/>
        </p:blipFill>
        <p:spPr>
          <a:xfrm>
            <a:off x="1280160" y="1280160"/>
            <a:ext cx="7040880" cy="41274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Sentiment Analysis</a:t>
            </a:r>
            <a:endParaRPr b="0" lang="en-US" sz="3570" spc="-1" strike="noStrike">
              <a:solidFill>
                <a:srgbClr val="ffffff"/>
              </a:solidFill>
              <a:latin typeface="Arial"/>
            </a:endParaRPr>
          </a:p>
        </p:txBody>
      </p:sp>
      <p:pic>
        <p:nvPicPr>
          <p:cNvPr id="106" name="" descr=""/>
          <p:cNvPicPr/>
          <p:nvPr/>
        </p:nvPicPr>
        <p:blipFill>
          <a:blip r:embed="rId1"/>
          <a:stretch/>
        </p:blipFill>
        <p:spPr>
          <a:xfrm>
            <a:off x="2011680" y="1368000"/>
            <a:ext cx="5577840" cy="4205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Ví dụ: Period Disambiguation</a:t>
            </a:r>
            <a:endParaRPr b="0" lang="en-US" sz="3570" spc="-1" strike="noStrike">
              <a:solidFill>
                <a:srgbClr val="ffffff"/>
              </a:solidFill>
              <a:latin typeface="Arial"/>
            </a:endParaRPr>
          </a:p>
        </p:txBody>
      </p:sp>
      <p:pic>
        <p:nvPicPr>
          <p:cNvPr id="108" name="" descr=""/>
          <p:cNvPicPr/>
          <p:nvPr/>
        </p:nvPicPr>
        <p:blipFill>
          <a:blip r:embed="rId1"/>
          <a:stretch/>
        </p:blipFill>
        <p:spPr>
          <a:xfrm>
            <a:off x="1920240" y="1326600"/>
            <a:ext cx="6544800" cy="41598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Project</a:t>
            </a:r>
            <a:endParaRPr b="0" lang="en-US" sz="3570" spc="-1" strike="noStrike">
              <a:solidFill>
                <a:srgbClr val="ffffff"/>
              </a:solidFill>
              <a:latin typeface="Arial"/>
            </a:endParaRPr>
          </a:p>
        </p:txBody>
      </p:sp>
      <p:sp>
        <p:nvSpPr>
          <p:cNvPr id="110"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Sentiment Analysis of Product Reviews:</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Tiếng Anh: </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Đánh giá nhận xét của khán giả trên trang IMDB</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Dataset aclImdb</a:t>
            </a:r>
            <a:endParaRPr b="0" lang="en-US" sz="195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Tiếng Việt:</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Đánh giá nhận xét của người mua trên trang web thương mại điện tử</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Dataset VLSP 2016</a:t>
            </a:r>
            <a:endParaRPr b="0" lang="en-US" sz="1950" spc="-1" strike="noStrike">
              <a:latin typeface="Arial"/>
            </a:endParaRPr>
          </a:p>
          <a:p>
            <a:pPr lvl="1" marL="864000" indent="-324000">
              <a:spcAft>
                <a:spcPts val="918"/>
              </a:spcAft>
              <a:buClr>
                <a:srgbClr val="000000"/>
              </a:buClr>
              <a:buSzPct val="75000"/>
              <a:buFont typeface="Symbol" charset="2"/>
              <a:buChar char=""/>
            </a:pP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Mở đầu </a:t>
            </a:r>
            <a:endParaRPr b="0" lang="en-US" sz="3570" spc="-1" strike="noStrike">
              <a:solidFill>
                <a:srgbClr val="ffffff"/>
              </a:solidFill>
              <a:latin typeface="Arial"/>
            </a:endParaRPr>
          </a:p>
        </p:txBody>
      </p:sp>
      <p:sp>
        <p:nvSpPr>
          <p:cNvPr id="45" name="TextShape 2"/>
          <p:cNvSpPr txBox="1"/>
          <p:nvPr/>
        </p:nvSpPr>
        <p:spPr>
          <a:xfrm>
            <a:off x="457200" y="164952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Là </a:t>
            </a:r>
            <a:r>
              <a:rPr b="1" lang="en-US" sz="1800" spc="-1" strike="noStrike">
                <a:latin typeface="Arial"/>
              </a:rPr>
              <a:t>thuật toán học máy có giám sát</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Sử dụng cho </a:t>
            </a:r>
            <a:r>
              <a:rPr b="1" lang="en-US" sz="1800" spc="-1" strike="noStrike">
                <a:latin typeface="Arial"/>
              </a:rPr>
              <a:t>phân lớp đối tượng</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Mẫu có thể được phân theo hai (</a:t>
            </a:r>
            <a:r>
              <a:rPr b="1" lang="en-US" sz="1800" spc="-1" strike="noStrike">
                <a:latin typeface="Arial"/>
              </a:rPr>
              <a:t>two-class case</a:t>
            </a:r>
            <a:r>
              <a:rPr b="0" lang="en-US" sz="1800" spc="-1" strike="noStrike">
                <a:latin typeface="Arial"/>
              </a:rPr>
              <a:t>) hoặc nhiều lớp (</a:t>
            </a:r>
            <a:r>
              <a:rPr b="1" lang="en-US" sz="1800" spc="-1" strike="noStrike">
                <a:latin typeface="Arial"/>
              </a:rPr>
              <a:t>multinomial logistic regression</a:t>
            </a:r>
            <a:r>
              <a:rPr b="0" lang="en-US" sz="1800" spc="-1" strike="noStrike">
                <a:latin typeface="Arial"/>
              </a:rPr>
              <a:t>)</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Là </a:t>
            </a:r>
            <a:r>
              <a:rPr b="1" lang="en-US" sz="1800" spc="-1" strike="noStrike">
                <a:latin typeface="Arial"/>
              </a:rPr>
              <a:t>discriminative classifier</a:t>
            </a:r>
            <a:r>
              <a:rPr b="0" lang="en-US" sz="1800" spc="-1" strike="noStrike">
                <a:latin typeface="Arial"/>
              </a:rPr>
              <a:t> (thuật toán tìm hiểu sự khác nhau giữa các lớp) thay vì </a:t>
            </a:r>
            <a:r>
              <a:rPr b="1" lang="en-US" sz="1800" spc="-1" strike="noStrike">
                <a:latin typeface="Arial"/>
              </a:rPr>
              <a:t>generative classifier</a:t>
            </a:r>
            <a:r>
              <a:rPr b="0" lang="en-US" sz="1800" spc="-1" strike="noStrike">
                <a:latin typeface="Arial"/>
              </a:rPr>
              <a:t> (tìm hiểu đặc điểm của mỗi lớp và phân loại dựa trên )</a:t>
            </a: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Là thuật toán phân loại xác suất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Project</a:t>
            </a:r>
            <a:endParaRPr b="0" lang="en-US" sz="3570" spc="-1" strike="noStrike">
              <a:solidFill>
                <a:srgbClr val="ffffff"/>
              </a:solidFill>
              <a:latin typeface="Arial"/>
            </a:endParaRPr>
          </a:p>
        </p:txBody>
      </p:sp>
      <p:sp>
        <p:nvSpPr>
          <p:cNvPr id="112"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Libs &amp; Packages:</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VNCoreNLP (for words tokenize).</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Scikit Learn (for Machine Learning).</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Numpy/Scipy (for Sparse Matrix).</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Pandas</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VnEmoLex (bộ dữ liệu về tính từ thể hiện sắc thái)</a:t>
            </a:r>
            <a:endParaRPr b="0" lang="en-US" sz="228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VNEmoLex</a:t>
            </a:r>
            <a:endParaRPr b="0" lang="en-US" sz="3570" spc="-1" strike="noStrike">
              <a:solidFill>
                <a:srgbClr val="ffffff"/>
              </a:solidFill>
              <a:latin typeface="Arial"/>
            </a:endParaRPr>
          </a:p>
        </p:txBody>
      </p:sp>
      <p:pic>
        <p:nvPicPr>
          <p:cNvPr id="114" name="" descr=""/>
          <p:cNvPicPr/>
          <p:nvPr/>
        </p:nvPicPr>
        <p:blipFill>
          <a:blip r:embed="rId1"/>
          <a:stretch/>
        </p:blipFill>
        <p:spPr>
          <a:xfrm>
            <a:off x="548640" y="1371600"/>
            <a:ext cx="8778240" cy="38844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Project</a:t>
            </a:r>
            <a:endParaRPr b="0" lang="en-US" sz="3570" spc="-1" strike="noStrike">
              <a:solidFill>
                <a:srgbClr val="ffffff"/>
              </a:solidFill>
              <a:latin typeface="Arial"/>
            </a:endParaRPr>
          </a:p>
        </p:txBody>
      </p:sp>
      <p:sp>
        <p:nvSpPr>
          <p:cNvPr id="116" name="TextShape 2"/>
          <p:cNvSpPr txBox="1"/>
          <p:nvPr/>
        </p:nvSpPr>
        <p:spPr>
          <a:xfrm>
            <a:off x="504000" y="1368000"/>
            <a:ext cx="9072000" cy="3288240"/>
          </a:xfrm>
          <a:prstGeom prst="rect">
            <a:avLst/>
          </a:prstGeom>
          <a:noFill/>
          <a:ln>
            <a:noFill/>
          </a:ln>
        </p:spPr>
        <p:txBody>
          <a:bodyPr lIns="0" rIns="0" tIns="0" bIns="0">
            <a:normAutofit fontScale="84000"/>
          </a:bodyPr>
          <a:p>
            <a:pPr marL="432000" indent="-324000">
              <a:spcAft>
                <a:spcPts val="1148"/>
              </a:spcAft>
              <a:buClr>
                <a:srgbClr val="000000"/>
              </a:buClr>
              <a:buSzPct val="45000"/>
              <a:buFont typeface="Wingdings" charset="2"/>
              <a:buChar char=""/>
            </a:pPr>
            <a:r>
              <a:rPr b="0" lang="en-US" sz="2600" spc="-1" strike="noStrike">
                <a:latin typeface="Arial"/>
              </a:rPr>
              <a:t>Các bước</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 </a:t>
            </a:r>
            <a:r>
              <a:rPr b="0" lang="en-US" sz="2600" spc="-1" strike="noStrike">
                <a:latin typeface="Arial"/>
              </a:rPr>
              <a:t>thực hiện:</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Preprocessing</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 tách từ, lọc ký</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tự đặc biệt</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LG Model:</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cross-validation</a:t>
            </a:r>
            <a:endParaRPr b="0" lang="en-US" sz="228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 5</a:t>
            </a:r>
            <a:endParaRPr b="0" lang="en-US" sz="2280" spc="-1" strike="noStrike">
              <a:latin typeface="Arial"/>
            </a:endParaRPr>
          </a:p>
          <a:p>
            <a:pPr lvl="1" marL="864000" indent="-324000">
              <a:spcAft>
                <a:spcPts val="918"/>
              </a:spcAft>
              <a:buClr>
                <a:srgbClr val="000000"/>
              </a:buClr>
              <a:buSzPct val="75000"/>
              <a:buFont typeface="Symbol" charset="2"/>
              <a:buChar char=""/>
            </a:pPr>
            <a:endParaRPr b="0" lang="en-US" sz="2280" spc="-1" strike="noStrike">
              <a:latin typeface="Arial"/>
            </a:endParaRPr>
          </a:p>
        </p:txBody>
      </p:sp>
      <p:pic>
        <p:nvPicPr>
          <p:cNvPr id="117" name="" descr=""/>
          <p:cNvPicPr/>
          <p:nvPr/>
        </p:nvPicPr>
        <p:blipFill>
          <a:blip r:embed="rId1"/>
          <a:stretch/>
        </p:blipFill>
        <p:spPr>
          <a:xfrm>
            <a:off x="3200400" y="1554480"/>
            <a:ext cx="6418080" cy="35938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Bag-Of-Words</a:t>
            </a:r>
            <a:endParaRPr b="0" lang="en-US" sz="3570" spc="-1" strike="noStrike">
              <a:solidFill>
                <a:srgbClr val="ffffff"/>
              </a:solidFill>
              <a:latin typeface="Arial"/>
            </a:endParaRPr>
          </a:p>
        </p:txBody>
      </p:sp>
      <p:pic>
        <p:nvPicPr>
          <p:cNvPr id="119" name="" descr=""/>
          <p:cNvPicPr/>
          <p:nvPr/>
        </p:nvPicPr>
        <p:blipFill>
          <a:blip r:embed="rId1"/>
          <a:stretch/>
        </p:blipFill>
        <p:spPr>
          <a:xfrm>
            <a:off x="503640" y="1986120"/>
            <a:ext cx="4426920" cy="2051640"/>
          </a:xfrm>
          <a:prstGeom prst="rect">
            <a:avLst/>
          </a:prstGeom>
          <a:ln>
            <a:noFill/>
          </a:ln>
        </p:spPr>
      </p:pic>
      <p:pic>
        <p:nvPicPr>
          <p:cNvPr id="120" name="" descr=""/>
          <p:cNvPicPr/>
          <p:nvPr/>
        </p:nvPicPr>
        <p:blipFill>
          <a:blip r:embed="rId2"/>
          <a:stretch/>
        </p:blipFill>
        <p:spPr>
          <a:xfrm>
            <a:off x="5152320" y="1398600"/>
            <a:ext cx="4426920" cy="32270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Bag-Of-Words</a:t>
            </a:r>
            <a:endParaRPr b="0" lang="en-US" sz="3570" spc="-1" strike="noStrike">
              <a:solidFill>
                <a:srgbClr val="ffffff"/>
              </a:solidFill>
              <a:latin typeface="Arial"/>
            </a:endParaRPr>
          </a:p>
        </p:txBody>
      </p:sp>
      <p:pic>
        <p:nvPicPr>
          <p:cNvPr id="122" name="" descr=""/>
          <p:cNvPicPr/>
          <p:nvPr/>
        </p:nvPicPr>
        <p:blipFill>
          <a:blip r:embed="rId1"/>
          <a:stretch/>
        </p:blipFill>
        <p:spPr>
          <a:xfrm>
            <a:off x="221400" y="1558080"/>
            <a:ext cx="9196920" cy="36540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Đánh giá cho tiếng Việt</a:t>
            </a:r>
            <a:endParaRPr b="0" lang="en-US" sz="3570" spc="-1" strike="noStrike">
              <a:solidFill>
                <a:srgbClr val="ffffff"/>
              </a:solidFill>
              <a:latin typeface="Arial"/>
            </a:endParaRPr>
          </a:p>
        </p:txBody>
      </p:sp>
      <p:graphicFrame>
        <p:nvGraphicFramePr>
          <p:cNvPr id="124" name="Table 2"/>
          <p:cNvGraphicFramePr/>
          <p:nvPr/>
        </p:nvGraphicFramePr>
        <p:xfrm>
          <a:off x="274320" y="1331640"/>
          <a:ext cx="9600840" cy="3378960"/>
        </p:xfrm>
        <a:graphic>
          <a:graphicData uri="http://schemas.openxmlformats.org/drawingml/2006/table">
            <a:tbl>
              <a:tblPr/>
              <a:tblGrid>
                <a:gridCol w="7261560"/>
                <a:gridCol w="2339640"/>
              </a:tblGrid>
              <a:tr h="349920">
                <a:tc>
                  <a:txBody>
                    <a:bodyPr lIns="90000" rIns="90000" tIns="46800" bIns="46800">
                      <a:noAutofit/>
                    </a:bodyPr>
                    <a:p>
                      <a:pPr algn="ctr"/>
                      <a:r>
                        <a:rPr b="0" lang="en-US" sz="1800" spc="-1" strike="noStrike">
                          <a:latin typeface="Arial"/>
                        </a:rPr>
                        <a:t>Phương pháp tiếp cận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algn="ctr"/>
                      <a:r>
                        <a:rPr b="0" lang="en-US" sz="1800" spc="-1" strike="noStrike">
                          <a:latin typeface="Arial"/>
                        </a:rPr>
                        <a:t>Độ chính xác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6320">
                <a:tc>
                  <a:txBody>
                    <a:bodyPr lIns="90000" rIns="90000" tIns="46800" bIns="46800">
                      <a:noAutofit/>
                    </a:bodyPr>
                    <a:p>
                      <a:r>
                        <a:rPr b="0" lang="en-US" sz="1800" spc="-1" strike="noStrike">
                          <a:latin typeface="Arial"/>
                        </a:rPr>
                        <a:t>BoW = Tất cả các từ khác nhau trong văn bản.</a:t>
                      </a:r>
                      <a:endParaRPr b="0" lang="en-US" sz="1800" spc="-1" strike="noStrike">
                        <a:latin typeface="Arial"/>
                      </a:endParaRPr>
                    </a:p>
                    <a:p>
                      <a:r>
                        <a:rPr b="0" lang="en-US" sz="1800" spc="-1" strike="noStrike">
                          <a:latin typeface="Arial"/>
                        </a:rPr>
                        <a:t>Vector bình luận là vector nhị phân (chỉ xét đến sự hiện diện của từ)</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US" sz="1800" spc="-1" strike="noStrike">
                          <a:latin typeface="Arial"/>
                        </a:rPr>
                        <a:t>65%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6320">
                <a:tc>
                  <a:txBody>
                    <a:bodyPr lIns="90000" rIns="90000" tIns="46800" bIns="46800">
                      <a:noAutofit/>
                    </a:bodyPr>
                    <a:p>
                      <a:pPr>
                        <a:lnSpc>
                          <a:spcPct val="100000"/>
                        </a:lnSpc>
                      </a:pPr>
                      <a:r>
                        <a:rPr b="0" lang="en-US" sz="1800" spc="-1" strike="noStrike">
                          <a:latin typeface="Arial"/>
                        </a:rPr>
                        <a:t>BoW = Tất cả các từ khác nhau trong văn bản.</a:t>
                      </a:r>
                      <a:endParaRPr b="0" lang="en-US" sz="1800" spc="-1" strike="noStrike">
                        <a:latin typeface="Arial"/>
                      </a:endParaRPr>
                    </a:p>
                    <a:p>
                      <a:r>
                        <a:rPr b="0" lang="en-US" sz="1800" spc="-1" strike="noStrike">
                          <a:latin typeface="Arial"/>
                        </a:rPr>
                        <a:t>Vector bình luận là vector tần suất của từ xuất hiện trong văn bản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US" sz="1800" spc="-1" strike="noStrike">
                          <a:latin typeface="Arial"/>
                        </a:rPr>
                        <a:t>63-64%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6320">
                <a:tc>
                  <a:txBody>
                    <a:bodyPr lIns="90000" rIns="90000" tIns="46800" bIns="46800">
                      <a:noAutofit/>
                    </a:bodyPr>
                    <a:p>
                      <a:pPr>
                        <a:lnSpc>
                          <a:spcPct val="100000"/>
                        </a:lnSpc>
                      </a:pPr>
                      <a:r>
                        <a:rPr b="0" lang="en-US" sz="1800" spc="-1" strike="noStrike">
                          <a:latin typeface="Arial"/>
                        </a:rPr>
                        <a:t>BoW = Các tính từ trong VnEmoLex</a:t>
                      </a:r>
                      <a:endParaRPr b="0" lang="en-US" sz="1800" spc="-1" strike="noStrike">
                        <a:latin typeface="Arial"/>
                      </a:endParaRPr>
                    </a:p>
                    <a:p>
                      <a:r>
                        <a:rPr b="0" lang="en-US" sz="1800" spc="-1" strike="noStrike">
                          <a:latin typeface="Arial"/>
                        </a:rPr>
                        <a:t>Vector bình luận là vector tần suất của từ xuất hiện trong văn bản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US" sz="1800" spc="-1" strike="noStrike">
                          <a:latin typeface="Arial"/>
                        </a:rPr>
                        <a:t>60-62%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6320">
                <a:tc>
                  <a:txBody>
                    <a:bodyPr lIns="90000" rIns="90000" tIns="46800" bIns="46800">
                      <a:noAutofit/>
                    </a:bodyPr>
                    <a:p>
                      <a:pPr>
                        <a:lnSpc>
                          <a:spcPct val="100000"/>
                        </a:lnSpc>
                      </a:pPr>
                      <a:r>
                        <a:rPr b="0" lang="en-US" sz="1800" spc="-1" strike="noStrike">
                          <a:latin typeface="Arial"/>
                        </a:rPr>
                        <a:t>BoW = Tất cả các từ khác nhau trong văn bản.</a:t>
                      </a:r>
                      <a:endParaRPr b="0" lang="en-US" sz="1800" spc="-1" strike="noStrike">
                        <a:latin typeface="Arial"/>
                      </a:endParaRPr>
                    </a:p>
                    <a:p>
                      <a:r>
                        <a:rPr b="0" lang="en-US" sz="1800" spc="-1" strike="noStrike">
                          <a:latin typeface="Arial"/>
                        </a:rPr>
                        <a:t>Vector bình luận là vector tần suất của từ xuất hiện trong văn bản, tăng tần suất lên N lần cho các tính từ trong VnEmoLex</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US" sz="1800" spc="-1" strike="noStrike">
                          <a:latin typeface="Arial"/>
                        </a:rPr>
                        <a:t>62-64%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6320">
                <a:tc>
                  <a:txBody>
                    <a:bodyPr lIns="90000" rIns="90000" tIns="46800" bIns="46800">
                      <a:noAutofit/>
                    </a:bodyPr>
                    <a:p>
                      <a:r>
                        <a:rPr b="0" lang="en-US" sz="1800" spc="-1" strike="noStrike">
                          <a:latin typeface="Arial"/>
                        </a:rPr>
                        <a:t>TF-IDF</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US" sz="1800" spc="-1" strike="noStrike">
                          <a:latin typeface="Arial"/>
                        </a:rPr>
                        <a:t>NaN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25" name="TextShape 3"/>
          <p:cNvSpPr txBox="1"/>
          <p:nvPr/>
        </p:nvSpPr>
        <p:spPr>
          <a:xfrm>
            <a:off x="4480560" y="4937760"/>
            <a:ext cx="5303520" cy="346320"/>
          </a:xfrm>
          <a:prstGeom prst="rect">
            <a:avLst/>
          </a:prstGeom>
          <a:noFill/>
          <a:ln>
            <a:noFill/>
          </a:ln>
        </p:spPr>
        <p:txBody>
          <a:bodyPr lIns="90000" rIns="90000" tIns="45000" bIns="45000">
            <a:noAutofit/>
          </a:bodyPr>
          <a:p>
            <a:r>
              <a:rPr b="0" lang="en-US" sz="1800" spc="-1" strike="noStrike">
                <a:latin typeface="Arial"/>
              </a:rPr>
              <a:t>*Độ chính xác của mô hình cho tiếng Anh là 88%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Tài liệu tham khảo</a:t>
            </a:r>
            <a:endParaRPr b="0" lang="en-US" sz="3570" spc="-1" strike="noStrike">
              <a:solidFill>
                <a:srgbClr val="ffffff"/>
              </a:solidFill>
              <a:latin typeface="Arial"/>
            </a:endParaRPr>
          </a:p>
        </p:txBody>
      </p:sp>
      <p:sp>
        <p:nvSpPr>
          <p:cNvPr id="127" name="TextShape 2"/>
          <p:cNvSpPr txBox="1"/>
          <p:nvPr/>
        </p:nvSpPr>
        <p:spPr>
          <a:xfrm>
            <a:off x="504000" y="1368000"/>
            <a:ext cx="9072000" cy="3288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Chapter 5  - Speech and Language Processing 3rd edittion - Daniel Jurafsky &amp; James H. Martin</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Large Movie Review Dataset - Stanford AI Lab</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hlinkClick r:id="rId1"/>
              </a:rPr>
              <a:t>http://vlsp.org.vn/</a:t>
            </a:r>
            <a:r>
              <a:rPr b="0" lang="en-US" sz="2600" spc="-1" strike="noStrike">
                <a:latin typeface="Arial"/>
              </a:rPr>
              <a:t> - 2019</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hlinkClick r:id="rId2"/>
              </a:rPr>
              <a:t>https://github.com/vncorenlp/VnCoreNLP</a:t>
            </a:r>
            <a:r>
              <a:rPr b="0" lang="en-US" sz="2600" spc="-1" strike="noStrike">
                <a:latin typeface="Arial"/>
              </a:rPr>
              <a:t> - 2019</a:t>
            </a:r>
            <a:endParaRPr b="0" lang="en-US" sz="2600" spc="-1" strike="noStrike">
              <a:latin typeface="Arial"/>
            </a:endParaRPr>
          </a:p>
          <a:p>
            <a:pPr marL="432000" indent="-324000">
              <a:spcAft>
                <a:spcPts val="1148"/>
              </a:spcAft>
              <a:buClr>
                <a:srgbClr val="000000"/>
              </a:buClr>
              <a:buSzPct val="45000"/>
              <a:buFont typeface="Wingdings" charset="2"/>
              <a:buChar char=""/>
            </a:pPr>
            <a:r>
              <a:rPr b="0" lang="en-US" sz="2600" spc="-1" strike="noStrike">
                <a:latin typeface="Arial"/>
              </a:rPr>
              <a:t>VnEmoLex: A Vietnamese emotion lexicon for sentiment intensity analysis - KTLab</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04000" y="1368000"/>
            <a:ext cx="9072000" cy="3288240"/>
          </a:xfrm>
          <a:prstGeom prst="rect">
            <a:avLst/>
          </a:prstGeom>
          <a:noFill/>
          <a:ln>
            <a:noFill/>
          </a:ln>
        </p:spPr>
        <p:txBody>
          <a:bodyPr lIns="0" rIns="0" tIns="0" bIns="0" anchor="ctr">
            <a:noAutofit/>
          </a:bodyPr>
          <a:p>
            <a:pPr algn="ctr"/>
            <a:r>
              <a:rPr b="0" lang="en-US" sz="3200" spc="-1" strike="noStrike">
                <a:latin typeface="Arial"/>
              </a:rPr>
              <a:t>Cảm ơn vì đã lắng nghe!</a:t>
            </a:r>
            <a:endParaRPr b="0" lang="en-US" sz="3200" spc="-1" strike="noStrike">
              <a:latin typeface="Arial"/>
            </a:endParaRPr>
          </a:p>
        </p:txBody>
      </p:sp>
      <p:sp>
        <p:nvSpPr>
          <p:cNvPr id="129" name="TextShape 2"/>
          <p:cNvSpPr txBox="1"/>
          <p:nvPr/>
        </p:nvSpPr>
        <p:spPr>
          <a:xfrm>
            <a:off x="504000" y="216000"/>
            <a:ext cx="7020000" cy="936000"/>
          </a:xfrm>
          <a:prstGeom prst="rect">
            <a:avLst/>
          </a:prstGeom>
          <a:noFill/>
          <a:ln>
            <a:noFill/>
          </a:ln>
        </p:spPr>
        <p:txBody>
          <a:bodyPr lIns="0" rIns="0" tIns="0" bIns="0" anchor="ctr">
            <a:noAutofit/>
          </a:bodyPr>
          <a:p>
            <a:endParaRPr b="0" lang="en-US" sz="357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Mở đầu </a:t>
            </a:r>
            <a:endParaRPr b="0" lang="en-US" sz="3570" spc="-1" strike="noStrike">
              <a:solidFill>
                <a:srgbClr val="ffffff"/>
              </a:solidFill>
              <a:latin typeface="Arial"/>
            </a:endParaRPr>
          </a:p>
        </p:txBody>
      </p:sp>
      <p:sp>
        <p:nvSpPr>
          <p:cNvPr id="47" name="TextShape 2"/>
          <p:cNvSpPr txBox="1"/>
          <p:nvPr/>
        </p:nvSpPr>
        <p:spPr>
          <a:xfrm>
            <a:off x="504000" y="1368000"/>
            <a:ext cx="9072000" cy="384408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1800" spc="-1" strike="noStrike">
                <a:latin typeface="Arial"/>
              </a:rPr>
              <a:t>Một thuật toán học máy phân loại thường có 4 thành phần:</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Các đặt trưng của đầu vào (</a:t>
            </a:r>
            <a:r>
              <a:rPr b="1" lang="en-US" sz="1800" spc="-1" strike="noStrike">
                <a:latin typeface="Arial"/>
              </a:rPr>
              <a:t>feature representation</a:t>
            </a:r>
            <a:r>
              <a:rPr b="0" lang="en-US" sz="1800" spc="-1" strike="noStrike">
                <a:latin typeface="Arial"/>
              </a:rPr>
              <a:t>)</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mẫu x</a:t>
            </a:r>
            <a:r>
              <a:rPr b="0" lang="en-US" sz="1800" spc="-1" strike="noStrike" baseline="33000">
                <a:latin typeface="Arial"/>
              </a:rPr>
              <a:t>(i)</a:t>
            </a:r>
            <a:r>
              <a:rPr b="0" lang="en-US" sz="1800" spc="-1" strike="noStrike">
                <a:latin typeface="Arial"/>
              </a:rPr>
              <a:t> có các đặc trưng </a:t>
            </a:r>
            <a:r>
              <a:rPr b="1" lang="en-US" sz="1800" spc="-1" strike="noStrike">
                <a:latin typeface="Arial"/>
              </a:rPr>
              <a:t>[x</a:t>
            </a:r>
            <a:r>
              <a:rPr b="1" lang="en-US" sz="1800" spc="-1" strike="noStrike" baseline="33000">
                <a:latin typeface="Arial"/>
              </a:rPr>
              <a:t>(i)</a:t>
            </a:r>
            <a:r>
              <a:rPr b="1" lang="en-US" sz="1800" spc="-1" strike="noStrike" baseline="-33000">
                <a:latin typeface="Arial"/>
              </a:rPr>
              <a:t>1 </a:t>
            </a:r>
            <a:r>
              <a:rPr b="1" lang="en-US" sz="1800" spc="-1" strike="noStrike">
                <a:latin typeface="Arial"/>
              </a:rPr>
              <a:t>, x</a:t>
            </a:r>
            <a:r>
              <a:rPr b="1" lang="en-US" sz="1800" spc="-1" strike="noStrike" baseline="33000">
                <a:latin typeface="Arial"/>
              </a:rPr>
              <a:t>(i)</a:t>
            </a:r>
            <a:r>
              <a:rPr b="1" lang="en-US" sz="1800" spc="-1" strike="noStrike" baseline="-33000">
                <a:latin typeface="Arial"/>
              </a:rPr>
              <a:t>2</a:t>
            </a:r>
            <a:r>
              <a:rPr b="1" lang="en-US" sz="1800" spc="-1" strike="noStrike">
                <a:latin typeface="Arial"/>
              </a:rPr>
              <a:t> , ..., x</a:t>
            </a:r>
            <a:r>
              <a:rPr b="1" lang="en-US" sz="1800" spc="-1" strike="noStrike" baseline="33000">
                <a:latin typeface="Arial"/>
              </a:rPr>
              <a:t>(i)</a:t>
            </a:r>
            <a:r>
              <a:rPr b="1" lang="en-US" sz="1800" spc="-1" strike="noStrike" baseline="-33000">
                <a:latin typeface="Arial"/>
              </a:rPr>
              <a:t>n</a:t>
            </a:r>
            <a:r>
              <a:rPr b="1" lang="en-US" sz="1800" spc="-1" strike="noStrike">
                <a:latin typeface="Arial"/>
              </a:rPr>
              <a:t> ]</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Hàm phân loại (</a:t>
            </a:r>
            <a:r>
              <a:rPr b="1" lang="en-US" sz="1800" spc="-1" strike="noStrike">
                <a:latin typeface="Arial"/>
              </a:rPr>
              <a:t>classification function</a:t>
            </a:r>
            <a:r>
              <a:rPr b="0" lang="en-US" sz="1800" spc="-1" strike="noStrike">
                <a:latin typeface="Arial"/>
              </a:rPr>
              <a:t>)</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phân loại mẫu vào </a:t>
            </a:r>
            <a:r>
              <a:rPr b="1" lang="en-US" sz="1800" spc="-1" strike="noStrike">
                <a:latin typeface="Arial"/>
              </a:rPr>
              <a:t>lớp dự đoán ŷ</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sigmoid</a:t>
            </a:r>
            <a:r>
              <a:rPr b="0" lang="en-US" sz="1800" spc="-1" strike="noStrike">
                <a:latin typeface="Arial"/>
              </a:rPr>
              <a:t> (two-class) hoặc </a:t>
            </a:r>
            <a:r>
              <a:rPr b="1" lang="en-US" sz="1800" spc="-1" strike="noStrike">
                <a:latin typeface="Arial"/>
              </a:rPr>
              <a:t>softmax</a:t>
            </a:r>
            <a:r>
              <a:rPr b="0" lang="en-US" sz="1800" spc="-1" strike="noStrike">
                <a:latin typeface="Arial"/>
              </a:rPr>
              <a:t> (multinomial classifier)</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Hàm mục tiêu cho quá trình học (</a:t>
            </a:r>
            <a:r>
              <a:rPr b="1" lang="en-US" sz="1800" spc="-1" strike="noStrike">
                <a:latin typeface="Arial"/>
              </a:rPr>
              <a:t>objective function for learning</a:t>
            </a:r>
            <a:r>
              <a:rPr b="0" lang="en-US" sz="1800" spc="-1" strike="noStrike">
                <a:latin typeface="Arial"/>
              </a:rPr>
              <a:t>)</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Đo lường lỗi (sai khác giữa nhãn thực và nhãn dự đoán của mô hình) trong quá trình huấn luyện</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cross-entropy loss function</a:t>
            </a:r>
            <a:endParaRPr b="0" lang="en-US" sz="1800" spc="-1" strike="noStrike">
              <a:latin typeface="Arial"/>
            </a:endParaRPr>
          </a:p>
          <a:p>
            <a:pPr lvl="1" marL="864000" indent="-324000">
              <a:spcAft>
                <a:spcPts val="918"/>
              </a:spcAft>
              <a:buClr>
                <a:srgbClr val="000000"/>
              </a:buClr>
              <a:buSzPct val="75000"/>
              <a:buFont typeface="Symbol"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Mở đầu </a:t>
            </a:r>
            <a:endParaRPr b="0" lang="en-US" sz="3570" spc="-1" strike="noStrike">
              <a:solidFill>
                <a:srgbClr val="ffffff"/>
              </a:solidFill>
              <a:latin typeface="Arial"/>
            </a:endParaRPr>
          </a:p>
        </p:txBody>
      </p:sp>
      <p:sp>
        <p:nvSpPr>
          <p:cNvPr id="49" name="TextShape 2"/>
          <p:cNvSpPr txBox="1"/>
          <p:nvPr/>
        </p:nvSpPr>
        <p:spPr>
          <a:xfrm>
            <a:off x="504000" y="1368000"/>
            <a:ext cx="9072000" cy="4026960"/>
          </a:xfrm>
          <a:prstGeom prst="rect">
            <a:avLst/>
          </a:prstGeom>
          <a:noFill/>
          <a:ln>
            <a:noFill/>
          </a:ln>
        </p:spPr>
        <p:txBody>
          <a:bodyPr lIns="0" rIns="0" tIns="0" bIns="0">
            <a:normAutofit fontScale="85000"/>
          </a:bodyPr>
          <a:p>
            <a:pPr marL="432000" indent="-324000">
              <a:spcAft>
                <a:spcPts val="1148"/>
              </a:spcAft>
              <a:buClr>
                <a:srgbClr val="000000"/>
              </a:buClr>
              <a:buSzPct val="45000"/>
              <a:buFont typeface="Wingdings" charset="2"/>
              <a:buChar char=""/>
            </a:pPr>
            <a:r>
              <a:rPr b="0" lang="en-US" sz="1800" spc="-1" strike="noStrike">
                <a:latin typeface="Arial"/>
              </a:rPr>
              <a:t>Một thuật toán học máy phân loại thường có 4 thành phần (tiếp):</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Thuật toán tối ưu hàm mục tiêu:</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stochastic gradient descent</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batch gradient descent</a:t>
            </a:r>
            <a:endParaRPr b="0" lang="en-US" sz="1800" spc="-1" strike="noStrike">
              <a:latin typeface="Arial"/>
            </a:endParaRPr>
          </a:p>
          <a:p>
            <a:pPr lvl="2" marL="1296000" indent="-288000">
              <a:spcAft>
                <a:spcPts val="689"/>
              </a:spcAft>
              <a:buClr>
                <a:srgbClr val="000000"/>
              </a:buClr>
              <a:buSzPct val="45000"/>
              <a:buFont typeface="Wingdings" charset="2"/>
              <a:buChar char=""/>
            </a:pPr>
            <a:r>
              <a:rPr b="1" lang="en-US" sz="1800" spc="-1" strike="noStrike">
                <a:latin typeface="Arial"/>
              </a:rPr>
              <a:t>mini-batch gradient descent</a:t>
            </a:r>
            <a:endParaRPr b="0" lang="en-US" sz="1800" spc="-1" strike="noStrike">
              <a:latin typeface="Arial"/>
            </a:endParaRPr>
          </a:p>
          <a:p>
            <a:pPr lvl="2" marL="1296000" indent="-288000">
              <a:spcAft>
                <a:spcPts val="689"/>
              </a:spcAft>
              <a:buClr>
                <a:srgbClr val="000000"/>
              </a:buClr>
              <a:buSzPct val="45000"/>
              <a:buFont typeface="Wingdings" charset="2"/>
              <a:buChar char=""/>
            </a:pPr>
            <a:endParaRPr b="0" lang="en-US" sz="1800" spc="-1" strike="noStrike">
              <a:latin typeface="Arial"/>
            </a:endParaRPr>
          </a:p>
          <a:p>
            <a:pPr marL="432000" indent="-324000">
              <a:spcAft>
                <a:spcPts val="1148"/>
              </a:spcAft>
              <a:buClr>
                <a:srgbClr val="000000"/>
              </a:buClr>
              <a:buSzPct val="45000"/>
              <a:buFont typeface="Wingdings" charset="2"/>
              <a:buChar char=""/>
            </a:pPr>
            <a:r>
              <a:rPr b="0" lang="en-US" sz="1800" spc="-1" strike="noStrike">
                <a:latin typeface="Arial"/>
              </a:rPr>
              <a:t>Hai pha chính:</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1800" spc="-1" strike="noStrike">
                <a:latin typeface="Arial"/>
              </a:rPr>
              <a:t>Huấn luyện</a:t>
            </a:r>
            <a:r>
              <a:rPr b="1" lang="en-US" sz="1800" spc="-1" strike="noStrike">
                <a:latin typeface="Arial"/>
              </a:rPr>
              <a:t> </a:t>
            </a:r>
            <a:r>
              <a:rPr b="0" lang="en-US" sz="1800" spc="-1" strike="noStrike">
                <a:latin typeface="Arial"/>
              </a:rPr>
              <a:t>- </a:t>
            </a:r>
            <a:r>
              <a:rPr b="1" lang="en-US" sz="1800" spc="-1" strike="noStrike">
                <a:latin typeface="Arial"/>
              </a:rPr>
              <a:t>training:</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huấn luyện hệ thống (tìm trọng số – </a:t>
            </a:r>
            <a:r>
              <a:rPr b="1" lang="en-US" sz="1800" spc="-1" strike="noStrike">
                <a:latin typeface="Arial"/>
              </a:rPr>
              <a:t>weight</a:t>
            </a:r>
            <a:r>
              <a:rPr b="0" lang="en-US" sz="1800" spc="-1" strike="noStrike">
                <a:latin typeface="Arial"/>
              </a:rPr>
              <a:t> - </a:t>
            </a:r>
            <a:r>
              <a:rPr b="1" lang="en-US" sz="1800" spc="-1" strike="noStrike">
                <a:latin typeface="Arial"/>
              </a:rPr>
              <a:t>w</a:t>
            </a:r>
            <a:r>
              <a:rPr b="0" lang="en-US" sz="1800" spc="-1" strike="noStrike">
                <a:latin typeface="Arial"/>
              </a:rPr>
              <a:t> và </a:t>
            </a:r>
            <a:r>
              <a:rPr b="1" lang="en-US" sz="1800" spc="-1" strike="noStrike">
                <a:latin typeface="Arial"/>
              </a:rPr>
              <a:t>intercept</a:t>
            </a:r>
            <a:r>
              <a:rPr b="0" lang="en-US" sz="1800" spc="-1" strike="noStrike">
                <a:latin typeface="Arial"/>
              </a:rPr>
              <a:t> - </a:t>
            </a:r>
            <a:r>
              <a:rPr b="1" lang="en-US" sz="1800" spc="-1" strike="noStrike">
                <a:latin typeface="Arial"/>
              </a:rPr>
              <a:t>b</a:t>
            </a:r>
            <a:r>
              <a:rPr b="0" lang="en-US" sz="1800" spc="-1" strike="noStrike">
                <a:latin typeface="Arial"/>
              </a:rPr>
              <a:t> phù hợp cho mô hình dự đoán) dựa trên </a:t>
            </a:r>
            <a:r>
              <a:rPr b="1" lang="en-US" sz="1800" spc="-1" strike="noStrike">
                <a:latin typeface="Arial"/>
              </a:rPr>
              <a:t>mẫu x</a:t>
            </a:r>
            <a:r>
              <a:rPr b="1" lang="en-US" sz="1800" spc="-1" strike="noStrike" baseline="33000">
                <a:latin typeface="Arial"/>
              </a:rPr>
              <a:t>(i)</a:t>
            </a:r>
            <a:r>
              <a:rPr b="0" lang="en-US" sz="1800" spc="-1" strike="noStrike">
                <a:latin typeface="Arial"/>
              </a:rPr>
              <a:t> và </a:t>
            </a:r>
            <a:r>
              <a:rPr b="1" lang="en-US" sz="1800" spc="-1" strike="noStrike">
                <a:latin typeface="Arial"/>
              </a:rPr>
              <a:t>nhãn y</a:t>
            </a:r>
            <a:r>
              <a:rPr b="1" lang="en-US" sz="1800" spc="-1" strike="noStrike" baseline="33000">
                <a:latin typeface="Arial"/>
              </a:rPr>
              <a:t>(i)</a:t>
            </a:r>
            <a:r>
              <a:rPr b="0" lang="en-US" sz="1800" spc="-1" strike="noStrike">
                <a:latin typeface="Arial"/>
              </a:rPr>
              <a:t> cho trước trong tập huấn luyện</a:t>
            </a:r>
            <a:endParaRPr b="0" lang="en-US" sz="1800" spc="-1" strike="noStrike">
              <a:latin typeface="Arial"/>
            </a:endParaRPr>
          </a:p>
          <a:p>
            <a:pPr lvl="2" marL="1296000" indent="-288000">
              <a:spcAft>
                <a:spcPts val="689"/>
              </a:spcAft>
              <a:buClr>
                <a:srgbClr val="000000"/>
              </a:buClr>
              <a:buSzPct val="45000"/>
              <a:buFont typeface="Wingdings" charset="2"/>
              <a:buChar char=""/>
            </a:pPr>
            <a:r>
              <a:rPr b="0" lang="en-US" sz="1800" spc="-1" strike="noStrike">
                <a:latin typeface="Arial"/>
              </a:rPr>
              <a:t>sử dụng </a:t>
            </a:r>
            <a:endParaRPr b="0" lang="en-US" sz="1800" spc="-1" strike="noStrike">
              <a:latin typeface="Arial"/>
            </a:endParaRPr>
          </a:p>
          <a:p>
            <a:pPr lvl="3" marL="1728000" indent="-216000">
              <a:spcAft>
                <a:spcPts val="459"/>
              </a:spcAft>
              <a:buClr>
                <a:srgbClr val="000000"/>
              </a:buClr>
              <a:buSzPct val="75000"/>
              <a:buFont typeface="Symbol" charset="2"/>
              <a:buChar char=""/>
            </a:pPr>
            <a:r>
              <a:rPr b="0" lang="en-US" sz="1800" spc="-1" strike="noStrike">
                <a:latin typeface="Arial"/>
              </a:rPr>
              <a:t>hàm mục tiêu </a:t>
            </a:r>
            <a:r>
              <a:rPr b="1" lang="en-US" sz="1800" spc="-1" strike="noStrike">
                <a:latin typeface="Arial"/>
              </a:rPr>
              <a:t>cross-entropy loss</a:t>
            </a:r>
            <a:endParaRPr b="0" lang="en-US" sz="1800" spc="-1" strike="noStrike">
              <a:latin typeface="Arial"/>
            </a:endParaRPr>
          </a:p>
          <a:p>
            <a:pPr lvl="3" marL="1728000" indent="-216000">
              <a:spcAft>
                <a:spcPts val="459"/>
              </a:spcAft>
              <a:buClr>
                <a:srgbClr val="000000"/>
              </a:buClr>
              <a:buSzPct val="75000"/>
              <a:buFont typeface="Symbol" charset="2"/>
              <a:buChar char=""/>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Mở đầu</a:t>
            </a:r>
            <a:endParaRPr b="0" lang="en-US" sz="3570" spc="-1" strike="noStrike">
              <a:solidFill>
                <a:srgbClr val="ffffff"/>
              </a:solidFill>
              <a:latin typeface="Arial"/>
            </a:endParaRPr>
          </a:p>
        </p:txBody>
      </p:sp>
      <p:sp>
        <p:nvSpPr>
          <p:cNvPr id="51" name="TextShape 2"/>
          <p:cNvSpPr txBox="1"/>
          <p:nvPr/>
        </p:nvSpPr>
        <p:spPr>
          <a:xfrm>
            <a:off x="495360" y="1272600"/>
            <a:ext cx="9072000" cy="4030920"/>
          </a:xfrm>
          <a:prstGeom prst="rect">
            <a:avLst/>
          </a:prstGeom>
          <a:noFill/>
          <a:ln>
            <a:noFill/>
          </a:ln>
        </p:spPr>
        <p:txBody>
          <a:bodyPr lIns="0" rIns="0" tIns="0" bIns="0">
            <a:normAutofit fontScale="85000"/>
          </a:bodyPr>
          <a:p>
            <a:pPr marL="432000" indent="-324000">
              <a:spcAft>
                <a:spcPts val="1148"/>
              </a:spcAft>
              <a:buClr>
                <a:srgbClr val="000000"/>
              </a:buClr>
              <a:buSzPct val="45000"/>
              <a:buFont typeface="Wingdings" charset="2"/>
              <a:buChar char=""/>
            </a:pPr>
            <a:r>
              <a:rPr b="0" lang="en-US" sz="2600" spc="-1" strike="noStrike">
                <a:latin typeface="Arial"/>
              </a:rPr>
              <a:t>Hai pha chính:</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Huấn luyện - </a:t>
            </a:r>
            <a:r>
              <a:rPr b="1" lang="en-US" sz="2280" spc="-1" strike="noStrike">
                <a:latin typeface="Arial"/>
              </a:rPr>
              <a:t>training</a:t>
            </a:r>
            <a:r>
              <a:rPr b="0" lang="en-US" sz="2280" spc="-1" strike="noStrike">
                <a:latin typeface="Arial"/>
              </a:rPr>
              <a:t>:</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sử dụng (tiếp):</a:t>
            </a:r>
            <a:endParaRPr b="0" lang="en-US" sz="1950" spc="-1" strike="noStrike">
              <a:latin typeface="Arial"/>
            </a:endParaRPr>
          </a:p>
          <a:p>
            <a:pPr lvl="3" marL="1728000" indent="-216000">
              <a:spcAft>
                <a:spcPts val="459"/>
              </a:spcAft>
              <a:buClr>
                <a:srgbClr val="000000"/>
              </a:buClr>
              <a:buSzPct val="75000"/>
              <a:buFont typeface="Symbol" charset="2"/>
              <a:buChar char=""/>
            </a:pPr>
            <a:r>
              <a:rPr b="0" lang="en-US" sz="1800" spc="-1" strike="noStrike">
                <a:latin typeface="Arial"/>
              </a:rPr>
              <a:t>thuật toán tối ưu </a:t>
            </a:r>
            <a:r>
              <a:rPr b="1" lang="en-US" sz="1800" spc="-1" strike="noStrike">
                <a:latin typeface="Arial"/>
              </a:rPr>
              <a:t>stochastic </a:t>
            </a:r>
            <a:r>
              <a:rPr b="0" lang="en-US" sz="1800" spc="-1" strike="noStrike">
                <a:latin typeface="Arial"/>
              </a:rPr>
              <a:t>/ </a:t>
            </a:r>
            <a:r>
              <a:rPr b="1" lang="en-US" sz="1800" spc="-1" strike="noStrike">
                <a:latin typeface="Arial"/>
              </a:rPr>
              <a:t>batch </a:t>
            </a:r>
            <a:r>
              <a:rPr b="0" lang="en-US" sz="1800" spc="-1" strike="noStrike">
                <a:latin typeface="Arial"/>
              </a:rPr>
              <a:t>/ </a:t>
            </a:r>
            <a:r>
              <a:rPr b="1" lang="en-US" sz="1800" spc="-1" strike="noStrike">
                <a:latin typeface="Arial"/>
              </a:rPr>
              <a:t>mini-batch</a:t>
            </a:r>
            <a:r>
              <a:rPr b="0" lang="en-US" sz="1800" spc="-1" strike="noStrike">
                <a:latin typeface="Arial"/>
              </a:rPr>
              <a:t> gradient descent</a:t>
            </a:r>
            <a:endParaRPr b="0" lang="en-US" sz="18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Kiểm tra – </a:t>
            </a:r>
            <a:r>
              <a:rPr b="1" lang="en-US" sz="2280" spc="-1" strike="noStrike">
                <a:latin typeface="Arial"/>
              </a:rPr>
              <a:t>test</a:t>
            </a:r>
            <a:r>
              <a:rPr b="0" lang="en-US" sz="2280" spc="-1" strike="noStrike">
                <a:latin typeface="Arial"/>
              </a:rPr>
              <a:t>:</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cho dữ liệu kiểm tra x, tính p(y|x) và trả về nhãn y của x cho p cao hơn</a:t>
            </a:r>
            <a:endParaRPr b="0" lang="en-US" sz="195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Pha hiệu chỉnh - </a:t>
            </a:r>
            <a:r>
              <a:rPr b="1" lang="en-US" sz="2280" spc="-1" strike="noStrike">
                <a:latin typeface="Arial"/>
              </a:rPr>
              <a:t>Validation</a:t>
            </a:r>
            <a:r>
              <a:rPr b="0" lang="en-US" sz="2280" spc="-1" strike="noStrike">
                <a:latin typeface="Arial"/>
              </a:rPr>
              <a:t> (có thể có hoặc không):</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Hiệu chỉnh mô hình (</a:t>
            </a:r>
            <a:r>
              <a:rPr b="1" lang="en-US" sz="1950" spc="-1" strike="noStrike">
                <a:latin typeface="Arial"/>
              </a:rPr>
              <a:t>Regularization</a:t>
            </a:r>
            <a:r>
              <a:rPr b="0" lang="en-US" sz="1950" spc="-1" strike="noStrike">
                <a:latin typeface="Arial"/>
              </a:rPr>
              <a:t>) để tránh </a:t>
            </a:r>
            <a:r>
              <a:rPr b="1" lang="en-US" sz="1950" spc="-1" strike="noStrike">
                <a:latin typeface="Arial"/>
              </a:rPr>
              <a:t>overfitting</a:t>
            </a:r>
            <a:r>
              <a:rPr b="0" lang="en-US" sz="1950" spc="-1" strike="noStrike">
                <a:latin typeface="Arial"/>
              </a:rPr>
              <a:t> hoặc </a:t>
            </a:r>
            <a:r>
              <a:rPr b="1" lang="en-US" sz="1950" spc="-1" strike="noStrike">
                <a:latin typeface="Arial"/>
              </a:rPr>
              <a:t>underfitting</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Hiệu chỉnh L1 (</a:t>
            </a:r>
            <a:r>
              <a:rPr b="1" lang="en-US" sz="1950" spc="-1" strike="noStrike">
                <a:latin typeface="Arial"/>
              </a:rPr>
              <a:t>L1 regularization</a:t>
            </a:r>
            <a:r>
              <a:rPr b="0" lang="en-US" sz="1950" spc="-1" strike="noStrike">
                <a:latin typeface="Arial"/>
              </a:rPr>
              <a:t>)</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Hiệu chỉnh L2 (</a:t>
            </a:r>
            <a:r>
              <a:rPr b="1" lang="en-US" sz="1950" spc="-1" strike="noStrike">
                <a:latin typeface="Arial"/>
              </a:rPr>
              <a:t>L2 regularization</a:t>
            </a:r>
            <a:r>
              <a:rPr b="0" lang="en-US" sz="1950" spc="-1" strike="noStrike">
                <a:latin typeface="Arial"/>
              </a:rPr>
              <a:t>)</a:t>
            </a:r>
            <a:endParaRPr b="0" lang="en-US" sz="19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Cơ chế hoạt động </a:t>
            </a:r>
            <a:endParaRPr b="0" lang="en-US" sz="3570" spc="-1" strike="noStrike">
              <a:solidFill>
                <a:srgbClr val="ffffff"/>
              </a:solidFill>
              <a:latin typeface="Arial"/>
            </a:endParaRPr>
          </a:p>
        </p:txBody>
      </p:sp>
      <p:sp>
        <p:nvSpPr>
          <p:cNvPr id="53" name="TextShape 2"/>
          <p:cNvSpPr txBox="1"/>
          <p:nvPr/>
        </p:nvSpPr>
        <p:spPr>
          <a:xfrm>
            <a:off x="145080" y="1375200"/>
            <a:ext cx="4792680" cy="3562560"/>
          </a:xfrm>
          <a:prstGeom prst="rect">
            <a:avLst/>
          </a:prstGeom>
          <a:noFill/>
          <a:ln>
            <a:noFill/>
          </a:ln>
        </p:spPr>
        <p:txBody>
          <a:bodyPr lIns="0" rIns="0" tIns="0" bIns="0">
            <a:normAutofit fontScale="77000"/>
          </a:bodyPr>
          <a:p>
            <a:pPr marL="432000" indent="-324000">
              <a:spcAft>
                <a:spcPts val="1148"/>
              </a:spcAft>
              <a:buClr>
                <a:srgbClr val="000000"/>
              </a:buClr>
              <a:buSzPct val="45000"/>
              <a:buFont typeface="Wingdings" charset="2"/>
              <a:buChar char=""/>
            </a:pPr>
            <a:r>
              <a:rPr b="0" lang="en-US" sz="1600" spc="-1" strike="noStrike">
                <a:latin typeface="Arial"/>
              </a:rPr>
              <a:t>Cho data set:</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 </a:t>
            </a:r>
            <a:r>
              <a:rPr b="0" lang="en-US" sz="1600" spc="-1" strike="noStrike">
                <a:latin typeface="Arial"/>
              </a:rPr>
              <a:t>[ [x</a:t>
            </a:r>
            <a:r>
              <a:rPr b="0" lang="en-US" sz="1600" spc="-1" strike="noStrike" baseline="33000">
                <a:latin typeface="Arial"/>
              </a:rPr>
              <a:t>1</a:t>
            </a:r>
            <a:r>
              <a:rPr b="0" lang="en-US" sz="1600" spc="-1" strike="noStrike" baseline="-33000">
                <a:latin typeface="Arial"/>
              </a:rPr>
              <a:t>1</a:t>
            </a:r>
            <a:r>
              <a:rPr b="0" lang="en-US" sz="1600" spc="-1" strike="noStrike">
                <a:latin typeface="Arial"/>
              </a:rPr>
              <a:t> , x</a:t>
            </a:r>
            <a:r>
              <a:rPr b="0" lang="en-US" sz="1600" spc="-1" strike="noStrike" baseline="33000">
                <a:latin typeface="Arial"/>
              </a:rPr>
              <a:t>1</a:t>
            </a:r>
            <a:r>
              <a:rPr b="0" lang="en-US" sz="1600" spc="-1" strike="noStrike" baseline="-33000">
                <a:latin typeface="Arial"/>
              </a:rPr>
              <a:t>2</a:t>
            </a:r>
            <a:r>
              <a:rPr b="0" lang="en-US" sz="1600" spc="-1" strike="noStrike">
                <a:latin typeface="Arial"/>
              </a:rPr>
              <a:t> , ..., x</a:t>
            </a:r>
            <a:r>
              <a:rPr b="0" lang="en-US" sz="1600" spc="-1" strike="noStrike" baseline="33000">
                <a:latin typeface="Arial"/>
              </a:rPr>
              <a:t>1</a:t>
            </a:r>
            <a:r>
              <a:rPr b="0" lang="en-US" sz="1600" spc="-1" strike="noStrike" baseline="-33000">
                <a:latin typeface="Arial"/>
              </a:rPr>
              <a:t>n </a:t>
            </a:r>
            <a:r>
              <a:rPr b="0" lang="en-US" sz="1600" spc="-1" strike="noStrike">
                <a:latin typeface="Arial"/>
              </a:rPr>
              <a:t>, y</a:t>
            </a:r>
            <a:r>
              <a:rPr b="0" lang="en-US" sz="1600" spc="-1" strike="noStrike" baseline="33000">
                <a:latin typeface="Arial"/>
              </a:rPr>
              <a:t>1</a:t>
            </a:r>
            <a:r>
              <a:rPr b="0" lang="en-US" sz="1600" spc="-1" strike="noStrike">
                <a:latin typeface="Arial"/>
              </a:rPr>
              <a:t>],</a:t>
            </a:r>
            <a:endParaRPr b="0" lang="en-US" sz="1600" spc="-1" strike="noStrike">
              <a:latin typeface="Arial"/>
            </a:endParaRPr>
          </a:p>
          <a:p>
            <a:pPr lvl="2" marL="1296000" indent="-288000">
              <a:spcAft>
                <a:spcPts val="689"/>
              </a:spcAft>
              <a:buClr>
                <a:srgbClr val="000000"/>
              </a:buClr>
              <a:buSzPct val="45000"/>
              <a:buFont typeface="Wingdings" charset="2"/>
              <a:buChar char=""/>
            </a:pPr>
            <a:r>
              <a:rPr b="0" lang="en-US" sz="1600" spc="-1" strike="noStrike">
                <a:latin typeface="Arial"/>
              </a:rPr>
              <a:t>…</a:t>
            </a:r>
            <a:endParaRPr b="0" lang="en-US" sz="1600" spc="-1" strike="noStrike">
              <a:latin typeface="Arial"/>
            </a:endParaRPr>
          </a:p>
          <a:p>
            <a:pPr lvl="2" marL="1296000" indent="-288000">
              <a:spcAft>
                <a:spcPts val="689"/>
              </a:spcAft>
              <a:buClr>
                <a:srgbClr val="000000"/>
              </a:buClr>
              <a:buSzPct val="45000"/>
              <a:buFont typeface="Wingdings" charset="2"/>
              <a:buChar char=""/>
            </a:pPr>
            <a:r>
              <a:rPr b="0" lang="en-US" sz="1600" spc="-1" strike="noStrike">
                <a:latin typeface="Arial"/>
              </a:rPr>
              <a:t>[x</a:t>
            </a:r>
            <a:r>
              <a:rPr b="0" lang="en-US" sz="1600" spc="-1" strike="noStrike" baseline="33000">
                <a:latin typeface="Arial"/>
              </a:rPr>
              <a:t>m</a:t>
            </a:r>
            <a:r>
              <a:rPr b="0" lang="en-US" sz="1600" spc="-1" strike="noStrike" baseline="-33000">
                <a:latin typeface="Arial"/>
              </a:rPr>
              <a:t>1</a:t>
            </a:r>
            <a:r>
              <a:rPr b="0" lang="en-US" sz="1600" spc="-1" strike="noStrike">
                <a:latin typeface="Arial"/>
              </a:rPr>
              <a:t> , x</a:t>
            </a:r>
            <a:r>
              <a:rPr b="0" lang="en-US" sz="1600" spc="-1" strike="noStrike" baseline="33000">
                <a:latin typeface="Arial"/>
              </a:rPr>
              <a:t>m</a:t>
            </a:r>
            <a:r>
              <a:rPr b="0" lang="en-US" sz="1600" spc="-1" strike="noStrike" baseline="-33000">
                <a:latin typeface="Arial"/>
              </a:rPr>
              <a:t>2</a:t>
            </a:r>
            <a:r>
              <a:rPr b="0" lang="en-US" sz="1600" spc="-1" strike="noStrike">
                <a:latin typeface="Arial"/>
              </a:rPr>
              <a:t> , ..., x</a:t>
            </a:r>
            <a:r>
              <a:rPr b="0" lang="en-US" sz="1600" spc="-1" strike="noStrike" baseline="33000">
                <a:latin typeface="Arial"/>
              </a:rPr>
              <a:t>m</a:t>
            </a:r>
            <a:r>
              <a:rPr b="0" lang="en-US" sz="1600" spc="-1" strike="noStrike" baseline="-33000">
                <a:latin typeface="Arial"/>
              </a:rPr>
              <a:t>n </a:t>
            </a:r>
            <a:r>
              <a:rPr b="0" lang="en-US" sz="1600" spc="-1" strike="noStrike">
                <a:latin typeface="Arial"/>
              </a:rPr>
              <a:t>, y</a:t>
            </a:r>
            <a:r>
              <a:rPr b="0" lang="en-US" sz="1600" spc="-1" strike="noStrike" baseline="33000">
                <a:latin typeface="Arial"/>
              </a:rPr>
              <a:t>m</a:t>
            </a:r>
            <a:r>
              <a:rPr b="0" lang="en-US" sz="1600" spc="-1" strike="noStrike">
                <a:latin typeface="Arial"/>
              </a:rPr>
              <a:t>] ]</a:t>
            </a:r>
            <a:endParaRPr b="0" lang="en-US" sz="1600" spc="-1" strike="noStrike">
              <a:latin typeface="Arial"/>
            </a:endParaRPr>
          </a:p>
          <a:p>
            <a:pPr lvl="1" marL="864000" indent="-324000">
              <a:spcAft>
                <a:spcPts val="918"/>
              </a:spcAft>
              <a:buClr>
                <a:srgbClr val="000000"/>
              </a:buClr>
              <a:buSzPct val="75000"/>
              <a:buFont typeface="Symbol" charset="2"/>
              <a:buChar char=""/>
            </a:pPr>
            <a:r>
              <a:rPr b="1" lang="en-US" sz="1600" spc="-1" strike="noStrike">
                <a:latin typeface="Arial"/>
              </a:rPr>
              <a:t>x</a:t>
            </a:r>
            <a:r>
              <a:rPr b="1" lang="en-US" sz="1600" spc="-1" strike="noStrike" baseline="33000">
                <a:latin typeface="Arial"/>
              </a:rPr>
              <a:t>i</a:t>
            </a:r>
            <a:r>
              <a:rPr b="1" lang="en-US" sz="1600" spc="-1" strike="noStrike" baseline="-33000">
                <a:latin typeface="Arial"/>
              </a:rPr>
              <a:t>j</a:t>
            </a:r>
            <a:r>
              <a:rPr b="0" lang="en-US" sz="1600" spc="-1" strike="noStrike">
                <a:latin typeface="Arial"/>
              </a:rPr>
              <a:t> là đặc trưng j của quan sát thứ i, y</a:t>
            </a:r>
            <a:r>
              <a:rPr b="0" lang="en-US" sz="1600" spc="-1" strike="noStrike" baseline="33000">
                <a:latin typeface="Arial"/>
              </a:rPr>
              <a:t>i</a:t>
            </a:r>
            <a:r>
              <a:rPr b="0" lang="en-US" sz="1600" spc="-1" strike="noStrike">
                <a:latin typeface="Arial"/>
              </a:rPr>
              <a:t> là nhãn của quan sát thứ I</a:t>
            </a:r>
            <a:endParaRPr b="0" lang="en-US" sz="1600" spc="-1" strike="noStrike">
              <a:latin typeface="Arial"/>
            </a:endParaRPr>
          </a:p>
          <a:p>
            <a:pPr marL="432000" indent="-324000">
              <a:spcAft>
                <a:spcPts val="1148"/>
              </a:spcAft>
              <a:buClr>
                <a:srgbClr val="000000"/>
              </a:buClr>
              <a:buSzPct val="45000"/>
              <a:buFont typeface="Wingdings" charset="2"/>
              <a:buChar char=""/>
            </a:pPr>
            <a:r>
              <a:rPr b="0" lang="en-US" sz="1600" spc="-1" strike="noStrike">
                <a:latin typeface="Arial"/>
              </a:rPr>
              <a:t>Tìm trọng số w và </a:t>
            </a:r>
            <a:r>
              <a:rPr b="1" lang="en-US" sz="1600" spc="-1" strike="noStrike">
                <a:latin typeface="Arial"/>
              </a:rPr>
              <a:t>intercept</a:t>
            </a:r>
            <a:r>
              <a:rPr b="0" lang="en-US" sz="1600" spc="-1" strike="noStrike">
                <a:latin typeface="Arial"/>
              </a:rPr>
              <a:t> / </a:t>
            </a:r>
            <a:r>
              <a:rPr b="1" lang="en-US" sz="1600" spc="-1" strike="noStrike">
                <a:latin typeface="Arial"/>
              </a:rPr>
              <a:t>bias term </a:t>
            </a:r>
            <a:r>
              <a:rPr b="0" lang="en-US" sz="1600" spc="-1" strike="noStrike">
                <a:latin typeface="Arial"/>
              </a:rPr>
              <a:t>b</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w := [w</a:t>
            </a:r>
            <a:r>
              <a:rPr b="0" lang="en-US" sz="1600" spc="-1" strike="noStrike" baseline="-33000">
                <a:latin typeface="Arial"/>
              </a:rPr>
              <a:t>1</a:t>
            </a:r>
            <a:r>
              <a:rPr b="0" lang="en-US" sz="1600" spc="-1" strike="noStrike">
                <a:latin typeface="Arial"/>
              </a:rPr>
              <a:t> , w</a:t>
            </a:r>
            <a:r>
              <a:rPr b="0" lang="en-US" sz="1600" spc="-1" strike="noStrike" baseline="-33000">
                <a:latin typeface="Arial"/>
              </a:rPr>
              <a:t>2</a:t>
            </a:r>
            <a:r>
              <a:rPr b="0" lang="en-US" sz="1600" spc="-1" strike="noStrike">
                <a:latin typeface="Arial"/>
              </a:rPr>
              <a:t> , ..., w</a:t>
            </a:r>
            <a:r>
              <a:rPr b="0" lang="en-US" sz="1600" spc="-1" strike="noStrike" baseline="-33000">
                <a:latin typeface="Arial"/>
              </a:rPr>
              <a:t>n </a:t>
            </a:r>
            <a:r>
              <a:rPr b="0" lang="en-US" sz="1600" spc="-1" strike="noStrike">
                <a:latin typeface="Arial"/>
              </a:rPr>
              <a:t>]</a:t>
            </a:r>
            <a:r>
              <a:rPr b="1" lang="en-US" sz="1600" spc="-1" strike="noStrike">
                <a:latin typeface="Arial"/>
              </a:rPr>
              <a:t>’</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b</a:t>
            </a:r>
            <a:endParaRPr b="0" lang="en-US" sz="1600" spc="-1" strike="noStrike">
              <a:latin typeface="Arial"/>
            </a:endParaRPr>
          </a:p>
          <a:p>
            <a:pPr marL="432000" indent="-324000">
              <a:spcAft>
                <a:spcPts val="1148"/>
              </a:spcAft>
              <a:buClr>
                <a:srgbClr val="000000"/>
              </a:buClr>
              <a:buSzPct val="45000"/>
              <a:buFont typeface="Wingdings" charset="2"/>
              <a:buChar char=""/>
            </a:pPr>
            <a:r>
              <a:rPr b="0" lang="en-US" sz="1600" spc="-1" strike="noStrike">
                <a:latin typeface="Arial"/>
              </a:rPr>
              <a:t>sao cho L</a:t>
            </a:r>
            <a:r>
              <a:rPr b="0" lang="en-US" sz="1600" spc="-1" strike="noStrike" baseline="-33000">
                <a:latin typeface="Arial"/>
              </a:rPr>
              <a:t>CE</a:t>
            </a:r>
            <a:r>
              <a:rPr b="0" lang="en-US" sz="1600" spc="-1" strike="noStrike">
                <a:latin typeface="Arial"/>
              </a:rPr>
              <a:t>( ŷ, y) → min</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L</a:t>
            </a:r>
            <a:r>
              <a:rPr b="0" lang="en-US" sz="1600" spc="-1" strike="noStrike" baseline="-33000">
                <a:latin typeface="Arial"/>
              </a:rPr>
              <a:t>CE</a:t>
            </a:r>
            <a:r>
              <a:rPr b="0" lang="en-US" sz="1600" spc="-1" strike="noStrike">
                <a:latin typeface="Arial"/>
              </a:rPr>
              <a:t>( ŷ, y) := cross-entropy loss function</a:t>
            </a:r>
            <a:endParaRPr b="0" lang="en-US" sz="1600" spc="-1" strike="noStrike">
              <a:latin typeface="Arial"/>
            </a:endParaRPr>
          </a:p>
          <a:p>
            <a:pPr lvl="1" marL="864000" indent="-324000">
              <a:spcAft>
                <a:spcPts val="918"/>
              </a:spcAft>
              <a:buClr>
                <a:srgbClr val="000000"/>
              </a:buClr>
              <a:buSzPct val="75000"/>
              <a:buFont typeface="Symbol" charset="2"/>
              <a:buChar char=""/>
            </a:pPr>
            <a:r>
              <a:rPr b="0" lang="en-US" sz="1600" spc="-1" strike="noStrike">
                <a:latin typeface="Arial"/>
              </a:rPr>
              <a:t>Ŷ → nhãn dự đoán, y → nhãn thực</a:t>
            </a:r>
            <a:endParaRPr b="0" lang="en-US" sz="1600" spc="-1" strike="noStrike">
              <a:latin typeface="Arial"/>
            </a:endParaRPr>
          </a:p>
        </p:txBody>
      </p:sp>
      <p:pic>
        <p:nvPicPr>
          <p:cNvPr id="54" name="" descr=""/>
          <p:cNvPicPr/>
          <p:nvPr/>
        </p:nvPicPr>
        <p:blipFill>
          <a:blip r:embed="rId1"/>
          <a:stretch/>
        </p:blipFill>
        <p:spPr>
          <a:xfrm>
            <a:off x="4969080" y="1369800"/>
            <a:ext cx="4841640" cy="3750840"/>
          </a:xfrm>
          <a:prstGeom prst="rect">
            <a:avLst/>
          </a:prstGeom>
          <a:ln>
            <a:noFill/>
          </a:ln>
        </p:spPr>
      </p:pic>
      <mc:AlternateContent>
        <mc:Choice xmlns:a14="http://schemas.microsoft.com/office/drawing/2010/main" Requires="a14">
          <p:sp>
            <p:nvSpPr>
              <p:cNvPr id="55" name="Formula 3"/>
              <p:cNvSpPr txBox="1"/>
              <p:nvPr/>
            </p:nvSpPr>
            <p:spPr>
              <a:xfrm>
                <a:off x="4047480" y="2764080"/>
                <a:ext cx="719640" cy="359640"/>
              </a:xfrm>
              <a:prstGeom prst="rect">
                <a:avLst/>
              </a:prstGeom>
            </p:spPr>
            <p:txBody>
              <a:bodyPr/>
              <a:p>
                <a14:m>
                  <m:oMath xmlns:m="http://schemas.openxmlformats.org/officeDocument/2006/math"/>
                </a14:m>
              </a:p>
            </p:txBody>
          </p:sp>
        </mc:Choice>
        <mc:Fallback/>
      </mc:AlternateContent>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16000"/>
            <a:ext cx="7020000" cy="936000"/>
          </a:xfrm>
          <a:prstGeom prst="rect">
            <a:avLst/>
          </a:prstGeom>
          <a:noFill/>
          <a:ln>
            <a:noFill/>
          </a:ln>
        </p:spPr>
        <p:txBody>
          <a:bodyPr lIns="0" rIns="0" tIns="0" bIns="0" anchor="ctr">
            <a:noAutofit/>
          </a:bodyPr>
          <a:p>
            <a:r>
              <a:rPr b="0" lang="en-US" sz="3570" spc="-1" strike="noStrike">
                <a:solidFill>
                  <a:srgbClr val="ffffff"/>
                </a:solidFill>
                <a:latin typeface="Arial"/>
              </a:rPr>
              <a:t>Cơ chế hoạt động </a:t>
            </a:r>
            <a:endParaRPr b="0" lang="en-US" sz="3570" spc="-1" strike="noStrike">
              <a:solidFill>
                <a:srgbClr val="ffffff"/>
              </a:solidFill>
              <a:latin typeface="Arial"/>
            </a:endParaRPr>
          </a:p>
        </p:txBody>
      </p:sp>
      <p:pic>
        <p:nvPicPr>
          <p:cNvPr id="57" name="" descr=""/>
          <p:cNvPicPr/>
          <p:nvPr/>
        </p:nvPicPr>
        <p:blipFill>
          <a:blip r:embed="rId1"/>
          <a:stretch/>
        </p:blipFill>
        <p:spPr>
          <a:xfrm>
            <a:off x="124560" y="2286000"/>
            <a:ext cx="4515840" cy="1828800"/>
          </a:xfrm>
          <a:prstGeom prst="rect">
            <a:avLst/>
          </a:prstGeom>
          <a:ln>
            <a:noFill/>
          </a:ln>
        </p:spPr>
      </p:pic>
      <p:pic>
        <p:nvPicPr>
          <p:cNvPr id="58" name="" descr=""/>
          <p:cNvPicPr/>
          <p:nvPr/>
        </p:nvPicPr>
        <p:blipFill>
          <a:blip r:embed="rId2"/>
          <a:stretch/>
        </p:blipFill>
        <p:spPr>
          <a:xfrm>
            <a:off x="4206240" y="1433880"/>
            <a:ext cx="5373000" cy="3831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Hàm phân lớp - Classification Function</a:t>
            </a:r>
            <a:endParaRPr b="0" lang="en-US" sz="3570" spc="-1" strike="noStrike">
              <a:solidFill>
                <a:srgbClr val="ffffff"/>
              </a:solidFill>
              <a:latin typeface="Arial"/>
            </a:endParaRPr>
          </a:p>
        </p:txBody>
      </p:sp>
      <p:pic>
        <p:nvPicPr>
          <p:cNvPr id="60" name="" descr=""/>
          <p:cNvPicPr/>
          <p:nvPr/>
        </p:nvPicPr>
        <p:blipFill>
          <a:blip r:embed="rId1"/>
          <a:stretch/>
        </p:blipFill>
        <p:spPr>
          <a:xfrm>
            <a:off x="274320" y="1263600"/>
            <a:ext cx="4663440" cy="2302560"/>
          </a:xfrm>
          <a:prstGeom prst="rect">
            <a:avLst/>
          </a:prstGeom>
          <a:ln>
            <a:noFill/>
          </a:ln>
        </p:spPr>
      </p:pic>
      <p:pic>
        <p:nvPicPr>
          <p:cNvPr id="61" name="" descr=""/>
          <p:cNvPicPr/>
          <p:nvPr/>
        </p:nvPicPr>
        <p:blipFill>
          <a:blip r:embed="rId2"/>
          <a:stretch/>
        </p:blipFill>
        <p:spPr>
          <a:xfrm>
            <a:off x="5126400" y="1254960"/>
            <a:ext cx="4109040" cy="2311200"/>
          </a:xfrm>
          <a:prstGeom prst="rect">
            <a:avLst/>
          </a:prstGeom>
          <a:ln>
            <a:noFill/>
          </a:ln>
        </p:spPr>
      </p:pic>
      <p:sp>
        <p:nvSpPr>
          <p:cNvPr id="62" name="TextShape 2"/>
          <p:cNvSpPr txBox="1"/>
          <p:nvPr/>
        </p:nvSpPr>
        <p:spPr>
          <a:xfrm>
            <a:off x="182880" y="3566160"/>
            <a:ext cx="4754880" cy="1828800"/>
          </a:xfrm>
          <a:prstGeom prst="rect">
            <a:avLst/>
          </a:prstGeom>
          <a:noFill/>
          <a:ln>
            <a:noFill/>
          </a:ln>
        </p:spPr>
        <p:txBody>
          <a:bodyPr lIns="0" rIns="0" tIns="0" bIns="0">
            <a:normAutofit fontScale="68000"/>
          </a:bodyPr>
          <a:p>
            <a:pPr marL="432000" indent="-324000">
              <a:spcAft>
                <a:spcPts val="1148"/>
              </a:spcAft>
              <a:buClr>
                <a:srgbClr val="000000"/>
              </a:buClr>
              <a:buSzPct val="45000"/>
              <a:buFont typeface="Wingdings" charset="2"/>
              <a:buChar char=""/>
            </a:pPr>
            <a:r>
              <a:rPr b="0" lang="en-US" sz="2600" spc="-1" strike="noStrike">
                <a:latin typeface="Arial"/>
              </a:rPr>
              <a:t>Hàm sigmoid σ:</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Phân loại 2 lớp</a:t>
            </a:r>
            <a:endParaRPr b="0" lang="en-US" sz="228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y = 0 và y = 1</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Y = + (positive) và y = - (negative)</a:t>
            </a:r>
            <a:endParaRPr b="0" lang="en-US" sz="1950" spc="-1" strike="noStrike">
              <a:latin typeface="Arial"/>
            </a:endParaRPr>
          </a:p>
          <a:p>
            <a:pPr lvl="2" marL="1296000" indent="-288000">
              <a:spcAft>
                <a:spcPts val="689"/>
              </a:spcAft>
              <a:buClr>
                <a:srgbClr val="000000"/>
              </a:buClr>
              <a:buSzPct val="45000"/>
              <a:buFont typeface="Wingdings" charset="2"/>
              <a:buChar char=""/>
            </a:pPr>
            <a:r>
              <a:rPr b="0" lang="en-US" sz="1950" spc="-1" strike="noStrike">
                <a:latin typeface="Arial"/>
              </a:rPr>
              <a:t>...</a:t>
            </a:r>
            <a:endParaRPr b="0" lang="en-US" sz="1950" spc="-1" strike="noStrike">
              <a:latin typeface="Arial"/>
            </a:endParaRPr>
          </a:p>
          <a:p>
            <a:pPr lvl="1" marL="864000" indent="-324000">
              <a:spcAft>
                <a:spcPts val="918"/>
              </a:spcAft>
              <a:buClr>
                <a:srgbClr val="000000"/>
              </a:buClr>
              <a:buSzPct val="75000"/>
              <a:buFont typeface="Symbol" charset="2"/>
              <a:buChar char=""/>
            </a:pPr>
            <a:endParaRPr b="0" lang="en-US" sz="1950" spc="-1" strike="noStrike">
              <a:latin typeface="Arial"/>
            </a:endParaRPr>
          </a:p>
          <a:p>
            <a:pPr lvl="1" marL="864000" indent="-324000">
              <a:spcAft>
                <a:spcPts val="918"/>
              </a:spcAft>
              <a:buClr>
                <a:srgbClr val="000000"/>
              </a:buClr>
              <a:buSzPct val="75000"/>
              <a:buFont typeface="Symbol" charset="2"/>
              <a:buChar char=""/>
            </a:pPr>
            <a:endParaRPr b="0" lang="en-US" sz="1950" spc="-1" strike="noStrike">
              <a:latin typeface="Arial"/>
            </a:endParaRPr>
          </a:p>
        </p:txBody>
      </p:sp>
      <p:sp>
        <p:nvSpPr>
          <p:cNvPr id="63" name="TextShape 3"/>
          <p:cNvSpPr txBox="1"/>
          <p:nvPr/>
        </p:nvSpPr>
        <p:spPr>
          <a:xfrm>
            <a:off x="5174280" y="3566160"/>
            <a:ext cx="4426920" cy="192024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600" spc="-1" strike="noStrike">
                <a:latin typeface="Arial"/>
              </a:rPr>
              <a:t>Hàm </a:t>
            </a:r>
            <a:r>
              <a:rPr b="0" lang="en-US" sz="2600" spc="-1" strike="noStrike">
                <a:latin typeface="Arial"/>
              </a:rPr>
              <a:t>softmax</a:t>
            </a:r>
            <a:endParaRPr b="0" lang="en-US" sz="2600" spc="-1" strike="noStrike">
              <a:latin typeface="Arial"/>
            </a:endParaRPr>
          </a:p>
          <a:p>
            <a:pPr lvl="1" marL="864000" indent="-324000">
              <a:spcAft>
                <a:spcPts val="918"/>
              </a:spcAft>
              <a:buClr>
                <a:srgbClr val="000000"/>
              </a:buClr>
              <a:buSzPct val="75000"/>
              <a:buFont typeface="Symbol" charset="2"/>
              <a:buChar char=""/>
            </a:pPr>
            <a:r>
              <a:rPr b="0" lang="en-US" sz="2280" spc="-1" strike="noStrike">
                <a:latin typeface="Arial"/>
              </a:rPr>
              <a:t>Phân loại k lớp (k &gt;= 2)</a:t>
            </a:r>
            <a:endParaRPr b="0" lang="en-US" sz="2280" spc="-1" strike="noStrike">
              <a:latin typeface="Arial"/>
            </a:endParaRPr>
          </a:p>
          <a:p>
            <a:pPr lvl="1" marL="864000" indent="-324000">
              <a:spcAft>
                <a:spcPts val="918"/>
              </a:spcAft>
              <a:buClr>
                <a:srgbClr val="000000"/>
              </a:buClr>
              <a:buSzPct val="75000"/>
              <a:buFont typeface="Symbol" charset="2"/>
              <a:buChar char=""/>
            </a:pPr>
            <a:endParaRPr b="0" lang="en-US" sz="2280" spc="-1" strike="noStrike">
              <a:latin typeface="Arial"/>
            </a:endParaRPr>
          </a:p>
        </p:txBody>
      </p:sp>
      <mc:AlternateContent>
        <mc:Choice xmlns:a14="http://schemas.microsoft.com/office/drawing/2010/main" Requires="a14">
          <p:sp>
            <p:nvSpPr>
              <p:cNvPr id="64" name="Formula 4"/>
              <p:cNvSpPr txBox="1"/>
              <p:nvPr/>
            </p:nvSpPr>
            <p:spPr>
              <a:xfrm>
                <a:off x="4047480" y="3439440"/>
                <a:ext cx="72000" cy="169200"/>
              </a:xfrm>
              <a:prstGeom prst="rect">
                <a:avLst/>
              </a:prstGeom>
            </p:spPr>
            <p:txBody>
              <a:bodyPr/>
              <a:p>
                <a14:m>
                  <m:oMath xmlns:m="http://schemas.openxmlformats.org/officeDocument/2006/math"/>
                </a14:m>
              </a:p>
            </p:txBody>
          </p:sp>
        </mc:Choice>
        <mc:Fallback/>
      </mc:AlternateContent>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177840"/>
            <a:ext cx="7020000" cy="1012680"/>
          </a:xfrm>
          <a:prstGeom prst="rect">
            <a:avLst/>
          </a:prstGeom>
          <a:noFill/>
          <a:ln>
            <a:noFill/>
          </a:ln>
        </p:spPr>
        <p:txBody>
          <a:bodyPr lIns="0" rIns="0" tIns="0" bIns="0" anchor="ctr">
            <a:noAutofit/>
          </a:bodyPr>
          <a:p>
            <a:r>
              <a:rPr b="0" lang="en-US" sz="3570" spc="-1" strike="noStrike">
                <a:solidFill>
                  <a:srgbClr val="ffffff"/>
                </a:solidFill>
                <a:latin typeface="Arial"/>
              </a:rPr>
              <a:t>Hàm phân lớp – Classification Function </a:t>
            </a:r>
            <a:endParaRPr b="0" lang="en-US" sz="3570" spc="-1" strike="noStrike">
              <a:solidFill>
                <a:srgbClr val="ffffff"/>
              </a:solidFill>
              <a:latin typeface="Arial"/>
            </a:endParaRPr>
          </a:p>
        </p:txBody>
      </p:sp>
      <p:sp>
        <p:nvSpPr>
          <p:cNvPr id="66" name="TextShape 2"/>
          <p:cNvSpPr txBox="1"/>
          <p:nvPr/>
        </p:nvSpPr>
        <p:spPr>
          <a:xfrm>
            <a:off x="548640" y="1737360"/>
            <a:ext cx="3657600" cy="302112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x = [x</a:t>
            </a:r>
            <a:r>
              <a:rPr b="0" lang="en-US" sz="2400" spc="-1" strike="noStrike" baseline="-33000">
                <a:latin typeface="Arial"/>
              </a:rPr>
              <a:t>1</a:t>
            </a:r>
            <a:r>
              <a:rPr b="0" lang="en-US" sz="2400" spc="-1" strike="noStrike">
                <a:latin typeface="Arial"/>
              </a:rPr>
              <a:t> , x</a:t>
            </a:r>
            <a:r>
              <a:rPr b="0" lang="en-US" sz="2400" spc="-1" strike="noStrike" baseline="-33000">
                <a:latin typeface="Arial"/>
              </a:rPr>
              <a:t>2</a:t>
            </a:r>
            <a:r>
              <a:rPr b="0" lang="en-US" sz="2400" spc="-1" strike="noStrike">
                <a:latin typeface="Arial"/>
              </a:rPr>
              <a:t> , ..., x</a:t>
            </a:r>
            <a:r>
              <a:rPr b="0" lang="en-US" sz="2400" spc="-1" strike="noStrike" baseline="-33000">
                <a:latin typeface="Arial"/>
              </a:rPr>
              <a:t>n </a:t>
            </a:r>
            <a:r>
              <a:rPr b="0" lang="en-US" sz="2400" spc="-1" strike="noStrike">
                <a:latin typeface="Arial"/>
              </a:rPr>
              <a:t>] </a:t>
            </a:r>
            <a:r>
              <a:rPr b="0" lang="en-US" sz="2400" spc="-1" strike="noStrike">
                <a:latin typeface="Arial"/>
              </a:rPr>
              <a:t>	</a:t>
            </a:r>
            <a:r>
              <a:rPr b="0" lang="en-US" sz="2400" spc="-1" strike="noStrike">
                <a:latin typeface="Arial"/>
              </a:rPr>
              <a:t>	</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nhãn y</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w = [w</a:t>
            </a:r>
            <a:r>
              <a:rPr b="0" lang="en-US" sz="2400" spc="-1" strike="noStrike" baseline="-33000">
                <a:latin typeface="Arial"/>
              </a:rPr>
              <a:t>1</a:t>
            </a:r>
            <a:r>
              <a:rPr b="0" lang="en-US" sz="2400" spc="-1" strike="noStrike">
                <a:latin typeface="Arial"/>
              </a:rPr>
              <a:t> , w</a:t>
            </a:r>
            <a:r>
              <a:rPr b="0" lang="en-US" sz="2400" spc="-1" strike="noStrike" baseline="-33000">
                <a:latin typeface="Arial"/>
              </a:rPr>
              <a:t>2</a:t>
            </a:r>
            <a:r>
              <a:rPr b="0" lang="en-US" sz="2400" spc="-1" strike="noStrike">
                <a:latin typeface="Arial"/>
              </a:rPr>
              <a:t> , ..., w</a:t>
            </a:r>
            <a:r>
              <a:rPr b="0" lang="en-US" sz="2400" spc="-1" strike="noStrike" baseline="-33000">
                <a:latin typeface="Arial"/>
              </a:rPr>
              <a:t>n </a:t>
            </a:r>
            <a:r>
              <a:rPr b="0" lang="en-US" sz="2400" spc="-1" strike="noStrike">
                <a:latin typeface="Arial"/>
              </a:rPr>
              <a:t>]</a:t>
            </a:r>
            <a:r>
              <a:rPr b="1" lang="en-US" sz="2400" spc="-1" strike="noStrike">
                <a:latin typeface="Arial"/>
              </a:rPr>
              <a:t>‘</a:t>
            </a:r>
            <a:r>
              <a:rPr b="1" lang="en-US" sz="2400" spc="-1" strike="noStrike">
                <a:latin typeface="Arial"/>
              </a:rPr>
              <a:t>	</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bias/intercept</a:t>
            </a:r>
            <a:r>
              <a:rPr b="1" lang="en-US" sz="2400" spc="-1" strike="noStrike">
                <a:latin typeface="Arial"/>
              </a:rPr>
              <a:t> </a:t>
            </a:r>
            <a:r>
              <a:rPr b="0" lang="en-US" sz="2400" spc="-1" strike="noStrike">
                <a:latin typeface="Arial"/>
              </a:rPr>
              <a:t>b</a:t>
            </a:r>
            <a:endParaRPr b="0" lang="en-US" sz="2400" spc="-1" strike="noStrike">
              <a:latin typeface="Arial"/>
            </a:endParaRPr>
          </a:p>
          <a:p>
            <a:pPr marL="432000" indent="-324000">
              <a:spcAft>
                <a:spcPts val="1148"/>
              </a:spcAft>
              <a:buClr>
                <a:srgbClr val="000000"/>
              </a:buClr>
              <a:buSzPct val="45000"/>
              <a:buFont typeface="Wingdings" charset="2"/>
              <a:buChar char=""/>
            </a:pPr>
            <a:r>
              <a:rPr b="0" lang="en-US" sz="2400" spc="-1" strike="noStrike">
                <a:latin typeface="Arial"/>
              </a:rPr>
              <a:t>z = x * w + b</a:t>
            </a:r>
            <a:endParaRPr b="0" lang="en-US" sz="2400" spc="-1" strike="noStrike">
              <a:latin typeface="Arial"/>
            </a:endParaRPr>
          </a:p>
        </p:txBody>
      </p:sp>
      <p:pic>
        <p:nvPicPr>
          <p:cNvPr id="67" name="" descr=""/>
          <p:cNvPicPr/>
          <p:nvPr/>
        </p:nvPicPr>
        <p:blipFill>
          <a:blip r:embed="rId1"/>
          <a:stretch/>
        </p:blipFill>
        <p:spPr>
          <a:xfrm>
            <a:off x="5669280" y="3893400"/>
            <a:ext cx="3057840" cy="1318680"/>
          </a:xfrm>
          <a:prstGeom prst="rect">
            <a:avLst/>
          </a:prstGeom>
          <a:ln>
            <a:noFill/>
          </a:ln>
        </p:spPr>
      </p:pic>
      <p:sp>
        <p:nvSpPr>
          <p:cNvPr id="68" name="TextShape 3"/>
          <p:cNvSpPr txBox="1"/>
          <p:nvPr/>
        </p:nvSpPr>
        <p:spPr>
          <a:xfrm>
            <a:off x="4846320" y="1280160"/>
            <a:ext cx="4426920" cy="2217960"/>
          </a:xfrm>
          <a:prstGeom prst="rect">
            <a:avLst/>
          </a:prstGeom>
          <a:noFill/>
          <a:ln>
            <a:noFill/>
          </a:ln>
        </p:spPr>
        <p:txBody>
          <a:bodyPr lIns="0" rIns="0" tIns="0" bIns="0">
            <a:normAutofit fontScale="86000"/>
          </a:bodyPr>
          <a:p>
            <a:pPr marL="432000" indent="-324000">
              <a:spcAft>
                <a:spcPts val="1148"/>
              </a:spcAft>
              <a:buClr>
                <a:srgbClr val="000000"/>
              </a:buClr>
              <a:buSzPct val="45000"/>
              <a:buFont typeface="Wingdings" charset="2"/>
              <a:buChar char=""/>
            </a:pPr>
            <a:r>
              <a:rPr b="0" lang="en-US" sz="2400" spc="-1" strike="noStrike">
                <a:latin typeface="Arial"/>
              </a:rPr>
              <a:t>Phân loại nhị phân:</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P(y = 1|x) = σ (w · x + b)</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P(y = 0|x) = 1 − σ (w · x + b)</a:t>
            </a:r>
            <a:endParaRPr b="0" lang="en-US" sz="2400" spc="-1" strike="noStrike">
              <a:latin typeface="Arial"/>
            </a:endParaRPr>
          </a:p>
          <a:p>
            <a:pPr lvl="1" marL="864000" indent="-324000">
              <a:spcAft>
                <a:spcPts val="918"/>
              </a:spcAft>
              <a:buClr>
                <a:srgbClr val="000000"/>
              </a:buClr>
              <a:buSzPct val="75000"/>
              <a:buFont typeface="Symbol" charset="2"/>
              <a:buChar char=""/>
            </a:pPr>
            <a:r>
              <a:rPr b="0" lang="en-US" sz="2400" spc="-1" strike="noStrike">
                <a:latin typeface="Arial"/>
              </a:rPr>
              <a:t>ŷ = 1 if </a:t>
            </a:r>
            <a:r>
              <a:rPr b="0" lang="en-US" sz="2400" spc="-1" strike="noStrike">
                <a:latin typeface="Arial"/>
              </a:rPr>
              <a:t>P(y = 1|x) &gt; 0.5 else ŷ = 0</a:t>
            </a:r>
            <a:endParaRPr b="0" lang="en-US" sz="2400" spc="-1" strike="noStrike">
              <a:latin typeface="Arial"/>
            </a:endParaRPr>
          </a:p>
        </p:txBody>
      </p:sp>
      <p:sp>
        <p:nvSpPr>
          <p:cNvPr id="69" name="TextShape 4"/>
          <p:cNvSpPr txBox="1"/>
          <p:nvPr/>
        </p:nvSpPr>
        <p:spPr>
          <a:xfrm>
            <a:off x="4846320" y="3498120"/>
            <a:ext cx="4426920" cy="2217960"/>
          </a:xfrm>
          <a:prstGeom prst="rect">
            <a:avLst/>
          </a:prstGeom>
          <a:noFill/>
          <a:ln>
            <a:noFill/>
          </a:ln>
        </p:spPr>
        <p:txBody>
          <a:bodyPr lIns="0" rIns="0" tIns="0" bIns="0">
            <a:normAutofit/>
          </a:bodyPr>
          <a:p>
            <a:pPr marL="432000" indent="-324000">
              <a:spcAft>
                <a:spcPts val="1148"/>
              </a:spcAft>
              <a:buClr>
                <a:srgbClr val="000000"/>
              </a:buClr>
              <a:buSzPct val="45000"/>
              <a:buFont typeface="Wingdings" charset="2"/>
              <a:buChar char=""/>
            </a:pPr>
            <a:r>
              <a:rPr b="0" lang="en-US" sz="2400" spc="-1" strike="noStrike">
                <a:latin typeface="Arial"/>
              </a:rPr>
              <a:t>Phân loại k lớp:</a:t>
            </a: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a:p>
            <a:pPr lvl="1" marL="864000" indent="-324000">
              <a:spcAft>
                <a:spcPts val="918"/>
              </a:spcAft>
              <a:buClr>
                <a:srgbClr val="000000"/>
              </a:buClr>
              <a:buSzPct val="75000"/>
              <a:buFont typeface="Symbol"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TotalTime>
  <Application>LibreOffice/6.3.3.2$Linux_X86_64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2019-10-23T00:29:53Z</dcterms:created>
  <dc:creator/>
  <dc:description/>
  <dc:language>en-US</dc:language>
  <cp:lastModifiedBy/>
  <dcterms:modified xsi:type="dcterms:W3CDTF">2019-12-23T05:27:23Z</dcterms:modified>
  <cp:revision>17</cp:revision>
  <dc:subject/>
  <dc:title>Bright Blue</dc:title>
</cp:coreProperties>
</file>