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6.jpeg" ContentType="image/jpe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20000" cy="936000"/>
          </a:xfrm>
          <a:prstGeom prst="rect">
            <a:avLst/>
          </a:prstGeom>
        </p:spPr>
        <p:txBody>
          <a:bodyPr lIns="0" rIns="0" tIns="0" bIns="0" anchor="ctr"/>
          <a:p>
            <a:endParaRPr b="0" lang="en-US" sz="3570" spc="-1" strike="noStrike">
              <a:solidFill>
                <a:srgbClr val="ffffff"/>
              </a:solidFill>
              <a:latin typeface="Arial"/>
            </a:endParaRPr>
          </a:p>
        </p:txBody>
      </p:sp>
      <p:sp>
        <p:nvSpPr>
          <p:cNvPr id="28" name="PlaceHolder 2"/>
          <p:cNvSpPr>
            <a:spLocks noGrp="1"/>
          </p:cNvSpPr>
          <p:nvPr>
            <p:ph type="body"/>
          </p:nvPr>
        </p:nvSpPr>
        <p:spPr>
          <a:xfrm>
            <a:off x="504000" y="1368000"/>
            <a:ext cx="9072000" cy="1568160"/>
          </a:xfrm>
          <a:prstGeom prst="rect">
            <a:avLst/>
          </a:prstGeom>
        </p:spPr>
        <p:txBody>
          <a:bodyPr lIns="0" rIns="0" tIns="0" bIns="0">
            <a:normAutofit/>
          </a:bodyPr>
          <a:p>
            <a:endParaRPr b="0" lang="en-US" sz="2600" spc="-1" strike="noStrike">
              <a:latin typeface="Arial"/>
            </a:endParaRPr>
          </a:p>
        </p:txBody>
      </p:sp>
      <p:sp>
        <p:nvSpPr>
          <p:cNvPr id="29" name="PlaceHolder 3"/>
          <p:cNvSpPr>
            <a:spLocks noGrp="1"/>
          </p:cNvSpPr>
          <p:nvPr>
            <p:ph type="body"/>
          </p:nvPr>
        </p:nvSpPr>
        <p:spPr>
          <a:xfrm>
            <a:off x="504000" y="3085560"/>
            <a:ext cx="907200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16000"/>
            <a:ext cx="7020000" cy="936000"/>
          </a:xfrm>
          <a:prstGeom prst="rect">
            <a:avLst/>
          </a:prstGeom>
        </p:spPr>
        <p:txBody>
          <a:bodyPr lIns="0" rIns="0" tIns="0" bIns="0" anchor="ctr"/>
          <a:p>
            <a:endParaRPr b="0" lang="en-US" sz="3570" spc="-1" strike="noStrike">
              <a:solidFill>
                <a:srgbClr val="ffffff"/>
              </a:solidFill>
              <a:latin typeface="Arial"/>
            </a:endParaRPr>
          </a:p>
        </p:txBody>
      </p:sp>
      <p:sp>
        <p:nvSpPr>
          <p:cNvPr id="31"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3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33"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600" spc="-1" strike="noStrike">
              <a:latin typeface="Arial"/>
            </a:endParaRPr>
          </a:p>
        </p:txBody>
      </p:sp>
      <p:sp>
        <p:nvSpPr>
          <p:cNvPr id="34"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16000"/>
            <a:ext cx="7020000" cy="936000"/>
          </a:xfrm>
          <a:prstGeom prst="rect">
            <a:avLst/>
          </a:prstGeom>
        </p:spPr>
        <p:txBody>
          <a:bodyPr lIns="0" rIns="0" tIns="0" bIns="0" anchor="ctr"/>
          <a:p>
            <a:endParaRPr b="0" lang="en-US" sz="3570" spc="-1" strike="noStrike">
              <a:solidFill>
                <a:srgbClr val="ffffff"/>
              </a:solidFill>
              <a:latin typeface="Arial"/>
            </a:endParaRPr>
          </a:p>
        </p:txBody>
      </p:sp>
      <p:sp>
        <p:nvSpPr>
          <p:cNvPr id="36" name="PlaceHolder 2"/>
          <p:cNvSpPr>
            <a:spLocks noGrp="1"/>
          </p:cNvSpPr>
          <p:nvPr>
            <p:ph type="body"/>
          </p:nvPr>
        </p:nvSpPr>
        <p:spPr>
          <a:xfrm>
            <a:off x="504000" y="1368000"/>
            <a:ext cx="2921040" cy="1568160"/>
          </a:xfrm>
          <a:prstGeom prst="rect">
            <a:avLst/>
          </a:prstGeom>
        </p:spPr>
        <p:txBody>
          <a:bodyPr lIns="0" rIns="0" tIns="0" bIns="0">
            <a:normAutofit/>
          </a:bodyPr>
          <a:p>
            <a:endParaRPr b="0" lang="en-US" sz="2600" spc="-1" strike="noStrike">
              <a:latin typeface="Arial"/>
            </a:endParaRPr>
          </a:p>
        </p:txBody>
      </p:sp>
      <p:sp>
        <p:nvSpPr>
          <p:cNvPr id="37" name="PlaceHolder 3"/>
          <p:cNvSpPr>
            <a:spLocks noGrp="1"/>
          </p:cNvSpPr>
          <p:nvPr>
            <p:ph type="body"/>
          </p:nvPr>
        </p:nvSpPr>
        <p:spPr>
          <a:xfrm>
            <a:off x="3571560" y="1368000"/>
            <a:ext cx="2921040" cy="1568160"/>
          </a:xfrm>
          <a:prstGeom prst="rect">
            <a:avLst/>
          </a:prstGeom>
        </p:spPr>
        <p:txBody>
          <a:bodyPr lIns="0" rIns="0" tIns="0" bIns="0">
            <a:normAutofit/>
          </a:bodyPr>
          <a:p>
            <a:endParaRPr b="0" lang="en-US" sz="2600" spc="-1" strike="noStrike">
              <a:latin typeface="Arial"/>
            </a:endParaRPr>
          </a:p>
        </p:txBody>
      </p:sp>
      <p:sp>
        <p:nvSpPr>
          <p:cNvPr id="38" name="PlaceHolder 4"/>
          <p:cNvSpPr>
            <a:spLocks noGrp="1"/>
          </p:cNvSpPr>
          <p:nvPr>
            <p:ph type="body"/>
          </p:nvPr>
        </p:nvSpPr>
        <p:spPr>
          <a:xfrm>
            <a:off x="6639120" y="1368000"/>
            <a:ext cx="2921040" cy="1568160"/>
          </a:xfrm>
          <a:prstGeom prst="rect">
            <a:avLst/>
          </a:prstGeom>
        </p:spPr>
        <p:txBody>
          <a:bodyPr lIns="0" rIns="0" tIns="0" bIns="0">
            <a:normAutofit/>
          </a:bodyPr>
          <a:p>
            <a:endParaRPr b="0" lang="en-US" sz="2600" spc="-1" strike="noStrike">
              <a:latin typeface="Arial"/>
            </a:endParaRPr>
          </a:p>
        </p:txBody>
      </p:sp>
      <p:sp>
        <p:nvSpPr>
          <p:cNvPr id="39" name="PlaceHolder 5"/>
          <p:cNvSpPr>
            <a:spLocks noGrp="1"/>
          </p:cNvSpPr>
          <p:nvPr>
            <p:ph type="body"/>
          </p:nvPr>
        </p:nvSpPr>
        <p:spPr>
          <a:xfrm>
            <a:off x="504000" y="3085560"/>
            <a:ext cx="2921040" cy="1568160"/>
          </a:xfrm>
          <a:prstGeom prst="rect">
            <a:avLst/>
          </a:prstGeom>
        </p:spPr>
        <p:txBody>
          <a:bodyPr lIns="0" rIns="0" tIns="0" bIns="0">
            <a:normAutofit/>
          </a:bodyPr>
          <a:p>
            <a:endParaRPr b="0" lang="en-US" sz="2600" spc="-1" strike="noStrike">
              <a:latin typeface="Arial"/>
            </a:endParaRPr>
          </a:p>
        </p:txBody>
      </p:sp>
      <p:sp>
        <p:nvSpPr>
          <p:cNvPr id="40" name="PlaceHolder 6"/>
          <p:cNvSpPr>
            <a:spLocks noGrp="1"/>
          </p:cNvSpPr>
          <p:nvPr>
            <p:ph type="body"/>
          </p:nvPr>
        </p:nvSpPr>
        <p:spPr>
          <a:xfrm>
            <a:off x="3571560" y="3085560"/>
            <a:ext cx="2921040" cy="1568160"/>
          </a:xfrm>
          <a:prstGeom prst="rect">
            <a:avLst/>
          </a:prstGeom>
        </p:spPr>
        <p:txBody>
          <a:bodyPr lIns="0" rIns="0" tIns="0" bIns="0">
            <a:normAutofit/>
          </a:bodyPr>
          <a:p>
            <a:endParaRPr b="0" lang="en-US" sz="2600" spc="-1" strike="noStrike">
              <a:latin typeface="Arial"/>
            </a:endParaRPr>
          </a:p>
        </p:txBody>
      </p:sp>
      <p:sp>
        <p:nvSpPr>
          <p:cNvPr id="41" name="PlaceHolder 7"/>
          <p:cNvSpPr>
            <a:spLocks noGrp="1"/>
          </p:cNvSpPr>
          <p:nvPr>
            <p:ph type="body"/>
          </p:nvPr>
        </p:nvSpPr>
        <p:spPr>
          <a:xfrm>
            <a:off x="6639120" y="3085560"/>
            <a:ext cx="292104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16000"/>
            <a:ext cx="7020000" cy="936000"/>
          </a:xfrm>
          <a:prstGeom prst="rect">
            <a:avLst/>
          </a:prstGeom>
        </p:spPr>
        <p:txBody>
          <a:bodyPr lIns="0" rIns="0" tIns="0" bIns="0" anchor="ctr"/>
          <a:p>
            <a:endParaRPr b="0" lang="en-US" sz="3570" spc="-1" strike="noStrike">
              <a:solidFill>
                <a:srgbClr val="ffffff"/>
              </a:solidFill>
              <a:latin typeface="Arial"/>
            </a:endParaRPr>
          </a:p>
        </p:txBody>
      </p:sp>
      <p:sp>
        <p:nvSpPr>
          <p:cNvPr id="7" name="PlaceHolder 2"/>
          <p:cNvSpPr>
            <a:spLocks noGrp="1"/>
          </p:cNvSpPr>
          <p:nvPr>
            <p:ph type="subTitle"/>
          </p:nvPr>
        </p:nvSpPr>
        <p:spPr>
          <a:xfrm>
            <a:off x="504000" y="1368000"/>
            <a:ext cx="907200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16000"/>
            <a:ext cx="7020000" cy="936000"/>
          </a:xfrm>
          <a:prstGeom prst="rect">
            <a:avLst/>
          </a:prstGeom>
        </p:spPr>
        <p:txBody>
          <a:bodyPr lIns="0" rIns="0" tIns="0" bIns="0" anchor="ctr"/>
          <a:p>
            <a:endParaRPr b="0" lang="en-US" sz="3570" spc="-1" strike="noStrike">
              <a:solidFill>
                <a:srgbClr val="ffffff"/>
              </a:solidFill>
              <a:latin typeface="Arial"/>
            </a:endParaRPr>
          </a:p>
        </p:txBody>
      </p:sp>
      <p:sp>
        <p:nvSpPr>
          <p:cNvPr id="9" name="PlaceHolder 2"/>
          <p:cNvSpPr>
            <a:spLocks noGrp="1"/>
          </p:cNvSpPr>
          <p:nvPr>
            <p:ph type="body"/>
          </p:nvPr>
        </p:nvSpPr>
        <p:spPr>
          <a:xfrm>
            <a:off x="504000" y="1368000"/>
            <a:ext cx="9072000" cy="3288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20000" cy="936000"/>
          </a:xfrm>
          <a:prstGeom prst="rect">
            <a:avLst/>
          </a:prstGeom>
        </p:spPr>
        <p:txBody>
          <a:bodyPr lIns="0" rIns="0" tIns="0" bIns="0" anchor="ctr"/>
          <a:p>
            <a:endParaRPr b="0" lang="en-US" sz="3570" spc="-1" strike="noStrike">
              <a:solidFill>
                <a:srgbClr val="ffffff"/>
              </a:solidFill>
              <a:latin typeface="Arial"/>
            </a:endParaRPr>
          </a:p>
        </p:txBody>
      </p:sp>
      <p:sp>
        <p:nvSpPr>
          <p:cNvPr id="11" name="PlaceHolder 2"/>
          <p:cNvSpPr>
            <a:spLocks noGrp="1"/>
          </p:cNvSpPr>
          <p:nvPr>
            <p:ph type="body"/>
          </p:nvPr>
        </p:nvSpPr>
        <p:spPr>
          <a:xfrm>
            <a:off x="504000" y="1368000"/>
            <a:ext cx="4426920" cy="3288240"/>
          </a:xfrm>
          <a:prstGeom prst="rect">
            <a:avLst/>
          </a:prstGeom>
        </p:spPr>
        <p:txBody>
          <a:bodyPr lIns="0" rIns="0" tIns="0" bIns="0">
            <a:normAutofit/>
          </a:bodyPr>
          <a:p>
            <a:endParaRPr b="0" lang="en-US" sz="2600" spc="-1" strike="noStrike">
              <a:latin typeface="Arial"/>
            </a:endParaRPr>
          </a:p>
        </p:txBody>
      </p:sp>
      <p:sp>
        <p:nvSpPr>
          <p:cNvPr id="12" name="PlaceHolder 3"/>
          <p:cNvSpPr>
            <a:spLocks noGrp="1"/>
          </p:cNvSpPr>
          <p:nvPr>
            <p:ph type="body"/>
          </p:nvPr>
        </p:nvSpPr>
        <p:spPr>
          <a:xfrm>
            <a:off x="5152680" y="1368000"/>
            <a:ext cx="4426920" cy="3288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16000"/>
            <a:ext cx="7020000" cy="936000"/>
          </a:xfrm>
          <a:prstGeom prst="rect">
            <a:avLst/>
          </a:prstGeom>
        </p:spPr>
        <p:txBody>
          <a:bodyPr lIns="0" rIns="0" tIns="0" bIns="0" anchor="ctr"/>
          <a:p>
            <a:endParaRPr b="0" lang="en-US" sz="357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16000"/>
            <a:ext cx="7020000" cy="4340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16000"/>
            <a:ext cx="7020000" cy="936000"/>
          </a:xfrm>
          <a:prstGeom prst="rect">
            <a:avLst/>
          </a:prstGeom>
        </p:spPr>
        <p:txBody>
          <a:bodyPr lIns="0" rIns="0" tIns="0" bIns="0" anchor="ctr"/>
          <a:p>
            <a:endParaRPr b="0" lang="en-US" sz="3570" spc="-1" strike="noStrike">
              <a:solidFill>
                <a:srgbClr val="ffffff"/>
              </a:solidFill>
              <a:latin typeface="Arial"/>
            </a:endParaRPr>
          </a:p>
        </p:txBody>
      </p:sp>
      <p:sp>
        <p:nvSpPr>
          <p:cNvPr id="16"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17" name="PlaceHolder 3"/>
          <p:cNvSpPr>
            <a:spLocks noGrp="1"/>
          </p:cNvSpPr>
          <p:nvPr>
            <p:ph type="body"/>
          </p:nvPr>
        </p:nvSpPr>
        <p:spPr>
          <a:xfrm>
            <a:off x="5152680" y="1368000"/>
            <a:ext cx="4426920" cy="3288240"/>
          </a:xfrm>
          <a:prstGeom prst="rect">
            <a:avLst/>
          </a:prstGeom>
        </p:spPr>
        <p:txBody>
          <a:bodyPr lIns="0" rIns="0" tIns="0" bIns="0">
            <a:normAutofit/>
          </a:bodyPr>
          <a:p>
            <a:endParaRPr b="0" lang="en-US" sz="2600" spc="-1" strike="noStrike">
              <a:latin typeface="Arial"/>
            </a:endParaRPr>
          </a:p>
        </p:txBody>
      </p:sp>
      <p:sp>
        <p:nvSpPr>
          <p:cNvPr id="18"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16000"/>
            <a:ext cx="7020000" cy="936000"/>
          </a:xfrm>
          <a:prstGeom prst="rect">
            <a:avLst/>
          </a:prstGeom>
        </p:spPr>
        <p:txBody>
          <a:bodyPr lIns="0" rIns="0" tIns="0" bIns="0" anchor="ctr"/>
          <a:p>
            <a:endParaRPr b="0" lang="en-US" sz="3570" spc="-1" strike="noStrike">
              <a:solidFill>
                <a:srgbClr val="ffffff"/>
              </a:solidFill>
              <a:latin typeface="Arial"/>
            </a:endParaRPr>
          </a:p>
        </p:txBody>
      </p:sp>
      <p:sp>
        <p:nvSpPr>
          <p:cNvPr id="20" name="PlaceHolder 2"/>
          <p:cNvSpPr>
            <a:spLocks noGrp="1"/>
          </p:cNvSpPr>
          <p:nvPr>
            <p:ph type="body"/>
          </p:nvPr>
        </p:nvSpPr>
        <p:spPr>
          <a:xfrm>
            <a:off x="504000" y="1368000"/>
            <a:ext cx="4426920" cy="3288240"/>
          </a:xfrm>
          <a:prstGeom prst="rect">
            <a:avLst/>
          </a:prstGeom>
        </p:spPr>
        <p:txBody>
          <a:bodyPr lIns="0" rIns="0" tIns="0" bIns="0">
            <a:normAutofit/>
          </a:bodyPr>
          <a:p>
            <a:endParaRPr b="0" lang="en-US" sz="2600" spc="-1" strike="noStrike">
              <a:latin typeface="Arial"/>
            </a:endParaRPr>
          </a:p>
        </p:txBody>
      </p:sp>
      <p:sp>
        <p:nvSpPr>
          <p:cNvPr id="2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22"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16000"/>
            <a:ext cx="7020000" cy="936000"/>
          </a:xfrm>
          <a:prstGeom prst="rect">
            <a:avLst/>
          </a:prstGeom>
        </p:spPr>
        <p:txBody>
          <a:bodyPr lIns="0" rIns="0" tIns="0" bIns="0" anchor="ctr"/>
          <a:p>
            <a:endParaRPr b="0" lang="en-US" sz="3570" spc="-1" strike="noStrike">
              <a:solidFill>
                <a:srgbClr val="ffffff"/>
              </a:solidFill>
              <a:latin typeface="Arial"/>
            </a:endParaRPr>
          </a:p>
        </p:txBody>
      </p:sp>
      <p:sp>
        <p:nvSpPr>
          <p:cNvPr id="24"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25"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26" name="PlaceHolder 4"/>
          <p:cNvSpPr>
            <a:spLocks noGrp="1"/>
          </p:cNvSpPr>
          <p:nvPr>
            <p:ph type="body"/>
          </p:nvPr>
        </p:nvSpPr>
        <p:spPr>
          <a:xfrm>
            <a:off x="504000" y="3085560"/>
            <a:ext cx="9072000" cy="1568160"/>
          </a:xfrm>
          <a:prstGeom prst="rect">
            <a:avLst/>
          </a:prstGeom>
        </p:spPr>
        <p:txBody>
          <a:bodyPr lIns="0" rIns="0" tIns="0" bIns="0">
            <a:normAutofit/>
          </a:bodyPr>
          <a:p>
            <a:endParaRPr b="0" lang="en-US"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4360" cy="1205640"/>
          </a:xfrm>
          <a:prstGeom prst="rect">
            <a:avLst/>
          </a:prstGeom>
          <a:ln>
            <a:noFill/>
          </a:ln>
        </p:spPr>
      </p:pic>
      <p:sp>
        <p:nvSpPr>
          <p:cNvPr id="1" name="PlaceHolder 1"/>
          <p:cNvSpPr>
            <a:spLocks noGrp="1"/>
          </p:cNvSpPr>
          <p:nvPr>
            <p:ph type="title"/>
          </p:nvPr>
        </p:nvSpPr>
        <p:spPr>
          <a:xfrm>
            <a:off x="504000" y="216000"/>
            <a:ext cx="7020000" cy="936000"/>
          </a:xfrm>
          <a:prstGeom prst="rect">
            <a:avLst/>
          </a:prstGeom>
        </p:spPr>
        <p:txBody>
          <a:bodyPr lIns="0" rIns="0" tIns="0" bIns="0" anchor="ctr"/>
          <a:p>
            <a:r>
              <a:rPr b="0" lang="en-US" sz="3570" spc="-1" strike="noStrike">
                <a:solidFill>
                  <a:srgbClr val="ffffff"/>
                </a:solidFill>
                <a:latin typeface="Arial"/>
              </a:rPr>
              <a:t>Click to edit the title text format</a:t>
            </a:r>
            <a:endParaRPr b="0" lang="en-US" sz="3570" spc="-1" strike="noStrike">
              <a:solidFill>
                <a:srgbClr val="ffffff"/>
              </a:solidFill>
              <a:latin typeface="Arial"/>
            </a:endParaRPr>
          </a:p>
        </p:txBody>
      </p:sp>
      <p:sp>
        <p:nvSpPr>
          <p:cNvPr id="2" name="PlaceHolder 2"/>
          <p:cNvSpPr>
            <a:spLocks noGrp="1"/>
          </p:cNvSpPr>
          <p:nvPr>
            <p:ph type="body"/>
          </p:nvPr>
        </p:nvSpPr>
        <p:spPr>
          <a:xfrm>
            <a:off x="504000" y="1368000"/>
            <a:ext cx="9072000" cy="3288240"/>
          </a:xfrm>
          <a:prstGeom prst="rect">
            <a:avLst/>
          </a:prstGeom>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Click to edit the outline text format</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Second Outline Level</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Third Outline Level</a:t>
            </a:r>
            <a:endParaRPr b="0" lang="en-US" sz="1950" spc="-1" strike="noStrike">
              <a:latin typeface="Arial"/>
            </a:endParaRPr>
          </a:p>
          <a:p>
            <a:pPr lvl="3" marL="1728000" indent="-216000">
              <a:spcAft>
                <a:spcPts val="459"/>
              </a:spcAft>
              <a:buClr>
                <a:srgbClr val="000000"/>
              </a:buClr>
              <a:buSzPct val="75000"/>
              <a:buFont typeface="Symbol" charset="2"/>
              <a:buChar char=""/>
            </a:pPr>
            <a:r>
              <a:rPr b="0" lang="en-US" sz="1629" spc="-1" strike="noStrike">
                <a:latin typeface="Arial"/>
              </a:rPr>
              <a:t>Fourth Outline Level</a:t>
            </a:r>
            <a:endParaRPr b="0" lang="en-US" sz="1629" spc="-1" strike="noStrike">
              <a:latin typeface="Arial"/>
            </a:endParaRPr>
          </a:p>
          <a:p>
            <a:pPr lvl="4" marL="2160000" indent="-216000">
              <a:spcAft>
                <a:spcPts val="230"/>
              </a:spcAft>
              <a:buClr>
                <a:srgbClr val="000000"/>
              </a:buClr>
              <a:buSzPct val="45000"/>
              <a:buFont typeface="Wingdings" charset="2"/>
              <a:buChar char=""/>
            </a:pPr>
            <a:r>
              <a:rPr b="0" lang="en-US" sz="1629" spc="-1" strike="noStrike">
                <a:latin typeface="Arial"/>
              </a:rPr>
              <a:t>Fifth Outline Level</a:t>
            </a:r>
            <a:endParaRPr b="0" lang="en-US" sz="1629" spc="-1" strike="noStrike">
              <a:latin typeface="Arial"/>
            </a:endParaRPr>
          </a:p>
          <a:p>
            <a:pPr lvl="5" marL="2592000" indent="-216000">
              <a:spcAft>
                <a:spcPts val="230"/>
              </a:spcAft>
              <a:buClr>
                <a:srgbClr val="000000"/>
              </a:buClr>
              <a:buSzPct val="45000"/>
              <a:buFont typeface="Wingdings" charset="2"/>
              <a:buChar char=""/>
            </a:pPr>
            <a:r>
              <a:rPr b="0" lang="en-US" sz="1629" spc="-1" strike="noStrike">
                <a:latin typeface="Arial"/>
              </a:rPr>
              <a:t>Sixth Outline Level</a:t>
            </a:r>
            <a:endParaRPr b="0" lang="en-US" sz="1629" spc="-1" strike="noStrike">
              <a:latin typeface="Arial"/>
            </a:endParaRPr>
          </a:p>
          <a:p>
            <a:pPr lvl="6" marL="3024000" indent="-216000">
              <a:spcAft>
                <a:spcPts val="230"/>
              </a:spcAft>
              <a:buClr>
                <a:srgbClr val="000000"/>
              </a:buClr>
              <a:buSzPct val="45000"/>
              <a:buFont typeface="Wingdings" charset="2"/>
              <a:buChar char=""/>
            </a:pPr>
            <a:r>
              <a:rPr b="0" lang="en-US" sz="1629" spc="-1" strike="noStrike">
                <a:latin typeface="Arial"/>
              </a:rPr>
              <a:t>Seventh Outline Level</a:t>
            </a:r>
            <a:endParaRPr b="0" lang="en-US" sz="1629" spc="-1" strike="noStrike">
              <a:latin typeface="Arial"/>
            </a:endParaRPr>
          </a:p>
        </p:txBody>
      </p:sp>
      <p:sp>
        <p:nvSpPr>
          <p:cNvPr id="3" name="PlaceHolder 3"/>
          <p:cNvSpPr>
            <a:spLocks noGrp="1"/>
          </p:cNvSpPr>
          <p:nvPr>
            <p:ph type="dt"/>
          </p:nvPr>
        </p:nvSpPr>
        <p:spPr>
          <a:xfrm>
            <a:off x="504000" y="5164920"/>
            <a:ext cx="2348280" cy="390600"/>
          </a:xfrm>
          <a:prstGeom prst="rect">
            <a:avLst/>
          </a:prstGeom>
        </p:spPr>
        <p:txBody>
          <a:bodyPr lIns="0" rIns="0" tIns="0" bIns="0"/>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447000" y="5164920"/>
            <a:ext cx="3195000" cy="390600"/>
          </a:xfrm>
          <a:prstGeom prst="rect">
            <a:avLst/>
          </a:prstGeom>
        </p:spPr>
        <p:txBody>
          <a:bodyPr lIns="0" rIns="0" tIns="0" bIns="0"/>
          <a:p>
            <a:pPr algn="ct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p>
            <a:pPr algn="r"/>
            <a:fld id="{28EA6A0F-0887-4DAC-BDEA-6B0B054D2353}"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slideLayout" Target="../slideLayouts/slideLayout11.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1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1364760"/>
            <a:ext cx="9072000" cy="3294720"/>
          </a:xfrm>
          <a:prstGeom prst="rect">
            <a:avLst/>
          </a:prstGeom>
          <a:noFill/>
          <a:ln>
            <a:noFill/>
          </a:ln>
        </p:spPr>
        <p:txBody>
          <a:bodyPr lIns="0" rIns="0" tIns="0" bIns="0" anchor="ctr"/>
          <a:p>
            <a:pPr algn="ctr"/>
            <a:endParaRPr b="0" lang="en-US" sz="3200" spc="-1" strike="noStrike">
              <a:latin typeface="Arial"/>
            </a:endParaRPr>
          </a:p>
          <a:p>
            <a:pPr algn="ctr"/>
            <a:r>
              <a:rPr b="0" lang="en-US" sz="4400" spc="-1" strike="noStrike">
                <a:latin typeface="Arial"/>
              </a:rPr>
              <a:t>Logistic Regression</a:t>
            </a:r>
            <a:endParaRPr b="0" lang="en-US" sz="4400" spc="-1" strike="noStrike">
              <a:latin typeface="Arial"/>
            </a:endParaRPr>
          </a:p>
          <a:p>
            <a:pPr algn="ctr"/>
            <a:r>
              <a:rPr b="0" lang="en-US" sz="3200" spc="-1" strike="noStrike">
                <a:latin typeface="Arial"/>
              </a:rPr>
              <a:t>(Hồi quy Logistic)</a:t>
            </a:r>
            <a:endParaRPr b="0" lang="en-US" sz="3200" spc="-1" strike="noStrike">
              <a:latin typeface="Arial"/>
            </a:endParaRPr>
          </a:p>
          <a:p>
            <a:pPr algn="ctr"/>
            <a:endParaRPr b="0" lang="en-US" sz="3200" spc="-1" strike="noStrike">
              <a:latin typeface="Arial"/>
            </a:endParaRPr>
          </a:p>
          <a:p>
            <a:pPr algn="ctr"/>
            <a:endParaRPr b="0" lang="en-US" sz="3200" spc="-1" strike="noStrike">
              <a:latin typeface="Arial"/>
            </a:endParaRPr>
          </a:p>
          <a:p>
            <a:pPr algn="ctr"/>
            <a:r>
              <a:rPr b="0" lang="en-US" sz="1600" spc="-1" strike="noStrike">
                <a:latin typeface="Arial"/>
              </a:rPr>
              <a:t>Nhóm 8</a:t>
            </a:r>
            <a:endParaRPr b="0" lang="en-US" sz="1600" spc="-1" strike="noStrike">
              <a:latin typeface="Arial"/>
            </a:endParaRPr>
          </a:p>
          <a:p>
            <a:pPr algn="ctr"/>
            <a:r>
              <a:rPr b="0" lang="en-US" sz="1600" spc="-1" strike="noStrike">
                <a:latin typeface="Arial"/>
              </a:rPr>
              <a:t>Đỗ Tất Thành</a:t>
            </a:r>
            <a:endParaRPr b="0" lang="en-US" sz="1600" spc="-1" strike="noStrike">
              <a:latin typeface="Arial"/>
            </a:endParaRPr>
          </a:p>
          <a:p>
            <a:pPr algn="ctr"/>
            <a:r>
              <a:rPr b="0" lang="en-US" sz="1600" spc="-1" strike="noStrike">
                <a:latin typeface="Arial"/>
              </a:rPr>
              <a:t>Cao Thọ Hiếu</a:t>
            </a:r>
            <a:endParaRPr b="0" lang="en-US" sz="1600" spc="-1" strike="noStrike">
              <a:latin typeface="Arial"/>
            </a:endParaRPr>
          </a:p>
        </p:txBody>
      </p:sp>
      <p:sp>
        <p:nvSpPr>
          <p:cNvPr id="43" name="TextShape 2"/>
          <p:cNvSpPr txBox="1"/>
          <p:nvPr/>
        </p:nvSpPr>
        <p:spPr>
          <a:xfrm>
            <a:off x="504000" y="216000"/>
            <a:ext cx="7020000" cy="936000"/>
          </a:xfrm>
          <a:prstGeom prst="rect">
            <a:avLst/>
          </a:prstGeom>
          <a:noFill/>
          <a:ln>
            <a:noFill/>
          </a:ln>
        </p:spPr>
        <p:txBody>
          <a:bodyPr lIns="0" rIns="0" tIns="0" bIns="0" anchor="ctr"/>
          <a:p>
            <a:endParaRPr b="0" lang="en-US" sz="3570" spc="-1" strike="noStrike">
              <a:solidFill>
                <a:srgbClr val="ffffff"/>
              </a:solid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177840"/>
            <a:ext cx="7020000" cy="1012680"/>
          </a:xfrm>
          <a:prstGeom prst="rect">
            <a:avLst/>
          </a:prstGeom>
          <a:noFill/>
          <a:ln>
            <a:noFill/>
          </a:ln>
        </p:spPr>
        <p:txBody>
          <a:bodyPr lIns="0" rIns="0" tIns="0" bIns="0" anchor="ctr"/>
          <a:p>
            <a:r>
              <a:rPr b="0" lang="en-US" sz="3570" spc="-1" strike="noStrike">
                <a:solidFill>
                  <a:srgbClr val="ffffff"/>
                </a:solidFill>
                <a:latin typeface="Arial"/>
              </a:rPr>
              <a:t>Hàm mục tiêu - Cross-Entropy Loss Function</a:t>
            </a:r>
            <a:endParaRPr b="0" lang="en-US" sz="3570" spc="-1" strike="noStrike">
              <a:solidFill>
                <a:srgbClr val="ffffff"/>
              </a:solidFill>
              <a:latin typeface="Arial"/>
            </a:endParaRPr>
          </a:p>
        </p:txBody>
      </p:sp>
      <p:sp>
        <p:nvSpPr>
          <p:cNvPr id="71"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400" spc="-1" strike="noStrike">
                <a:latin typeface="Arial"/>
              </a:rPr>
              <a:t>Loss Function:</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 </a:t>
            </a:r>
            <a:r>
              <a:rPr b="0" lang="en-US" sz="2400" spc="-1" strike="noStrike">
                <a:latin typeface="Arial"/>
              </a:rPr>
              <a:t>L( ŷ, y) := Định lượng mức độ sai khác giữa  </a:t>
            </a:r>
            <a:r>
              <a:rPr b="0" lang="en-US" sz="2400" spc="-1" strike="noStrike">
                <a:latin typeface="Arial"/>
              </a:rPr>
              <a:t>ŷ và y</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L ưu tiên cho các nhãn được gán đúng.</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mục đích của thuật toán LR là chọn ra được w, b có thể cực đại  được log-xác suất của các nhãn gán đúng y trong bộ dữ liệu huấn luyện</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loss function thường dùng là cross-entropy loss.</a:t>
            </a:r>
            <a:endParaRPr b="0" lang="en-US" sz="24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177840"/>
            <a:ext cx="7020000" cy="1012680"/>
          </a:xfrm>
          <a:prstGeom prst="rect">
            <a:avLst/>
          </a:prstGeom>
          <a:noFill/>
          <a:ln>
            <a:noFill/>
          </a:ln>
        </p:spPr>
        <p:txBody>
          <a:bodyPr lIns="0" rIns="0" tIns="0" bIns="0" anchor="ctr"/>
          <a:p>
            <a:r>
              <a:rPr b="0" lang="en-US" sz="3570" spc="-1" strike="noStrike">
                <a:solidFill>
                  <a:srgbClr val="ffffff"/>
                </a:solidFill>
                <a:latin typeface="Arial"/>
              </a:rPr>
              <a:t>Hàm mục tiêu - Cross-Entropy Loss Function</a:t>
            </a:r>
            <a:endParaRPr b="0" lang="en-US" sz="3570" spc="-1" strike="noStrike">
              <a:solidFill>
                <a:srgbClr val="ffffff"/>
              </a:solidFill>
              <a:latin typeface="Arial"/>
            </a:endParaRPr>
          </a:p>
        </p:txBody>
      </p:sp>
      <p:sp>
        <p:nvSpPr>
          <p:cNvPr id="73"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Với phân lớp nhị phân (y = 1 || y = 0):</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p:txBody>
      </p:sp>
      <p:pic>
        <p:nvPicPr>
          <p:cNvPr id="74" name="" descr=""/>
          <p:cNvPicPr/>
          <p:nvPr/>
        </p:nvPicPr>
        <p:blipFill>
          <a:blip r:embed="rId1"/>
          <a:stretch/>
        </p:blipFill>
        <p:spPr>
          <a:xfrm>
            <a:off x="520200" y="1737360"/>
            <a:ext cx="4051800" cy="961920"/>
          </a:xfrm>
          <a:prstGeom prst="rect">
            <a:avLst/>
          </a:prstGeom>
          <a:ln>
            <a:noFill/>
          </a:ln>
        </p:spPr>
      </p:pic>
      <p:pic>
        <p:nvPicPr>
          <p:cNvPr id="75" name="" descr=""/>
          <p:cNvPicPr/>
          <p:nvPr/>
        </p:nvPicPr>
        <p:blipFill>
          <a:blip r:embed="rId2"/>
          <a:stretch/>
        </p:blipFill>
        <p:spPr>
          <a:xfrm>
            <a:off x="520200" y="2468880"/>
            <a:ext cx="6569640" cy="1193040"/>
          </a:xfrm>
          <a:prstGeom prst="rect">
            <a:avLst/>
          </a:prstGeom>
          <a:ln>
            <a:noFill/>
          </a:ln>
        </p:spPr>
      </p:pic>
      <p:pic>
        <p:nvPicPr>
          <p:cNvPr id="76" name="" descr=""/>
          <p:cNvPicPr/>
          <p:nvPr/>
        </p:nvPicPr>
        <p:blipFill>
          <a:blip r:embed="rId3"/>
          <a:stretch/>
        </p:blipFill>
        <p:spPr>
          <a:xfrm>
            <a:off x="548640" y="3530160"/>
            <a:ext cx="8367840" cy="767520"/>
          </a:xfrm>
          <a:prstGeom prst="rect">
            <a:avLst/>
          </a:prstGeom>
          <a:ln>
            <a:noFill/>
          </a:ln>
        </p:spPr>
      </p:pic>
      <p:pic>
        <p:nvPicPr>
          <p:cNvPr id="77" name="" descr=""/>
          <p:cNvPicPr/>
          <p:nvPr/>
        </p:nvPicPr>
        <p:blipFill>
          <a:blip r:embed="rId4"/>
          <a:stretch/>
        </p:blipFill>
        <p:spPr>
          <a:xfrm>
            <a:off x="504000" y="4170240"/>
            <a:ext cx="8595360" cy="5846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04000" y="177840"/>
            <a:ext cx="7020000" cy="1012680"/>
          </a:xfrm>
          <a:prstGeom prst="rect">
            <a:avLst/>
          </a:prstGeom>
          <a:noFill/>
          <a:ln>
            <a:noFill/>
          </a:ln>
        </p:spPr>
        <p:txBody>
          <a:bodyPr lIns="0" rIns="0" tIns="0" bIns="0" anchor="ctr"/>
          <a:p>
            <a:r>
              <a:rPr b="0" lang="en-US" sz="3570" spc="-1" strike="noStrike">
                <a:solidFill>
                  <a:srgbClr val="ffffff"/>
                </a:solidFill>
                <a:latin typeface="Arial"/>
              </a:rPr>
              <a:t>Hàm mục tiêu - Cross-Entropy Loss Function</a:t>
            </a:r>
            <a:endParaRPr b="0" lang="en-US" sz="3570" spc="-1" strike="noStrike">
              <a:solidFill>
                <a:srgbClr val="ffffff"/>
              </a:solidFill>
              <a:latin typeface="Arial"/>
            </a:endParaRPr>
          </a:p>
        </p:txBody>
      </p:sp>
      <p:sp>
        <p:nvSpPr>
          <p:cNvPr id="79"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Với phân lớp k lớp (k &gt;= 2):</a:t>
            </a:r>
            <a:endParaRPr b="0" lang="en-US" sz="2600" spc="-1" strike="noStrike">
              <a:latin typeface="Arial"/>
            </a:endParaRPr>
          </a:p>
          <a:p>
            <a:pPr lvl="1" marL="864000" indent="-324000">
              <a:spcAft>
                <a:spcPts val="918"/>
              </a:spcAft>
              <a:buClr>
                <a:srgbClr val="000000"/>
              </a:buClr>
              <a:buSzPct val="75000"/>
              <a:buFont typeface="Symbol" charset="2"/>
              <a:buChar char=""/>
            </a:pPr>
            <a:endParaRPr b="0" lang="en-US" sz="2600" spc="-1" strike="noStrike">
              <a:latin typeface="Arial"/>
            </a:endParaRPr>
          </a:p>
        </p:txBody>
      </p:sp>
      <p:graphicFrame>
        <p:nvGraphicFramePr>
          <p:cNvPr id="80" name="Table 3"/>
          <p:cNvGraphicFramePr/>
          <p:nvPr/>
        </p:nvGraphicFramePr>
        <p:xfrm>
          <a:off x="2495880" y="2588040"/>
          <a:ext cx="5075280" cy="719280"/>
        </p:xfrm>
        <a:graphic>
          <a:graphicData uri="http://schemas.openxmlformats.org/drawingml/2006/table">
            <a:tbl>
              <a:tblPr/>
              <a:tblGrid>
                <a:gridCol w="5075640"/>
              </a:tblGrid>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pic>
        <p:nvPicPr>
          <p:cNvPr id="81" name="" descr=""/>
          <p:cNvPicPr/>
          <p:nvPr/>
        </p:nvPicPr>
        <p:blipFill>
          <a:blip r:embed="rId1"/>
          <a:stretch/>
        </p:blipFill>
        <p:spPr>
          <a:xfrm>
            <a:off x="1828800" y="1920240"/>
            <a:ext cx="5955840" cy="219456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177840"/>
            <a:ext cx="7020000" cy="1012680"/>
          </a:xfrm>
          <a:prstGeom prst="rect">
            <a:avLst/>
          </a:prstGeom>
          <a:noFill/>
          <a:ln>
            <a:noFill/>
          </a:ln>
        </p:spPr>
        <p:txBody>
          <a:bodyPr lIns="0" rIns="0" tIns="0" bIns="0" anchor="ctr"/>
          <a:p>
            <a:r>
              <a:rPr b="0" lang="en-US" sz="3570" spc="-1" strike="noStrike">
                <a:solidFill>
                  <a:srgbClr val="ffffff"/>
                </a:solidFill>
                <a:latin typeface="Arial"/>
              </a:rPr>
              <a:t>Tối ưu hàm mục tiêu - Gradient Descent</a:t>
            </a:r>
            <a:endParaRPr b="0" lang="en-US" sz="3570" spc="-1" strike="noStrike">
              <a:solidFill>
                <a:srgbClr val="ffffff"/>
              </a:solidFill>
              <a:latin typeface="Arial"/>
            </a:endParaRPr>
          </a:p>
        </p:txBody>
      </p:sp>
      <p:sp>
        <p:nvSpPr>
          <p:cNvPr id="83" name="TextShape 2"/>
          <p:cNvSpPr txBox="1"/>
          <p:nvPr/>
        </p:nvSpPr>
        <p:spPr>
          <a:xfrm>
            <a:off x="274320" y="1368000"/>
            <a:ext cx="9144000" cy="393552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Mục tiêu của LR:</a:t>
            </a:r>
            <a:endParaRPr b="0" lang="en-US" sz="1800" spc="-1" strike="noStrike">
              <a:latin typeface="Arial"/>
            </a:endParaRPr>
          </a:p>
          <a:p>
            <a:pPr lvl="1" marL="864000" indent="-324000">
              <a:spcAft>
                <a:spcPts val="918"/>
              </a:spcAft>
              <a:buClr>
                <a:srgbClr val="000000"/>
              </a:buClr>
              <a:buSzPct val="75000"/>
              <a:buFont typeface="Symbol" charset="2"/>
              <a:buChar char=""/>
            </a:pPr>
            <a:endParaRPr b="0" lang="en-US" sz="1800" spc="-1" strike="noStrike">
              <a:latin typeface="Arial"/>
            </a:endParaRPr>
          </a:p>
          <a:p>
            <a:pPr lvl="1" marL="864000" indent="-324000">
              <a:spcAft>
                <a:spcPts val="918"/>
              </a:spcAft>
              <a:buClr>
                <a:srgbClr val="000000"/>
              </a:buClr>
              <a:buSzPct val="75000"/>
              <a:buFont typeface="Symbol" charset="2"/>
              <a:buChar char=""/>
            </a:pPr>
            <a:endParaRPr b="0" lang="en-US" sz="1800" spc="-1" strike="noStrike">
              <a:latin typeface="Arial"/>
            </a:endParaRPr>
          </a:p>
          <a:p>
            <a:pPr marL="432000" indent="-324000">
              <a:spcBef>
                <a:spcPts val="1585"/>
              </a:spcBef>
              <a:spcAft>
                <a:spcPts val="1151"/>
              </a:spcAft>
              <a:buClr>
                <a:srgbClr val="000000"/>
              </a:buClr>
              <a:buSzPct val="45000"/>
              <a:buFont typeface="Wingdings" charset="2"/>
              <a:buChar char=""/>
            </a:pPr>
            <a:r>
              <a:rPr b="0" lang="en-US" sz="1800" spc="-1" strike="noStrike">
                <a:latin typeface="Arial"/>
              </a:rPr>
              <a:t>Gradient của L</a:t>
            </a:r>
            <a:r>
              <a:rPr b="0" lang="en-US" sz="1800" spc="-1" strike="noStrike" baseline="-33000">
                <a:latin typeface="Arial"/>
              </a:rPr>
              <a:t>CE</a:t>
            </a:r>
            <a:r>
              <a:rPr b="0" lang="en-US" sz="1800" spc="-1" strike="noStrike">
                <a:latin typeface="Arial"/>
              </a:rPr>
              <a:t> ứng với theta cho biết chiều tăng của L</a:t>
            </a:r>
            <a:r>
              <a:rPr b="0" lang="en-US" sz="1800" spc="-1" strike="noStrike" baseline="-33000">
                <a:latin typeface="Arial"/>
              </a:rPr>
              <a:t>CE</a:t>
            </a:r>
            <a:r>
              <a:rPr b="0" lang="en-US" sz="1800" spc="-1" strike="noStrike">
                <a:latin typeface="Arial"/>
              </a:rPr>
              <a:t> tại theta. Đi theo chiều giảm gradient (Gradient Descent), tìm được vị trí (w, b)</a:t>
            </a:r>
            <a:r>
              <a:rPr b="0" lang="en-US" sz="1800" spc="-1" strike="noStrike" baseline="33000">
                <a:latin typeface="Arial"/>
              </a:rPr>
              <a:t>argmin</a:t>
            </a:r>
            <a:r>
              <a:rPr b="0" lang="en-US" sz="1800" spc="-1" strike="noStrike">
                <a:latin typeface="Arial"/>
              </a:rPr>
              <a:t> ứng với cực tiểu hàm LCE. </a:t>
            </a:r>
            <a:r>
              <a:rPr b="0" lang="en-US" sz="1800" spc="-1" strike="noStrike">
                <a:latin typeface="Arial"/>
              </a:rPr>
              <a:t>(w, b)</a:t>
            </a:r>
            <a:r>
              <a:rPr b="0" lang="en-US" sz="1800" spc="-1" strike="noStrike" baseline="33000">
                <a:latin typeface="Arial"/>
              </a:rPr>
              <a:t>argmin</a:t>
            </a:r>
            <a:r>
              <a:rPr b="0" lang="en-US" sz="1800" spc="-1" strike="noStrike">
                <a:latin typeface="Arial"/>
              </a:rPr>
              <a:t> là tham số cần tìm của mô hình.</a:t>
            </a:r>
            <a:endParaRPr b="0" lang="en-US" sz="1800" spc="-1" strike="noStrike">
              <a:latin typeface="Arial"/>
            </a:endParaRPr>
          </a:p>
          <a:p>
            <a:pPr marL="432000" indent="-324000">
              <a:spcBef>
                <a:spcPts val="1585"/>
              </a:spcBef>
              <a:spcAft>
                <a:spcPts val="1151"/>
              </a:spcAft>
              <a:buClr>
                <a:srgbClr val="000000"/>
              </a:buClr>
              <a:buSzPct val="45000"/>
              <a:buFont typeface="Wingdings" charset="2"/>
              <a:buChar char=""/>
            </a:pPr>
            <a:endParaRPr b="0" lang="en-US" sz="1800" spc="-1" strike="noStrike">
              <a:latin typeface="Arial"/>
            </a:endParaRPr>
          </a:p>
        </p:txBody>
      </p:sp>
      <p:pic>
        <p:nvPicPr>
          <p:cNvPr id="84" name="" descr=""/>
          <p:cNvPicPr/>
          <p:nvPr/>
        </p:nvPicPr>
        <p:blipFill>
          <a:blip r:embed="rId1"/>
          <a:stretch/>
        </p:blipFill>
        <p:spPr>
          <a:xfrm>
            <a:off x="3196080" y="1719000"/>
            <a:ext cx="4484880" cy="932760"/>
          </a:xfrm>
          <a:prstGeom prst="rect">
            <a:avLst/>
          </a:prstGeom>
          <a:ln>
            <a:noFill/>
          </a:ln>
        </p:spPr>
      </p:pic>
      <mc:AlternateContent>
        <mc:Choice xmlns:a14="http://schemas.microsoft.com/office/drawing/2010/main" Requires="a14">
          <p:sp>
            <p:nvSpPr>
              <p:cNvPr id="85" name="Formula 3"/>
              <p:cNvSpPr txBox="1"/>
              <p:nvPr/>
            </p:nvSpPr>
            <p:spPr>
              <a:xfrm>
                <a:off x="4669200" y="3068280"/>
                <a:ext cx="719640" cy="359640"/>
              </a:xfrm>
              <a:prstGeom prst="rect">
                <a:avLst/>
              </a:prstGeom>
            </p:spPr>
            <p:txBody>
              <a:bodyPr/>
              <a:p>
                <a14:m>
                  <m:oMath xmlns:m="http://schemas.openxmlformats.org/officeDocument/2006/math"/>
                </a14:m>
              </a:p>
            </p:txBody>
          </p:sp>
        </mc:Choice>
        <mc:Fallback/>
      </mc:AlternateContent>
      <p:pic>
        <p:nvPicPr>
          <p:cNvPr id="86" name="" descr=""/>
          <p:cNvPicPr/>
          <p:nvPr/>
        </p:nvPicPr>
        <p:blipFill>
          <a:blip r:embed="rId2"/>
          <a:stretch/>
        </p:blipFill>
        <p:spPr>
          <a:xfrm>
            <a:off x="1371600" y="1929600"/>
            <a:ext cx="1378440" cy="447840"/>
          </a:xfrm>
          <a:prstGeom prst="rect">
            <a:avLst/>
          </a:prstGeom>
          <a:ln>
            <a:noFill/>
          </a:ln>
        </p:spPr>
      </p:pic>
      <p:pic>
        <p:nvPicPr>
          <p:cNvPr id="87" name="" descr=""/>
          <p:cNvPicPr/>
          <p:nvPr/>
        </p:nvPicPr>
        <p:blipFill>
          <a:blip r:embed="rId3"/>
          <a:stretch/>
        </p:blipFill>
        <p:spPr>
          <a:xfrm>
            <a:off x="894960" y="3474720"/>
            <a:ext cx="3768480" cy="1920240"/>
          </a:xfrm>
          <a:prstGeom prst="rect">
            <a:avLst/>
          </a:prstGeom>
          <a:ln>
            <a:noFill/>
          </a:ln>
        </p:spPr>
      </p:pic>
      <p:pic>
        <p:nvPicPr>
          <p:cNvPr id="88" name="" descr=""/>
          <p:cNvPicPr/>
          <p:nvPr/>
        </p:nvPicPr>
        <p:blipFill>
          <a:blip r:embed="rId4"/>
          <a:stretch/>
        </p:blipFill>
        <p:spPr>
          <a:xfrm>
            <a:off x="5303520" y="3427920"/>
            <a:ext cx="2651760" cy="19764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216000"/>
            <a:ext cx="7020000" cy="936000"/>
          </a:xfrm>
          <a:prstGeom prst="rect">
            <a:avLst/>
          </a:prstGeom>
          <a:noFill/>
          <a:ln>
            <a:noFill/>
          </a:ln>
        </p:spPr>
        <p:txBody>
          <a:bodyPr lIns="0" rIns="0" tIns="0" bIns="0" anchor="ctr"/>
          <a:p>
            <a:r>
              <a:rPr b="0" lang="en-US" sz="3570" spc="-1" strike="noStrike">
                <a:solidFill>
                  <a:srgbClr val="ffffff"/>
                </a:solidFill>
                <a:latin typeface="Arial"/>
              </a:rPr>
              <a:t>Gradient Descent</a:t>
            </a:r>
            <a:endParaRPr b="0" lang="en-US" sz="3570" spc="-1" strike="noStrike">
              <a:solidFill>
                <a:srgbClr val="ffffff"/>
              </a:solidFill>
              <a:latin typeface="Arial"/>
            </a:endParaRPr>
          </a:p>
        </p:txBody>
      </p:sp>
      <p:sp>
        <p:nvSpPr>
          <p:cNvPr id="90" name="TextShape 2"/>
          <p:cNvSpPr txBox="1"/>
          <p:nvPr/>
        </p:nvSpPr>
        <p:spPr>
          <a:xfrm>
            <a:off x="182880" y="1280160"/>
            <a:ext cx="9601200" cy="15681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Phương pháp chung tính gradient:</a:t>
            </a:r>
            <a:endParaRPr b="0" lang="en-US" sz="1800" spc="-1" strike="noStrike">
              <a:latin typeface="Arial"/>
            </a:endParaRPr>
          </a:p>
        </p:txBody>
      </p:sp>
      <p:sp>
        <p:nvSpPr>
          <p:cNvPr id="91" name="TextShape 3"/>
          <p:cNvSpPr txBox="1"/>
          <p:nvPr/>
        </p:nvSpPr>
        <p:spPr>
          <a:xfrm>
            <a:off x="4754880" y="2848320"/>
            <a:ext cx="5120640" cy="15681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Gradient của phân lớp k lớp:</a:t>
            </a:r>
            <a:endParaRPr b="0" lang="en-US" sz="1800" spc="-1" strike="noStrike">
              <a:latin typeface="Arial"/>
            </a:endParaRPr>
          </a:p>
        </p:txBody>
      </p:sp>
      <p:sp>
        <p:nvSpPr>
          <p:cNvPr id="92" name="TextShape 4"/>
          <p:cNvSpPr txBox="1"/>
          <p:nvPr/>
        </p:nvSpPr>
        <p:spPr>
          <a:xfrm>
            <a:off x="236520" y="2820960"/>
            <a:ext cx="4426920" cy="15681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Gradient của phân lớp nhị phân:</a:t>
            </a:r>
            <a:endParaRPr b="0" lang="en-US" sz="1800" spc="-1" strike="noStrike">
              <a:latin typeface="Arial"/>
            </a:endParaRPr>
          </a:p>
        </p:txBody>
      </p:sp>
      <p:sp>
        <p:nvSpPr>
          <p:cNvPr id="93" name="TextShape 5"/>
          <p:cNvSpPr txBox="1"/>
          <p:nvPr/>
        </p:nvSpPr>
        <p:spPr>
          <a:xfrm>
            <a:off x="182880" y="4572000"/>
            <a:ext cx="9692640" cy="92808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Cập nhật trọng số:</a:t>
            </a:r>
            <a:endParaRPr b="0" lang="en-US" sz="1800" spc="-1" strike="noStrike">
              <a:latin typeface="Arial"/>
            </a:endParaRPr>
          </a:p>
        </p:txBody>
      </p:sp>
      <p:pic>
        <p:nvPicPr>
          <p:cNvPr id="94" name="" descr=""/>
          <p:cNvPicPr/>
          <p:nvPr/>
        </p:nvPicPr>
        <p:blipFill>
          <a:blip r:embed="rId1"/>
          <a:stretch/>
        </p:blipFill>
        <p:spPr>
          <a:xfrm>
            <a:off x="4454640" y="1280160"/>
            <a:ext cx="3774960" cy="1518480"/>
          </a:xfrm>
          <a:prstGeom prst="rect">
            <a:avLst/>
          </a:prstGeom>
          <a:ln>
            <a:noFill/>
          </a:ln>
        </p:spPr>
      </p:pic>
      <p:pic>
        <p:nvPicPr>
          <p:cNvPr id="95" name="" descr=""/>
          <p:cNvPicPr/>
          <p:nvPr/>
        </p:nvPicPr>
        <p:blipFill>
          <a:blip r:embed="rId2"/>
          <a:stretch/>
        </p:blipFill>
        <p:spPr>
          <a:xfrm>
            <a:off x="182880" y="3273840"/>
            <a:ext cx="4297680" cy="292320"/>
          </a:xfrm>
          <a:prstGeom prst="rect">
            <a:avLst/>
          </a:prstGeom>
          <a:ln>
            <a:noFill/>
          </a:ln>
        </p:spPr>
      </p:pic>
      <p:pic>
        <p:nvPicPr>
          <p:cNvPr id="96" name="" descr=""/>
          <p:cNvPicPr/>
          <p:nvPr/>
        </p:nvPicPr>
        <p:blipFill>
          <a:blip r:embed="rId3"/>
          <a:stretch/>
        </p:blipFill>
        <p:spPr>
          <a:xfrm>
            <a:off x="699120" y="3474720"/>
            <a:ext cx="3141360" cy="682920"/>
          </a:xfrm>
          <a:prstGeom prst="rect">
            <a:avLst/>
          </a:prstGeom>
          <a:ln>
            <a:noFill/>
          </a:ln>
        </p:spPr>
      </p:pic>
      <p:pic>
        <p:nvPicPr>
          <p:cNvPr id="97" name="" descr=""/>
          <p:cNvPicPr/>
          <p:nvPr/>
        </p:nvPicPr>
        <p:blipFill>
          <a:blip r:embed="rId4"/>
          <a:stretch/>
        </p:blipFill>
        <p:spPr>
          <a:xfrm>
            <a:off x="4663440" y="3181320"/>
            <a:ext cx="2286000" cy="842040"/>
          </a:xfrm>
          <a:prstGeom prst="rect">
            <a:avLst/>
          </a:prstGeom>
          <a:ln>
            <a:noFill/>
          </a:ln>
        </p:spPr>
      </p:pic>
      <p:pic>
        <p:nvPicPr>
          <p:cNvPr id="98" name="" descr=""/>
          <p:cNvPicPr/>
          <p:nvPr/>
        </p:nvPicPr>
        <p:blipFill>
          <a:blip r:embed="rId5"/>
          <a:stretch/>
        </p:blipFill>
        <p:spPr>
          <a:xfrm>
            <a:off x="7040880" y="3200400"/>
            <a:ext cx="2593080" cy="914400"/>
          </a:xfrm>
          <a:prstGeom prst="rect">
            <a:avLst/>
          </a:prstGeom>
          <a:ln>
            <a:noFill/>
          </a:ln>
        </p:spPr>
      </p:pic>
      <p:pic>
        <p:nvPicPr>
          <p:cNvPr id="99" name="" descr=""/>
          <p:cNvPicPr/>
          <p:nvPr/>
        </p:nvPicPr>
        <p:blipFill>
          <a:blip r:embed="rId6"/>
          <a:stretch/>
        </p:blipFill>
        <p:spPr>
          <a:xfrm>
            <a:off x="2743200" y="4590360"/>
            <a:ext cx="3749040" cy="5302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216000"/>
            <a:ext cx="7020000" cy="936000"/>
          </a:xfrm>
          <a:prstGeom prst="rect">
            <a:avLst/>
          </a:prstGeom>
          <a:noFill/>
          <a:ln>
            <a:noFill/>
          </a:ln>
        </p:spPr>
        <p:txBody>
          <a:bodyPr lIns="0" rIns="0" tIns="0" bIns="0" anchor="ctr"/>
          <a:p>
            <a:r>
              <a:rPr b="0" lang="en-US" sz="3570" spc="-1" strike="noStrike">
                <a:solidFill>
                  <a:srgbClr val="ffffff"/>
                </a:solidFill>
                <a:latin typeface="Arial"/>
              </a:rPr>
              <a:t>Một số kỹ thuật tính Gradient  </a:t>
            </a:r>
            <a:endParaRPr b="0" lang="en-US" sz="3570" spc="-1" strike="noStrike">
              <a:solidFill>
                <a:srgbClr val="ffffff"/>
              </a:solidFill>
              <a:latin typeface="Arial"/>
            </a:endParaRPr>
          </a:p>
        </p:txBody>
      </p:sp>
      <p:sp>
        <p:nvSpPr>
          <p:cNvPr id="101" name="TextShape 2"/>
          <p:cNvSpPr txBox="1"/>
          <p:nvPr/>
        </p:nvSpPr>
        <p:spPr>
          <a:xfrm>
            <a:off x="91440" y="1368000"/>
            <a:ext cx="4839480" cy="4118400"/>
          </a:xfrm>
          <a:prstGeom prst="rect">
            <a:avLst/>
          </a:prstGeom>
          <a:noFill/>
          <a:ln>
            <a:noFill/>
          </a:ln>
        </p:spPr>
        <p:txBody>
          <a:bodyPr lIns="0" rIns="0" tIns="0" bIns="0">
            <a:normAutofit/>
          </a:bodyPr>
          <a:p>
            <a:pPr marL="432000" indent="-324000">
              <a:buClr>
                <a:srgbClr val="000000"/>
              </a:buClr>
              <a:buSzPct val="45000"/>
              <a:buFont typeface="Wingdings" charset="2"/>
              <a:buChar char=""/>
            </a:pPr>
            <a:r>
              <a:rPr b="0" lang="en-US" sz="1600" spc="-1" strike="noStrike">
                <a:latin typeface="Arial"/>
              </a:rPr>
              <a:t>Stochastic GD:</a:t>
            </a:r>
            <a:endParaRPr b="0" lang="en-US" sz="1600" spc="-1" strike="noStrike">
              <a:latin typeface="Arial"/>
            </a:endParaRPr>
          </a:p>
          <a:p>
            <a:pPr lvl="1" marL="864000" indent="-324000">
              <a:buClr>
                <a:srgbClr val="000000"/>
              </a:buClr>
              <a:buSzPct val="75000"/>
              <a:buFont typeface="Symbol" charset="2"/>
              <a:buChar char=""/>
            </a:pPr>
            <a:r>
              <a:rPr b="0" lang="en-US" sz="1600" spc="-1" strike="noStrike">
                <a:latin typeface="Arial"/>
              </a:rPr>
              <a:t>thuật toán online nhằm tối thiểu hóa loss function</a:t>
            </a:r>
            <a:endParaRPr b="0" lang="en-US" sz="1600" spc="-1" strike="noStrike">
              <a:latin typeface="Arial"/>
            </a:endParaRPr>
          </a:p>
          <a:p>
            <a:pPr lvl="1" marL="864000" indent="-324000">
              <a:spcAft>
                <a:spcPts val="289"/>
              </a:spcAft>
              <a:buClr>
                <a:srgbClr val="000000"/>
              </a:buClr>
              <a:buSzPct val="75000"/>
              <a:buFont typeface="Symbol" charset="2"/>
              <a:buChar char=""/>
            </a:pPr>
            <a:r>
              <a:rPr b="0" lang="en-US" sz="1600" spc="-1" strike="noStrike">
                <a:latin typeface="Arial"/>
              </a:rPr>
              <a:t>tính gradient và cập nhật trọng số trên mỗi mẫu huấn luyện</a:t>
            </a:r>
            <a:endParaRPr b="0" lang="en-US" sz="1600" spc="-1" strike="noStrike">
              <a:latin typeface="Arial"/>
            </a:endParaRPr>
          </a:p>
          <a:p>
            <a:pPr marL="432000" indent="-324000">
              <a:spcAft>
                <a:spcPts val="145"/>
              </a:spcAft>
              <a:buClr>
                <a:srgbClr val="000000"/>
              </a:buClr>
              <a:buSzPct val="45000"/>
              <a:buFont typeface="Wingdings" charset="2"/>
              <a:buChar char=""/>
            </a:pPr>
            <a:r>
              <a:rPr b="0" lang="en-US" sz="1600" spc="-1" strike="noStrike">
                <a:latin typeface="Arial"/>
              </a:rPr>
              <a:t>Mini-Batch GD:</a:t>
            </a:r>
            <a:endParaRPr b="0" lang="en-US" sz="1600" spc="-1" strike="noStrike">
              <a:latin typeface="Arial"/>
            </a:endParaRPr>
          </a:p>
          <a:p>
            <a:pPr lvl="1" marL="864000" indent="-324000">
              <a:buClr>
                <a:srgbClr val="000000"/>
              </a:buClr>
              <a:buSzPct val="75000"/>
              <a:buFont typeface="Symbol" charset="2"/>
              <a:buChar char=""/>
            </a:pPr>
            <a:r>
              <a:rPr b="0" lang="en-US" sz="1600" spc="-1" strike="noStrike">
                <a:latin typeface="Arial"/>
              </a:rPr>
              <a:t>huấn luyện nhóm m mẫu. Nếu m = 1 thì là Stochastic GD. Hoặc m &lt;= kích thước tập mẫu.</a:t>
            </a:r>
            <a:endParaRPr b="0" lang="en-US" sz="1600" spc="-1" strike="noStrike">
              <a:latin typeface="Arial"/>
            </a:endParaRPr>
          </a:p>
          <a:p>
            <a:pPr lvl="1" marL="864000" indent="-324000">
              <a:buClr>
                <a:srgbClr val="000000"/>
              </a:buClr>
              <a:buSzPct val="75000"/>
              <a:buFont typeface="Symbol" charset="2"/>
              <a:buChar char=""/>
            </a:pPr>
            <a:r>
              <a:rPr b="0" lang="en-US" sz="1600" spc="-1" strike="noStrike">
                <a:latin typeface="Arial"/>
              </a:rPr>
              <a:t>Cho hiệu suất tính toán tốt do có thể chọn kích thước nhóm phù hợp với năng lực tính toán của máy tính hiện có. Vector hóa dữ liệu dễ dàng và có thể tận dụng năng lực tính toán song song.</a:t>
            </a:r>
            <a:endParaRPr b="0" lang="en-US" sz="1600" spc="-1" strike="noStrike">
              <a:latin typeface="Arial"/>
            </a:endParaRPr>
          </a:p>
          <a:p>
            <a:pPr marL="432000" indent="-324000">
              <a:buClr>
                <a:srgbClr val="000000"/>
              </a:buClr>
              <a:buSzPct val="45000"/>
              <a:buFont typeface="Wingdings" charset="2"/>
              <a:buChar char=""/>
            </a:pPr>
            <a:r>
              <a:rPr b="0" lang="en-US" sz="1600" spc="-1" strike="noStrike">
                <a:latin typeface="Arial"/>
              </a:rPr>
              <a:t>Batch GD:</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huấn luyện với toàn bộ tập mẫu đồng thời (mini-batch với m = kích thước tập train).</a:t>
            </a:r>
            <a:endParaRPr b="0" lang="en-US" sz="1600" spc="-1" strike="noStrike">
              <a:latin typeface="Arial"/>
            </a:endParaRPr>
          </a:p>
        </p:txBody>
      </p:sp>
      <p:pic>
        <p:nvPicPr>
          <p:cNvPr id="102" name="" descr=""/>
          <p:cNvPicPr/>
          <p:nvPr/>
        </p:nvPicPr>
        <p:blipFill>
          <a:blip r:embed="rId1"/>
          <a:stretch/>
        </p:blipFill>
        <p:spPr>
          <a:xfrm>
            <a:off x="4846320" y="2092320"/>
            <a:ext cx="5041800" cy="266256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16000"/>
            <a:ext cx="7020000" cy="936000"/>
          </a:xfrm>
          <a:prstGeom prst="rect">
            <a:avLst/>
          </a:prstGeom>
          <a:noFill/>
          <a:ln>
            <a:noFill/>
          </a:ln>
        </p:spPr>
        <p:txBody>
          <a:bodyPr lIns="0" rIns="0" tIns="0" bIns="0" anchor="ctr"/>
          <a:p>
            <a:r>
              <a:rPr b="0" lang="en-US" sz="3570" spc="-1" strike="noStrike">
                <a:solidFill>
                  <a:srgbClr val="ffffff"/>
                </a:solidFill>
                <a:latin typeface="Arial"/>
              </a:rPr>
              <a:t>Mở đầu </a:t>
            </a:r>
            <a:endParaRPr b="0" lang="en-US" sz="3570" spc="-1" strike="noStrike">
              <a:solidFill>
                <a:srgbClr val="ffffff"/>
              </a:solidFill>
              <a:latin typeface="Arial"/>
            </a:endParaRPr>
          </a:p>
        </p:txBody>
      </p:sp>
      <p:sp>
        <p:nvSpPr>
          <p:cNvPr id="45" name="TextShape 2"/>
          <p:cNvSpPr txBox="1"/>
          <p:nvPr/>
        </p:nvSpPr>
        <p:spPr>
          <a:xfrm>
            <a:off x="457200" y="164952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Là </a:t>
            </a:r>
            <a:r>
              <a:rPr b="1" lang="en-US" sz="1800" spc="-1" strike="noStrike">
                <a:latin typeface="Arial"/>
              </a:rPr>
              <a:t>thuật toán học máy có giám sát</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Sử dụng cho </a:t>
            </a:r>
            <a:r>
              <a:rPr b="1" lang="en-US" sz="1800" spc="-1" strike="noStrike">
                <a:latin typeface="Arial"/>
              </a:rPr>
              <a:t>phân lớp đối tượng</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Mẫu có thể được phân theo hai (</a:t>
            </a:r>
            <a:r>
              <a:rPr b="1" lang="en-US" sz="1800" spc="-1" strike="noStrike">
                <a:latin typeface="Arial"/>
              </a:rPr>
              <a:t>two-class case</a:t>
            </a:r>
            <a:r>
              <a:rPr b="0" lang="en-US" sz="1800" spc="-1" strike="noStrike">
                <a:latin typeface="Arial"/>
              </a:rPr>
              <a:t>) hoặc nhiều lớp (</a:t>
            </a:r>
            <a:r>
              <a:rPr b="1" lang="en-US" sz="1800" spc="-1" strike="noStrike">
                <a:latin typeface="Arial"/>
              </a:rPr>
              <a:t>multinomial logistic regression</a:t>
            </a:r>
            <a:r>
              <a:rPr b="0" lang="en-US" sz="1800" spc="-1" strike="noStrike">
                <a:latin typeface="Arial"/>
              </a:rPr>
              <a:t>)</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Là </a:t>
            </a:r>
            <a:r>
              <a:rPr b="1" lang="en-US" sz="1800" spc="-1" strike="noStrike">
                <a:latin typeface="Arial"/>
              </a:rPr>
              <a:t>discriminative classifier</a:t>
            </a:r>
            <a:r>
              <a:rPr b="0" lang="en-US" sz="1800" spc="-1" strike="noStrike">
                <a:latin typeface="Arial"/>
              </a:rPr>
              <a:t> (thuật toán tìm hiểu sự khác nhau giữa các lớp) thay vì </a:t>
            </a:r>
            <a:r>
              <a:rPr b="1" lang="en-US" sz="1800" spc="-1" strike="noStrike">
                <a:latin typeface="Arial"/>
              </a:rPr>
              <a:t>generative classifier</a:t>
            </a:r>
            <a:r>
              <a:rPr b="0" lang="en-US" sz="1800" spc="-1" strike="noStrike">
                <a:latin typeface="Arial"/>
              </a:rPr>
              <a:t> (tìm hiểu đặc điểm của mỗi lớp và phân loại dựa trên )</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Là thuật toán phân loại xác suất</a:t>
            </a:r>
            <a:endParaRPr b="0" lang="en-US" sz="1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16000"/>
            <a:ext cx="7020000" cy="936000"/>
          </a:xfrm>
          <a:prstGeom prst="rect">
            <a:avLst/>
          </a:prstGeom>
          <a:noFill/>
          <a:ln>
            <a:noFill/>
          </a:ln>
        </p:spPr>
        <p:txBody>
          <a:bodyPr lIns="0" rIns="0" tIns="0" bIns="0" anchor="ctr"/>
          <a:p>
            <a:r>
              <a:rPr b="0" lang="en-US" sz="3570" spc="-1" strike="noStrike">
                <a:solidFill>
                  <a:srgbClr val="ffffff"/>
                </a:solidFill>
                <a:latin typeface="Arial"/>
              </a:rPr>
              <a:t>Mở đầu </a:t>
            </a:r>
            <a:endParaRPr b="0" lang="en-US" sz="3570" spc="-1" strike="noStrike">
              <a:solidFill>
                <a:srgbClr val="ffffff"/>
              </a:solidFill>
              <a:latin typeface="Arial"/>
            </a:endParaRPr>
          </a:p>
        </p:txBody>
      </p:sp>
      <p:sp>
        <p:nvSpPr>
          <p:cNvPr id="47" name="TextShape 2"/>
          <p:cNvSpPr txBox="1"/>
          <p:nvPr/>
        </p:nvSpPr>
        <p:spPr>
          <a:xfrm>
            <a:off x="504000" y="1368000"/>
            <a:ext cx="9072000" cy="384408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Một thuật toán học máy phân loại thường có 4 thành phần:</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Các đặt trưng của đầu vào (</a:t>
            </a:r>
            <a:r>
              <a:rPr b="1" lang="en-US" sz="1800" spc="-1" strike="noStrike">
                <a:latin typeface="Arial"/>
              </a:rPr>
              <a:t>feature representation</a:t>
            </a:r>
            <a:r>
              <a:rPr b="0" lang="en-US" sz="1800" spc="-1" strike="noStrike">
                <a:latin typeface="Arial"/>
              </a:rPr>
              <a:t>)</a:t>
            </a:r>
            <a:endParaRPr b="0" lang="en-US"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mẫu x</a:t>
            </a:r>
            <a:r>
              <a:rPr b="0" lang="en-US" sz="1800" spc="-1" strike="noStrike" baseline="33000">
                <a:latin typeface="Arial"/>
              </a:rPr>
              <a:t>(i)</a:t>
            </a:r>
            <a:r>
              <a:rPr b="0" lang="en-US" sz="1800" spc="-1" strike="noStrike">
                <a:latin typeface="Arial"/>
              </a:rPr>
              <a:t> có các đặc trưng </a:t>
            </a:r>
            <a:r>
              <a:rPr b="1" lang="en-US" sz="1800" spc="-1" strike="noStrike">
                <a:latin typeface="Arial"/>
              </a:rPr>
              <a:t>[x</a:t>
            </a:r>
            <a:r>
              <a:rPr b="1" lang="en-US" sz="1800" spc="-1" strike="noStrike" baseline="33000">
                <a:latin typeface="Arial"/>
              </a:rPr>
              <a:t>(i)</a:t>
            </a:r>
            <a:r>
              <a:rPr b="1" lang="en-US" sz="1800" spc="-1" strike="noStrike" baseline="-33000">
                <a:latin typeface="Arial"/>
              </a:rPr>
              <a:t>1 </a:t>
            </a:r>
            <a:r>
              <a:rPr b="1" lang="en-US" sz="1800" spc="-1" strike="noStrike">
                <a:latin typeface="Arial"/>
              </a:rPr>
              <a:t>, x</a:t>
            </a:r>
            <a:r>
              <a:rPr b="1" lang="en-US" sz="1800" spc="-1" strike="noStrike" baseline="33000">
                <a:latin typeface="Arial"/>
              </a:rPr>
              <a:t>(i)</a:t>
            </a:r>
            <a:r>
              <a:rPr b="1" lang="en-US" sz="1800" spc="-1" strike="noStrike" baseline="-33000">
                <a:latin typeface="Arial"/>
              </a:rPr>
              <a:t>2</a:t>
            </a:r>
            <a:r>
              <a:rPr b="1" lang="en-US" sz="1800" spc="-1" strike="noStrike">
                <a:latin typeface="Arial"/>
              </a:rPr>
              <a:t> , ..., x</a:t>
            </a:r>
            <a:r>
              <a:rPr b="1" lang="en-US" sz="1800" spc="-1" strike="noStrike" baseline="33000">
                <a:latin typeface="Arial"/>
              </a:rPr>
              <a:t>(i)</a:t>
            </a:r>
            <a:r>
              <a:rPr b="1" lang="en-US" sz="1800" spc="-1" strike="noStrike" baseline="-33000">
                <a:latin typeface="Arial"/>
              </a:rPr>
              <a:t>n</a:t>
            </a:r>
            <a:r>
              <a:rPr b="1" lang="en-US" sz="1800" spc="-1" strike="noStrike">
                <a:latin typeface="Arial"/>
              </a:rPr>
              <a:t> ]</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Hàm phân loại (</a:t>
            </a:r>
            <a:r>
              <a:rPr b="1" lang="en-US" sz="1800" spc="-1" strike="noStrike">
                <a:latin typeface="Arial"/>
              </a:rPr>
              <a:t>classification function</a:t>
            </a:r>
            <a:r>
              <a:rPr b="0" lang="en-US" sz="1800" spc="-1" strike="noStrike">
                <a:latin typeface="Arial"/>
              </a:rPr>
              <a:t>)</a:t>
            </a:r>
            <a:endParaRPr b="0" lang="en-US"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phân loại mẫu vào </a:t>
            </a:r>
            <a:r>
              <a:rPr b="1" lang="en-US" sz="1800" spc="-1" strike="noStrike">
                <a:latin typeface="Arial"/>
              </a:rPr>
              <a:t>lớp dự đoán ŷ</a:t>
            </a:r>
            <a:endParaRPr b="0" lang="en-US" sz="1800" spc="-1" strike="noStrike">
              <a:latin typeface="Arial"/>
            </a:endParaRPr>
          </a:p>
          <a:p>
            <a:pPr lvl="2" marL="1296000" indent="-288000">
              <a:spcAft>
                <a:spcPts val="689"/>
              </a:spcAft>
              <a:buClr>
                <a:srgbClr val="000000"/>
              </a:buClr>
              <a:buSzPct val="45000"/>
              <a:buFont typeface="Wingdings" charset="2"/>
              <a:buChar char=""/>
            </a:pPr>
            <a:r>
              <a:rPr b="1" lang="en-US" sz="1800" spc="-1" strike="noStrike">
                <a:latin typeface="Arial"/>
              </a:rPr>
              <a:t>sigmoid</a:t>
            </a:r>
            <a:r>
              <a:rPr b="0" lang="en-US" sz="1800" spc="-1" strike="noStrike">
                <a:latin typeface="Arial"/>
              </a:rPr>
              <a:t> (two-class) hoặc </a:t>
            </a:r>
            <a:r>
              <a:rPr b="1" lang="en-US" sz="1800" spc="-1" strike="noStrike">
                <a:latin typeface="Arial"/>
              </a:rPr>
              <a:t>softmax</a:t>
            </a:r>
            <a:r>
              <a:rPr b="0" lang="en-US" sz="1800" spc="-1" strike="noStrike">
                <a:latin typeface="Arial"/>
              </a:rPr>
              <a:t> (multinomial classifier)</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Hàm mục tiêu cho quá trình học (</a:t>
            </a:r>
            <a:r>
              <a:rPr b="1" lang="en-US" sz="1800" spc="-1" strike="noStrike">
                <a:latin typeface="Arial"/>
              </a:rPr>
              <a:t>objective function for learning</a:t>
            </a:r>
            <a:r>
              <a:rPr b="0" lang="en-US" sz="1800" spc="-1" strike="noStrike">
                <a:latin typeface="Arial"/>
              </a:rPr>
              <a:t>)</a:t>
            </a:r>
            <a:endParaRPr b="0" lang="en-US"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Đo lường lỗi (sai khác giữa nhãn thực và nhãn dự đoán của mô hình) trong quá trình huấn luyện</a:t>
            </a:r>
            <a:endParaRPr b="0" lang="en-US" sz="1800" spc="-1" strike="noStrike">
              <a:latin typeface="Arial"/>
            </a:endParaRPr>
          </a:p>
          <a:p>
            <a:pPr lvl="2" marL="1296000" indent="-288000">
              <a:spcAft>
                <a:spcPts val="689"/>
              </a:spcAft>
              <a:buClr>
                <a:srgbClr val="000000"/>
              </a:buClr>
              <a:buSzPct val="45000"/>
              <a:buFont typeface="Wingdings" charset="2"/>
              <a:buChar char=""/>
            </a:pPr>
            <a:r>
              <a:rPr b="1" lang="en-US" sz="1800" spc="-1" strike="noStrike">
                <a:latin typeface="Arial"/>
              </a:rPr>
              <a:t>cross-entropy loss function</a:t>
            </a:r>
            <a:endParaRPr b="0" lang="en-US" sz="1800" spc="-1" strike="noStrike">
              <a:latin typeface="Arial"/>
            </a:endParaRPr>
          </a:p>
          <a:p>
            <a:pPr lvl="1" marL="864000" indent="-324000">
              <a:spcAft>
                <a:spcPts val="918"/>
              </a:spcAft>
              <a:buClr>
                <a:srgbClr val="000000"/>
              </a:buClr>
              <a:buSzPct val="75000"/>
              <a:buFont typeface="Symbol" charset="2"/>
              <a:buChar char=""/>
            </a:pPr>
            <a:endParaRPr b="0" lang="en-US" sz="1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16000"/>
            <a:ext cx="7020000" cy="936000"/>
          </a:xfrm>
          <a:prstGeom prst="rect">
            <a:avLst/>
          </a:prstGeom>
          <a:noFill/>
          <a:ln>
            <a:noFill/>
          </a:ln>
        </p:spPr>
        <p:txBody>
          <a:bodyPr lIns="0" rIns="0" tIns="0" bIns="0" anchor="ctr"/>
          <a:p>
            <a:r>
              <a:rPr b="0" lang="en-US" sz="3570" spc="-1" strike="noStrike">
                <a:solidFill>
                  <a:srgbClr val="ffffff"/>
                </a:solidFill>
                <a:latin typeface="Arial"/>
              </a:rPr>
              <a:t>Mở đầu </a:t>
            </a:r>
            <a:endParaRPr b="0" lang="en-US" sz="3570" spc="-1" strike="noStrike">
              <a:solidFill>
                <a:srgbClr val="ffffff"/>
              </a:solidFill>
              <a:latin typeface="Arial"/>
            </a:endParaRPr>
          </a:p>
        </p:txBody>
      </p:sp>
      <p:sp>
        <p:nvSpPr>
          <p:cNvPr id="49" name="TextShape 2"/>
          <p:cNvSpPr txBox="1"/>
          <p:nvPr/>
        </p:nvSpPr>
        <p:spPr>
          <a:xfrm>
            <a:off x="504000" y="1368000"/>
            <a:ext cx="9072000" cy="40269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Một thuật toán học máy phân loại thường có 4 thành phần (tiếp):</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Thuật toán tối ưu hàm mục tiêu:</a:t>
            </a:r>
            <a:endParaRPr b="0" lang="en-US" sz="1800" spc="-1" strike="noStrike">
              <a:latin typeface="Arial"/>
            </a:endParaRPr>
          </a:p>
          <a:p>
            <a:pPr lvl="2" marL="1296000" indent="-288000">
              <a:spcAft>
                <a:spcPts val="689"/>
              </a:spcAft>
              <a:buClr>
                <a:srgbClr val="000000"/>
              </a:buClr>
              <a:buSzPct val="45000"/>
              <a:buFont typeface="Wingdings" charset="2"/>
              <a:buChar char=""/>
            </a:pPr>
            <a:r>
              <a:rPr b="1" lang="en-US" sz="1800" spc="-1" strike="noStrike">
                <a:latin typeface="Arial"/>
              </a:rPr>
              <a:t>stochastic gradient descent</a:t>
            </a:r>
            <a:endParaRPr b="0" lang="en-US" sz="1800" spc="-1" strike="noStrike">
              <a:latin typeface="Arial"/>
            </a:endParaRPr>
          </a:p>
          <a:p>
            <a:pPr lvl="2" marL="1296000" indent="-288000">
              <a:spcAft>
                <a:spcPts val="689"/>
              </a:spcAft>
              <a:buClr>
                <a:srgbClr val="000000"/>
              </a:buClr>
              <a:buSzPct val="45000"/>
              <a:buFont typeface="Wingdings" charset="2"/>
              <a:buChar char=""/>
            </a:pPr>
            <a:r>
              <a:rPr b="1" lang="en-US" sz="1800" spc="-1" strike="noStrike">
                <a:latin typeface="Arial"/>
              </a:rPr>
              <a:t>batch gradient descent</a:t>
            </a:r>
            <a:endParaRPr b="0" lang="en-US" sz="1800" spc="-1" strike="noStrike">
              <a:latin typeface="Arial"/>
            </a:endParaRPr>
          </a:p>
          <a:p>
            <a:pPr lvl="2" marL="1296000" indent="-288000">
              <a:spcAft>
                <a:spcPts val="689"/>
              </a:spcAft>
              <a:buClr>
                <a:srgbClr val="000000"/>
              </a:buClr>
              <a:buSzPct val="45000"/>
              <a:buFont typeface="Wingdings" charset="2"/>
              <a:buChar char=""/>
            </a:pPr>
            <a:r>
              <a:rPr b="1" lang="en-US" sz="1800" spc="-1" strike="noStrike">
                <a:latin typeface="Arial"/>
              </a:rPr>
              <a:t>mini-batch gradient descent</a:t>
            </a:r>
            <a:endParaRPr b="0" lang="en-US" sz="1800" spc="-1" strike="noStrike">
              <a:latin typeface="Arial"/>
            </a:endParaRPr>
          </a:p>
          <a:p>
            <a:pPr lvl="2" marL="1296000" indent="-288000">
              <a:spcAft>
                <a:spcPts val="689"/>
              </a:spcAft>
              <a:buClr>
                <a:srgbClr val="000000"/>
              </a:buClr>
              <a:buSzPct val="45000"/>
              <a:buFont typeface="Wingdings" charset="2"/>
              <a:buChar char=""/>
            </a:pP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Hai pha chính:</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Huấn luyện</a:t>
            </a:r>
            <a:r>
              <a:rPr b="1" lang="en-US" sz="1800" spc="-1" strike="noStrike">
                <a:latin typeface="Arial"/>
              </a:rPr>
              <a:t> </a:t>
            </a:r>
            <a:r>
              <a:rPr b="0" lang="en-US" sz="1800" spc="-1" strike="noStrike">
                <a:latin typeface="Arial"/>
              </a:rPr>
              <a:t>- </a:t>
            </a:r>
            <a:r>
              <a:rPr b="1" lang="en-US" sz="1800" spc="-1" strike="noStrike">
                <a:latin typeface="Arial"/>
              </a:rPr>
              <a:t>training:</a:t>
            </a:r>
            <a:endParaRPr b="0" lang="en-US"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huấn luyện hệ thống (tìm trọng số – </a:t>
            </a:r>
            <a:r>
              <a:rPr b="1" lang="en-US" sz="1800" spc="-1" strike="noStrike">
                <a:latin typeface="Arial"/>
              </a:rPr>
              <a:t>weight</a:t>
            </a:r>
            <a:r>
              <a:rPr b="0" lang="en-US" sz="1800" spc="-1" strike="noStrike">
                <a:latin typeface="Arial"/>
              </a:rPr>
              <a:t> - </a:t>
            </a:r>
            <a:r>
              <a:rPr b="1" lang="en-US" sz="1800" spc="-1" strike="noStrike">
                <a:latin typeface="Arial"/>
              </a:rPr>
              <a:t>w</a:t>
            </a:r>
            <a:r>
              <a:rPr b="0" lang="en-US" sz="1800" spc="-1" strike="noStrike">
                <a:latin typeface="Arial"/>
              </a:rPr>
              <a:t> và </a:t>
            </a:r>
            <a:r>
              <a:rPr b="1" lang="en-US" sz="1800" spc="-1" strike="noStrike">
                <a:latin typeface="Arial"/>
              </a:rPr>
              <a:t>intercept</a:t>
            </a:r>
            <a:r>
              <a:rPr b="0" lang="en-US" sz="1800" spc="-1" strike="noStrike">
                <a:latin typeface="Arial"/>
              </a:rPr>
              <a:t> - </a:t>
            </a:r>
            <a:r>
              <a:rPr b="1" lang="en-US" sz="1800" spc="-1" strike="noStrike">
                <a:latin typeface="Arial"/>
              </a:rPr>
              <a:t>b</a:t>
            </a:r>
            <a:r>
              <a:rPr b="0" lang="en-US" sz="1800" spc="-1" strike="noStrike">
                <a:latin typeface="Arial"/>
              </a:rPr>
              <a:t> phù hợp cho mô hình dự đoán) dựa trên </a:t>
            </a:r>
            <a:r>
              <a:rPr b="1" lang="en-US" sz="1800" spc="-1" strike="noStrike">
                <a:latin typeface="Arial"/>
              </a:rPr>
              <a:t>mẫu x</a:t>
            </a:r>
            <a:r>
              <a:rPr b="1" lang="en-US" sz="1800" spc="-1" strike="noStrike" baseline="33000">
                <a:latin typeface="Arial"/>
              </a:rPr>
              <a:t>(i)</a:t>
            </a:r>
            <a:r>
              <a:rPr b="0" lang="en-US" sz="1800" spc="-1" strike="noStrike">
                <a:latin typeface="Arial"/>
              </a:rPr>
              <a:t> và </a:t>
            </a:r>
            <a:r>
              <a:rPr b="1" lang="en-US" sz="1800" spc="-1" strike="noStrike">
                <a:latin typeface="Arial"/>
              </a:rPr>
              <a:t>nhãn y</a:t>
            </a:r>
            <a:r>
              <a:rPr b="1" lang="en-US" sz="1800" spc="-1" strike="noStrike" baseline="33000">
                <a:latin typeface="Arial"/>
              </a:rPr>
              <a:t>(i)</a:t>
            </a:r>
            <a:r>
              <a:rPr b="0" lang="en-US" sz="1800" spc="-1" strike="noStrike">
                <a:latin typeface="Arial"/>
              </a:rPr>
              <a:t> cho trước trong tập huấn luyện</a:t>
            </a:r>
            <a:endParaRPr b="0" lang="en-US"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sử dụng </a:t>
            </a:r>
            <a:endParaRPr b="0" lang="en-US" sz="1800" spc="-1" strike="noStrike">
              <a:latin typeface="Arial"/>
            </a:endParaRPr>
          </a:p>
          <a:p>
            <a:pPr lvl="3" marL="1728000" indent="-216000">
              <a:spcAft>
                <a:spcPts val="459"/>
              </a:spcAft>
              <a:buClr>
                <a:srgbClr val="000000"/>
              </a:buClr>
              <a:buSzPct val="75000"/>
              <a:buFont typeface="Symbol" charset="2"/>
              <a:buChar char=""/>
            </a:pPr>
            <a:r>
              <a:rPr b="0" lang="en-US" sz="1800" spc="-1" strike="noStrike">
                <a:latin typeface="Arial"/>
              </a:rPr>
              <a:t>hàm mục tiêu </a:t>
            </a:r>
            <a:r>
              <a:rPr b="1" lang="en-US" sz="1800" spc="-1" strike="noStrike">
                <a:latin typeface="Arial"/>
              </a:rPr>
              <a:t>cross-entropy loss</a:t>
            </a:r>
            <a:endParaRPr b="0" lang="en-US" sz="1800" spc="-1" strike="noStrike">
              <a:latin typeface="Arial"/>
            </a:endParaRPr>
          </a:p>
          <a:p>
            <a:pPr lvl="3" marL="1728000" indent="-216000">
              <a:spcAft>
                <a:spcPts val="459"/>
              </a:spcAft>
              <a:buClr>
                <a:srgbClr val="000000"/>
              </a:buClr>
              <a:buSzPct val="75000"/>
              <a:buFont typeface="Symbol" charset="2"/>
              <a:buChar char=""/>
            </a:pPr>
            <a:endParaRPr b="0" lang="en-US" sz="18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216000"/>
            <a:ext cx="7020000" cy="936000"/>
          </a:xfrm>
          <a:prstGeom prst="rect">
            <a:avLst/>
          </a:prstGeom>
          <a:noFill/>
          <a:ln>
            <a:noFill/>
          </a:ln>
        </p:spPr>
        <p:txBody>
          <a:bodyPr lIns="0" rIns="0" tIns="0" bIns="0" anchor="ctr"/>
          <a:p>
            <a:r>
              <a:rPr b="0" lang="en-US" sz="3570" spc="-1" strike="noStrike">
                <a:solidFill>
                  <a:srgbClr val="ffffff"/>
                </a:solidFill>
                <a:latin typeface="Arial"/>
              </a:rPr>
              <a:t>Mở đầu</a:t>
            </a:r>
            <a:endParaRPr b="0" lang="en-US" sz="3570" spc="-1" strike="noStrike">
              <a:solidFill>
                <a:srgbClr val="ffffff"/>
              </a:solidFill>
              <a:latin typeface="Arial"/>
            </a:endParaRPr>
          </a:p>
        </p:txBody>
      </p:sp>
      <p:sp>
        <p:nvSpPr>
          <p:cNvPr id="51" name="TextShape 2"/>
          <p:cNvSpPr txBox="1"/>
          <p:nvPr/>
        </p:nvSpPr>
        <p:spPr>
          <a:xfrm>
            <a:off x="495360" y="1272600"/>
            <a:ext cx="9072000" cy="403092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Hai pha chính:</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Huấn luyện - </a:t>
            </a:r>
            <a:r>
              <a:rPr b="1" lang="en-US" sz="2280" spc="-1" strike="noStrike">
                <a:latin typeface="Arial"/>
              </a:rPr>
              <a:t>training</a:t>
            </a:r>
            <a:r>
              <a:rPr b="0" lang="en-US" sz="2280" spc="-1" strike="noStrike">
                <a:latin typeface="Arial"/>
              </a:rPr>
              <a:t>:</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sử dụng (tiếp):</a:t>
            </a:r>
            <a:endParaRPr b="0" lang="en-US" sz="1950" spc="-1" strike="noStrike">
              <a:latin typeface="Arial"/>
            </a:endParaRPr>
          </a:p>
          <a:p>
            <a:pPr lvl="3" marL="1728000" indent="-216000">
              <a:spcAft>
                <a:spcPts val="459"/>
              </a:spcAft>
              <a:buClr>
                <a:srgbClr val="000000"/>
              </a:buClr>
              <a:buSzPct val="75000"/>
              <a:buFont typeface="Symbol" charset="2"/>
              <a:buChar char=""/>
            </a:pPr>
            <a:r>
              <a:rPr b="0" lang="en-US" sz="1800" spc="-1" strike="noStrike">
                <a:latin typeface="Arial"/>
              </a:rPr>
              <a:t>thuật toán tối ưu </a:t>
            </a:r>
            <a:r>
              <a:rPr b="1" lang="en-US" sz="1800" spc="-1" strike="noStrike">
                <a:latin typeface="Arial"/>
              </a:rPr>
              <a:t>stochastic </a:t>
            </a:r>
            <a:r>
              <a:rPr b="0" lang="en-US" sz="1800" spc="-1" strike="noStrike">
                <a:latin typeface="Arial"/>
              </a:rPr>
              <a:t>/ </a:t>
            </a:r>
            <a:r>
              <a:rPr b="1" lang="en-US" sz="1800" spc="-1" strike="noStrike">
                <a:latin typeface="Arial"/>
              </a:rPr>
              <a:t>batch </a:t>
            </a:r>
            <a:r>
              <a:rPr b="0" lang="en-US" sz="1800" spc="-1" strike="noStrike">
                <a:latin typeface="Arial"/>
              </a:rPr>
              <a:t>/ </a:t>
            </a:r>
            <a:r>
              <a:rPr b="1" lang="en-US" sz="1800" spc="-1" strike="noStrike">
                <a:latin typeface="Arial"/>
              </a:rPr>
              <a:t>mini-batch</a:t>
            </a:r>
            <a:r>
              <a:rPr b="0" lang="en-US" sz="1800" spc="-1" strike="noStrike">
                <a:latin typeface="Arial"/>
              </a:rPr>
              <a:t> gradient descent</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Kiểm tra – </a:t>
            </a:r>
            <a:r>
              <a:rPr b="1" lang="en-US" sz="2280" spc="-1" strike="noStrike">
                <a:latin typeface="Arial"/>
              </a:rPr>
              <a:t>test</a:t>
            </a:r>
            <a:r>
              <a:rPr b="0" lang="en-US" sz="2280" spc="-1" strike="noStrike">
                <a:latin typeface="Arial"/>
              </a:rPr>
              <a:t>:</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cho dữ liệu kiểm tra x, tính p(y|x) và trả về nhãn y của x cho p cao hơn</a:t>
            </a:r>
            <a:endParaRPr b="0" lang="en-US" sz="195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Pha hiệu chỉnh - </a:t>
            </a:r>
            <a:r>
              <a:rPr b="1" lang="en-US" sz="2280" spc="-1" strike="noStrike">
                <a:latin typeface="Arial"/>
              </a:rPr>
              <a:t>Validation</a:t>
            </a:r>
            <a:r>
              <a:rPr b="0" lang="en-US" sz="2280" spc="-1" strike="noStrike">
                <a:latin typeface="Arial"/>
              </a:rPr>
              <a:t> (có thể có hoặc không):</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Hiệu chỉnh mô hình (</a:t>
            </a:r>
            <a:r>
              <a:rPr b="1" lang="en-US" sz="1950" spc="-1" strike="noStrike">
                <a:latin typeface="Arial"/>
              </a:rPr>
              <a:t>Regularization</a:t>
            </a:r>
            <a:r>
              <a:rPr b="0" lang="en-US" sz="1950" spc="-1" strike="noStrike">
                <a:latin typeface="Arial"/>
              </a:rPr>
              <a:t>) để tránh </a:t>
            </a:r>
            <a:r>
              <a:rPr b="1" lang="en-US" sz="1950" spc="-1" strike="noStrike">
                <a:latin typeface="Arial"/>
              </a:rPr>
              <a:t>overfitting</a:t>
            </a:r>
            <a:r>
              <a:rPr b="0" lang="en-US" sz="1950" spc="-1" strike="noStrike">
                <a:latin typeface="Arial"/>
              </a:rPr>
              <a:t> hoặc </a:t>
            </a:r>
            <a:r>
              <a:rPr b="1" lang="en-US" sz="1950" spc="-1" strike="noStrike">
                <a:latin typeface="Arial"/>
              </a:rPr>
              <a:t>underfitting</a:t>
            </a:r>
            <a:endParaRPr b="0" lang="en-US" sz="195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Hiệu chỉnh L1 (</a:t>
            </a:r>
            <a:r>
              <a:rPr b="1" lang="en-US" sz="1950" spc="-1" strike="noStrike">
                <a:latin typeface="Arial"/>
              </a:rPr>
              <a:t>L1 regularization</a:t>
            </a:r>
            <a:r>
              <a:rPr b="0" lang="en-US" sz="1950" spc="-1" strike="noStrike">
                <a:latin typeface="Arial"/>
              </a:rPr>
              <a:t>)</a:t>
            </a:r>
            <a:endParaRPr b="0" lang="en-US" sz="195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Hiệu chỉnh L2 (</a:t>
            </a:r>
            <a:r>
              <a:rPr b="1" lang="en-US" sz="1950" spc="-1" strike="noStrike">
                <a:latin typeface="Arial"/>
              </a:rPr>
              <a:t>L2 regularization</a:t>
            </a:r>
            <a:r>
              <a:rPr b="0" lang="en-US" sz="1950" spc="-1" strike="noStrike">
                <a:latin typeface="Arial"/>
              </a:rPr>
              <a:t>)</a:t>
            </a:r>
            <a:endParaRPr b="0" lang="en-US" sz="195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16000"/>
            <a:ext cx="7020000" cy="936000"/>
          </a:xfrm>
          <a:prstGeom prst="rect">
            <a:avLst/>
          </a:prstGeom>
          <a:noFill/>
          <a:ln>
            <a:noFill/>
          </a:ln>
        </p:spPr>
        <p:txBody>
          <a:bodyPr lIns="0" rIns="0" tIns="0" bIns="0" anchor="ctr"/>
          <a:p>
            <a:r>
              <a:rPr b="0" lang="en-US" sz="3570" spc="-1" strike="noStrike">
                <a:solidFill>
                  <a:srgbClr val="ffffff"/>
                </a:solidFill>
                <a:latin typeface="Arial"/>
              </a:rPr>
              <a:t>Cơ chế hoạt động </a:t>
            </a:r>
            <a:endParaRPr b="0" lang="en-US" sz="3570" spc="-1" strike="noStrike">
              <a:solidFill>
                <a:srgbClr val="ffffff"/>
              </a:solidFill>
              <a:latin typeface="Arial"/>
            </a:endParaRPr>
          </a:p>
        </p:txBody>
      </p:sp>
      <p:sp>
        <p:nvSpPr>
          <p:cNvPr id="53" name="TextShape 2"/>
          <p:cNvSpPr txBox="1"/>
          <p:nvPr/>
        </p:nvSpPr>
        <p:spPr>
          <a:xfrm>
            <a:off x="145080" y="1375200"/>
            <a:ext cx="4792680" cy="35625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600" spc="-1" strike="noStrike">
                <a:latin typeface="Arial"/>
              </a:rPr>
              <a:t>Cho data set:</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 </a:t>
            </a:r>
            <a:r>
              <a:rPr b="0" lang="en-US" sz="1600" spc="-1" strike="noStrike">
                <a:latin typeface="Arial"/>
              </a:rPr>
              <a:t>[ [x</a:t>
            </a:r>
            <a:r>
              <a:rPr b="0" lang="en-US" sz="1600" spc="-1" strike="noStrike" baseline="33000">
                <a:latin typeface="Arial"/>
              </a:rPr>
              <a:t>1</a:t>
            </a:r>
            <a:r>
              <a:rPr b="0" lang="en-US" sz="1600" spc="-1" strike="noStrike" baseline="-33000">
                <a:latin typeface="Arial"/>
              </a:rPr>
              <a:t>1</a:t>
            </a:r>
            <a:r>
              <a:rPr b="0" lang="en-US" sz="1600" spc="-1" strike="noStrike">
                <a:latin typeface="Arial"/>
              </a:rPr>
              <a:t> , x</a:t>
            </a:r>
            <a:r>
              <a:rPr b="0" lang="en-US" sz="1600" spc="-1" strike="noStrike" baseline="33000">
                <a:latin typeface="Arial"/>
              </a:rPr>
              <a:t>1</a:t>
            </a:r>
            <a:r>
              <a:rPr b="0" lang="en-US" sz="1600" spc="-1" strike="noStrike" baseline="-33000">
                <a:latin typeface="Arial"/>
              </a:rPr>
              <a:t>2</a:t>
            </a:r>
            <a:r>
              <a:rPr b="0" lang="en-US" sz="1600" spc="-1" strike="noStrike">
                <a:latin typeface="Arial"/>
              </a:rPr>
              <a:t> , ..., x</a:t>
            </a:r>
            <a:r>
              <a:rPr b="0" lang="en-US" sz="1600" spc="-1" strike="noStrike" baseline="33000">
                <a:latin typeface="Arial"/>
              </a:rPr>
              <a:t>1</a:t>
            </a:r>
            <a:r>
              <a:rPr b="0" lang="en-US" sz="1600" spc="-1" strike="noStrike" baseline="-33000">
                <a:latin typeface="Arial"/>
              </a:rPr>
              <a:t>n </a:t>
            </a:r>
            <a:r>
              <a:rPr b="0" lang="en-US" sz="1600" spc="-1" strike="noStrike">
                <a:latin typeface="Arial"/>
              </a:rPr>
              <a:t>, y</a:t>
            </a:r>
            <a:r>
              <a:rPr b="0" lang="en-US" sz="1600" spc="-1" strike="noStrike" baseline="33000">
                <a:latin typeface="Arial"/>
              </a:rPr>
              <a:t>1</a:t>
            </a:r>
            <a:r>
              <a:rPr b="0" lang="en-US" sz="1600" spc="-1" strike="noStrike">
                <a:latin typeface="Arial"/>
              </a:rPr>
              <a:t>],</a:t>
            </a:r>
            <a:endParaRPr b="0" lang="en-US" sz="1600" spc="-1" strike="noStrike">
              <a:latin typeface="Arial"/>
            </a:endParaRPr>
          </a:p>
          <a:p>
            <a:pPr lvl="2" marL="1296000" indent="-288000">
              <a:spcAft>
                <a:spcPts val="689"/>
              </a:spcAft>
              <a:buClr>
                <a:srgbClr val="000000"/>
              </a:buClr>
              <a:buSzPct val="45000"/>
              <a:buFont typeface="Wingdings" charset="2"/>
              <a:buChar char=""/>
            </a:pPr>
            <a:r>
              <a:rPr b="0" lang="en-US" sz="1600" spc="-1" strike="noStrike">
                <a:latin typeface="Arial"/>
              </a:rPr>
              <a:t>…</a:t>
            </a:r>
            <a:endParaRPr b="0" lang="en-US" sz="1600" spc="-1" strike="noStrike">
              <a:latin typeface="Arial"/>
            </a:endParaRPr>
          </a:p>
          <a:p>
            <a:pPr lvl="2" marL="1296000" indent="-288000">
              <a:spcAft>
                <a:spcPts val="689"/>
              </a:spcAft>
              <a:buClr>
                <a:srgbClr val="000000"/>
              </a:buClr>
              <a:buSzPct val="45000"/>
              <a:buFont typeface="Wingdings" charset="2"/>
              <a:buChar char=""/>
            </a:pPr>
            <a:r>
              <a:rPr b="0" lang="en-US" sz="1600" spc="-1" strike="noStrike">
                <a:latin typeface="Arial"/>
              </a:rPr>
              <a:t>[x</a:t>
            </a:r>
            <a:r>
              <a:rPr b="0" lang="en-US" sz="1600" spc="-1" strike="noStrike" baseline="33000">
                <a:latin typeface="Arial"/>
              </a:rPr>
              <a:t>m</a:t>
            </a:r>
            <a:r>
              <a:rPr b="0" lang="en-US" sz="1600" spc="-1" strike="noStrike" baseline="-33000">
                <a:latin typeface="Arial"/>
              </a:rPr>
              <a:t>1</a:t>
            </a:r>
            <a:r>
              <a:rPr b="0" lang="en-US" sz="1600" spc="-1" strike="noStrike">
                <a:latin typeface="Arial"/>
              </a:rPr>
              <a:t> , x</a:t>
            </a:r>
            <a:r>
              <a:rPr b="0" lang="en-US" sz="1600" spc="-1" strike="noStrike" baseline="33000">
                <a:latin typeface="Arial"/>
              </a:rPr>
              <a:t>m</a:t>
            </a:r>
            <a:r>
              <a:rPr b="0" lang="en-US" sz="1600" spc="-1" strike="noStrike" baseline="-33000">
                <a:latin typeface="Arial"/>
              </a:rPr>
              <a:t>2</a:t>
            </a:r>
            <a:r>
              <a:rPr b="0" lang="en-US" sz="1600" spc="-1" strike="noStrike">
                <a:latin typeface="Arial"/>
              </a:rPr>
              <a:t> , ..., x</a:t>
            </a:r>
            <a:r>
              <a:rPr b="0" lang="en-US" sz="1600" spc="-1" strike="noStrike" baseline="33000">
                <a:latin typeface="Arial"/>
              </a:rPr>
              <a:t>m</a:t>
            </a:r>
            <a:r>
              <a:rPr b="0" lang="en-US" sz="1600" spc="-1" strike="noStrike" baseline="-33000">
                <a:latin typeface="Arial"/>
              </a:rPr>
              <a:t>n </a:t>
            </a:r>
            <a:r>
              <a:rPr b="0" lang="en-US" sz="1600" spc="-1" strike="noStrike">
                <a:latin typeface="Arial"/>
              </a:rPr>
              <a:t>, y</a:t>
            </a:r>
            <a:r>
              <a:rPr b="0" lang="en-US" sz="1600" spc="-1" strike="noStrike" baseline="33000">
                <a:latin typeface="Arial"/>
              </a:rPr>
              <a:t>m</a:t>
            </a:r>
            <a:r>
              <a:rPr b="0" lang="en-US" sz="1600" spc="-1" strike="noStrike">
                <a:latin typeface="Arial"/>
              </a:rPr>
              <a:t>] ]</a:t>
            </a:r>
            <a:endParaRPr b="0" lang="en-US" sz="1600" spc="-1" strike="noStrike">
              <a:latin typeface="Arial"/>
            </a:endParaRPr>
          </a:p>
          <a:p>
            <a:pPr lvl="1" marL="864000" indent="-324000">
              <a:spcAft>
                <a:spcPts val="918"/>
              </a:spcAft>
              <a:buClr>
                <a:srgbClr val="000000"/>
              </a:buClr>
              <a:buSzPct val="75000"/>
              <a:buFont typeface="Symbol" charset="2"/>
              <a:buChar char=""/>
            </a:pPr>
            <a:r>
              <a:rPr b="1" lang="en-US" sz="1600" spc="-1" strike="noStrike">
                <a:latin typeface="Arial"/>
              </a:rPr>
              <a:t>x</a:t>
            </a:r>
            <a:r>
              <a:rPr b="1" lang="en-US" sz="1600" spc="-1" strike="noStrike" baseline="33000">
                <a:latin typeface="Arial"/>
              </a:rPr>
              <a:t>i</a:t>
            </a:r>
            <a:r>
              <a:rPr b="1" lang="en-US" sz="1600" spc="-1" strike="noStrike" baseline="-33000">
                <a:latin typeface="Arial"/>
              </a:rPr>
              <a:t>j</a:t>
            </a:r>
            <a:r>
              <a:rPr b="0" lang="en-US" sz="1600" spc="-1" strike="noStrike">
                <a:latin typeface="Arial"/>
              </a:rPr>
              <a:t> là đặc trưng j của quan sát thứ i, y</a:t>
            </a:r>
            <a:r>
              <a:rPr b="0" lang="en-US" sz="1600" spc="-1" strike="noStrike" baseline="33000">
                <a:latin typeface="Arial"/>
              </a:rPr>
              <a:t>i</a:t>
            </a:r>
            <a:r>
              <a:rPr b="0" lang="en-US" sz="1600" spc="-1" strike="noStrike">
                <a:latin typeface="Arial"/>
              </a:rPr>
              <a:t> là nhãn của quan sát thứ I</a:t>
            </a:r>
            <a:endParaRPr b="0" lang="en-US" sz="1600" spc="-1" strike="noStrike">
              <a:latin typeface="Arial"/>
            </a:endParaRPr>
          </a:p>
          <a:p>
            <a:pPr marL="432000" indent="-324000">
              <a:spcAft>
                <a:spcPts val="1148"/>
              </a:spcAft>
              <a:buClr>
                <a:srgbClr val="000000"/>
              </a:buClr>
              <a:buSzPct val="45000"/>
              <a:buFont typeface="Wingdings" charset="2"/>
              <a:buChar char=""/>
            </a:pPr>
            <a:r>
              <a:rPr b="0" lang="en-US" sz="1600" spc="-1" strike="noStrike">
                <a:latin typeface="Arial"/>
              </a:rPr>
              <a:t>Tìm trọng số w và </a:t>
            </a:r>
            <a:r>
              <a:rPr b="1" lang="en-US" sz="1600" spc="-1" strike="noStrike">
                <a:latin typeface="Arial"/>
              </a:rPr>
              <a:t>intercept</a:t>
            </a:r>
            <a:r>
              <a:rPr b="0" lang="en-US" sz="1600" spc="-1" strike="noStrike">
                <a:latin typeface="Arial"/>
              </a:rPr>
              <a:t> / </a:t>
            </a:r>
            <a:r>
              <a:rPr b="1" lang="en-US" sz="1600" spc="-1" strike="noStrike">
                <a:latin typeface="Arial"/>
              </a:rPr>
              <a:t>bias term </a:t>
            </a:r>
            <a:r>
              <a:rPr b="0" lang="en-US" sz="1600" spc="-1" strike="noStrike">
                <a:latin typeface="Arial"/>
              </a:rPr>
              <a:t>b</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w := [w</a:t>
            </a:r>
            <a:r>
              <a:rPr b="0" lang="en-US" sz="1600" spc="-1" strike="noStrike" baseline="-33000">
                <a:latin typeface="Arial"/>
              </a:rPr>
              <a:t>1</a:t>
            </a:r>
            <a:r>
              <a:rPr b="0" lang="en-US" sz="1600" spc="-1" strike="noStrike">
                <a:latin typeface="Arial"/>
              </a:rPr>
              <a:t> , w</a:t>
            </a:r>
            <a:r>
              <a:rPr b="0" lang="en-US" sz="1600" spc="-1" strike="noStrike" baseline="-33000">
                <a:latin typeface="Arial"/>
              </a:rPr>
              <a:t>2</a:t>
            </a:r>
            <a:r>
              <a:rPr b="0" lang="en-US" sz="1600" spc="-1" strike="noStrike">
                <a:latin typeface="Arial"/>
              </a:rPr>
              <a:t> , ..., w</a:t>
            </a:r>
            <a:r>
              <a:rPr b="0" lang="en-US" sz="1600" spc="-1" strike="noStrike" baseline="-33000">
                <a:latin typeface="Arial"/>
              </a:rPr>
              <a:t>n </a:t>
            </a:r>
            <a:r>
              <a:rPr b="0" lang="en-US" sz="1600" spc="-1" strike="noStrike">
                <a:latin typeface="Arial"/>
              </a:rPr>
              <a:t>]</a:t>
            </a:r>
            <a:r>
              <a:rPr b="1" lang="en-US" sz="1600" spc="-1" strike="noStrike">
                <a:latin typeface="Arial"/>
              </a:rPr>
              <a:t>’</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b</a:t>
            </a:r>
            <a:endParaRPr b="0" lang="en-US" sz="1600" spc="-1" strike="noStrike">
              <a:latin typeface="Arial"/>
            </a:endParaRPr>
          </a:p>
          <a:p>
            <a:pPr marL="432000" indent="-324000">
              <a:spcAft>
                <a:spcPts val="1148"/>
              </a:spcAft>
              <a:buClr>
                <a:srgbClr val="000000"/>
              </a:buClr>
              <a:buSzPct val="45000"/>
              <a:buFont typeface="Wingdings" charset="2"/>
              <a:buChar char=""/>
            </a:pPr>
            <a:r>
              <a:rPr b="0" lang="en-US" sz="1600" spc="-1" strike="noStrike">
                <a:latin typeface="Arial"/>
              </a:rPr>
              <a:t>sao cho L</a:t>
            </a:r>
            <a:r>
              <a:rPr b="0" lang="en-US" sz="1600" spc="-1" strike="noStrike" baseline="-33000">
                <a:latin typeface="Arial"/>
              </a:rPr>
              <a:t>CE</a:t>
            </a:r>
            <a:r>
              <a:rPr b="0" lang="en-US" sz="1600" spc="-1" strike="noStrike">
                <a:latin typeface="Arial"/>
              </a:rPr>
              <a:t>( ŷ, y) → min</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L</a:t>
            </a:r>
            <a:r>
              <a:rPr b="0" lang="en-US" sz="1600" spc="-1" strike="noStrike" baseline="-33000">
                <a:latin typeface="Arial"/>
              </a:rPr>
              <a:t>CE</a:t>
            </a:r>
            <a:r>
              <a:rPr b="0" lang="en-US" sz="1600" spc="-1" strike="noStrike">
                <a:latin typeface="Arial"/>
              </a:rPr>
              <a:t>( ŷ, y) := cross-entropy loss function</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Ŷ → nhãn dự đoán, y → nhãn thực</a:t>
            </a:r>
            <a:endParaRPr b="0" lang="en-US" sz="1600" spc="-1" strike="noStrike">
              <a:latin typeface="Arial"/>
            </a:endParaRPr>
          </a:p>
        </p:txBody>
      </p:sp>
      <p:pic>
        <p:nvPicPr>
          <p:cNvPr id="54" name="" descr=""/>
          <p:cNvPicPr/>
          <p:nvPr/>
        </p:nvPicPr>
        <p:blipFill>
          <a:blip r:embed="rId1"/>
          <a:stretch/>
        </p:blipFill>
        <p:spPr>
          <a:xfrm>
            <a:off x="4969080" y="1369800"/>
            <a:ext cx="4841640" cy="3750840"/>
          </a:xfrm>
          <a:prstGeom prst="rect">
            <a:avLst/>
          </a:prstGeom>
          <a:ln>
            <a:noFill/>
          </a:ln>
        </p:spPr>
      </p:pic>
      <mc:AlternateContent>
        <mc:Choice xmlns:a14="http://schemas.microsoft.com/office/drawing/2010/main" Requires="a14">
          <p:sp>
            <p:nvSpPr>
              <p:cNvPr id="55" name="Formula 3"/>
              <p:cNvSpPr txBox="1"/>
              <p:nvPr/>
            </p:nvSpPr>
            <p:spPr>
              <a:xfrm>
                <a:off x="4047480" y="2764080"/>
                <a:ext cx="719640" cy="359640"/>
              </a:xfrm>
              <a:prstGeom prst="rect">
                <a:avLst/>
              </a:prstGeom>
            </p:spPr>
            <p:txBody>
              <a:bodyPr/>
              <a:p>
                <a14:m>
                  <m:oMath xmlns:m="http://schemas.openxmlformats.org/officeDocument/2006/math"/>
                </a14:m>
              </a:p>
            </p:txBody>
          </p:sp>
        </mc:Choice>
        <mc:Fallback/>
      </mc:AlternateContent>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16000"/>
            <a:ext cx="7020000" cy="936000"/>
          </a:xfrm>
          <a:prstGeom prst="rect">
            <a:avLst/>
          </a:prstGeom>
          <a:noFill/>
          <a:ln>
            <a:noFill/>
          </a:ln>
        </p:spPr>
        <p:txBody>
          <a:bodyPr lIns="0" rIns="0" tIns="0" bIns="0" anchor="ctr"/>
          <a:p>
            <a:r>
              <a:rPr b="0" lang="en-US" sz="3570" spc="-1" strike="noStrike">
                <a:solidFill>
                  <a:srgbClr val="ffffff"/>
                </a:solidFill>
                <a:latin typeface="Arial"/>
              </a:rPr>
              <a:t>Cơ chế hoạt động </a:t>
            </a:r>
            <a:endParaRPr b="0" lang="en-US" sz="3570" spc="-1" strike="noStrike">
              <a:solidFill>
                <a:srgbClr val="ffffff"/>
              </a:solidFill>
              <a:latin typeface="Arial"/>
            </a:endParaRPr>
          </a:p>
        </p:txBody>
      </p:sp>
      <p:pic>
        <p:nvPicPr>
          <p:cNvPr id="57" name="" descr=""/>
          <p:cNvPicPr/>
          <p:nvPr/>
        </p:nvPicPr>
        <p:blipFill>
          <a:blip r:embed="rId1"/>
          <a:stretch/>
        </p:blipFill>
        <p:spPr>
          <a:xfrm>
            <a:off x="124560" y="2286000"/>
            <a:ext cx="4515840" cy="1828800"/>
          </a:xfrm>
          <a:prstGeom prst="rect">
            <a:avLst/>
          </a:prstGeom>
          <a:ln>
            <a:noFill/>
          </a:ln>
        </p:spPr>
      </p:pic>
      <p:pic>
        <p:nvPicPr>
          <p:cNvPr id="58" name="" descr=""/>
          <p:cNvPicPr/>
          <p:nvPr/>
        </p:nvPicPr>
        <p:blipFill>
          <a:blip r:embed="rId2"/>
          <a:stretch/>
        </p:blipFill>
        <p:spPr>
          <a:xfrm>
            <a:off x="4206240" y="1433880"/>
            <a:ext cx="5373000" cy="38311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177840"/>
            <a:ext cx="7020000" cy="1012680"/>
          </a:xfrm>
          <a:prstGeom prst="rect">
            <a:avLst/>
          </a:prstGeom>
          <a:noFill/>
          <a:ln>
            <a:noFill/>
          </a:ln>
        </p:spPr>
        <p:txBody>
          <a:bodyPr lIns="0" rIns="0" tIns="0" bIns="0" anchor="ctr"/>
          <a:p>
            <a:r>
              <a:rPr b="0" lang="en-US" sz="3570" spc="-1" strike="noStrike">
                <a:solidFill>
                  <a:srgbClr val="ffffff"/>
                </a:solidFill>
                <a:latin typeface="Arial"/>
              </a:rPr>
              <a:t>Hàm phân lớp - Classification Function</a:t>
            </a:r>
            <a:endParaRPr b="0" lang="en-US" sz="3570" spc="-1" strike="noStrike">
              <a:solidFill>
                <a:srgbClr val="ffffff"/>
              </a:solidFill>
              <a:latin typeface="Arial"/>
            </a:endParaRPr>
          </a:p>
        </p:txBody>
      </p:sp>
      <p:pic>
        <p:nvPicPr>
          <p:cNvPr id="60" name="" descr=""/>
          <p:cNvPicPr/>
          <p:nvPr/>
        </p:nvPicPr>
        <p:blipFill>
          <a:blip r:embed="rId1"/>
          <a:stretch/>
        </p:blipFill>
        <p:spPr>
          <a:xfrm>
            <a:off x="274320" y="1263600"/>
            <a:ext cx="4663440" cy="2302560"/>
          </a:xfrm>
          <a:prstGeom prst="rect">
            <a:avLst/>
          </a:prstGeom>
          <a:ln>
            <a:noFill/>
          </a:ln>
        </p:spPr>
      </p:pic>
      <p:pic>
        <p:nvPicPr>
          <p:cNvPr id="61" name="" descr=""/>
          <p:cNvPicPr/>
          <p:nvPr/>
        </p:nvPicPr>
        <p:blipFill>
          <a:blip r:embed="rId2"/>
          <a:stretch/>
        </p:blipFill>
        <p:spPr>
          <a:xfrm>
            <a:off x="5126400" y="1254960"/>
            <a:ext cx="4109040" cy="2311200"/>
          </a:xfrm>
          <a:prstGeom prst="rect">
            <a:avLst/>
          </a:prstGeom>
          <a:ln>
            <a:noFill/>
          </a:ln>
        </p:spPr>
      </p:pic>
      <p:sp>
        <p:nvSpPr>
          <p:cNvPr id="62" name="TextShape 2"/>
          <p:cNvSpPr txBox="1"/>
          <p:nvPr/>
        </p:nvSpPr>
        <p:spPr>
          <a:xfrm>
            <a:off x="182880" y="3566160"/>
            <a:ext cx="4754880" cy="182880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Hàm sigmoid σ:</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Phân loại 2 lớp</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y = 0 và y = 1</a:t>
            </a:r>
            <a:endParaRPr b="0" lang="en-US" sz="195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Y = + (positive) và y = - (negative)</a:t>
            </a:r>
            <a:endParaRPr b="0" lang="en-US" sz="195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a:t>
            </a:r>
            <a:endParaRPr b="0" lang="en-US" sz="1950" spc="-1" strike="noStrike">
              <a:latin typeface="Arial"/>
            </a:endParaRPr>
          </a:p>
          <a:p>
            <a:pPr lvl="1" marL="864000" indent="-324000">
              <a:spcAft>
                <a:spcPts val="918"/>
              </a:spcAft>
              <a:buClr>
                <a:srgbClr val="000000"/>
              </a:buClr>
              <a:buSzPct val="75000"/>
              <a:buFont typeface="Symbol" charset="2"/>
              <a:buChar char=""/>
            </a:pPr>
            <a:endParaRPr b="0" lang="en-US" sz="1950" spc="-1" strike="noStrike">
              <a:latin typeface="Arial"/>
            </a:endParaRPr>
          </a:p>
          <a:p>
            <a:pPr lvl="1" marL="864000" indent="-324000">
              <a:spcAft>
                <a:spcPts val="918"/>
              </a:spcAft>
              <a:buClr>
                <a:srgbClr val="000000"/>
              </a:buClr>
              <a:buSzPct val="75000"/>
              <a:buFont typeface="Symbol" charset="2"/>
              <a:buChar char=""/>
            </a:pPr>
            <a:endParaRPr b="0" lang="en-US" sz="1950" spc="-1" strike="noStrike">
              <a:latin typeface="Arial"/>
            </a:endParaRPr>
          </a:p>
        </p:txBody>
      </p:sp>
      <p:sp>
        <p:nvSpPr>
          <p:cNvPr id="63" name="TextShape 3"/>
          <p:cNvSpPr txBox="1"/>
          <p:nvPr/>
        </p:nvSpPr>
        <p:spPr>
          <a:xfrm>
            <a:off x="5174280" y="3566160"/>
            <a:ext cx="4426920" cy="1920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Hàm </a:t>
            </a:r>
            <a:r>
              <a:rPr b="0" lang="en-US" sz="2600" spc="-1" strike="noStrike">
                <a:latin typeface="Arial"/>
              </a:rPr>
              <a:t>softmax</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Phân loại k lớp (k &gt;= 2)</a:t>
            </a:r>
            <a:endParaRPr b="0" lang="en-US" sz="2280" spc="-1" strike="noStrike">
              <a:latin typeface="Arial"/>
            </a:endParaRPr>
          </a:p>
          <a:p>
            <a:pPr lvl="1" marL="864000" indent="-324000">
              <a:spcAft>
                <a:spcPts val="918"/>
              </a:spcAft>
              <a:buClr>
                <a:srgbClr val="000000"/>
              </a:buClr>
              <a:buSzPct val="75000"/>
              <a:buFont typeface="Symbol" charset="2"/>
              <a:buChar char=""/>
            </a:pPr>
            <a:endParaRPr b="0" lang="en-US" sz="2280" spc="-1" strike="noStrike">
              <a:latin typeface="Arial"/>
            </a:endParaRPr>
          </a:p>
        </p:txBody>
      </p:sp>
      <mc:AlternateContent>
        <mc:Choice xmlns:a14="http://schemas.microsoft.com/office/drawing/2010/main" Requires="a14">
          <p:sp>
            <p:nvSpPr>
              <p:cNvPr id="64" name="Formula 4"/>
              <p:cNvSpPr txBox="1"/>
              <p:nvPr/>
            </p:nvSpPr>
            <p:spPr>
              <a:xfrm>
                <a:off x="4047480" y="3439440"/>
                <a:ext cx="72000" cy="169200"/>
              </a:xfrm>
              <a:prstGeom prst="rect">
                <a:avLst/>
              </a:prstGeom>
            </p:spPr>
            <p:txBody>
              <a:bodyPr/>
              <a:p>
                <a14:m>
                  <m:oMath xmlns:m="http://schemas.openxmlformats.org/officeDocument/2006/math"/>
                </a14:m>
              </a:p>
            </p:txBody>
          </p:sp>
        </mc:Choice>
        <mc:Fallback/>
      </mc:AlternateContent>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177840"/>
            <a:ext cx="7020000" cy="1012680"/>
          </a:xfrm>
          <a:prstGeom prst="rect">
            <a:avLst/>
          </a:prstGeom>
          <a:noFill/>
          <a:ln>
            <a:noFill/>
          </a:ln>
        </p:spPr>
        <p:txBody>
          <a:bodyPr lIns="0" rIns="0" tIns="0" bIns="0" anchor="ctr"/>
          <a:p>
            <a:r>
              <a:rPr b="0" lang="en-US" sz="3570" spc="-1" strike="noStrike">
                <a:solidFill>
                  <a:srgbClr val="ffffff"/>
                </a:solidFill>
                <a:latin typeface="Arial"/>
              </a:rPr>
              <a:t>Hàm phân lớp – Classification Function </a:t>
            </a:r>
            <a:endParaRPr b="0" lang="en-US" sz="3570" spc="-1" strike="noStrike">
              <a:solidFill>
                <a:srgbClr val="ffffff"/>
              </a:solidFill>
              <a:latin typeface="Arial"/>
            </a:endParaRPr>
          </a:p>
        </p:txBody>
      </p:sp>
      <p:sp>
        <p:nvSpPr>
          <p:cNvPr id="66" name="TextShape 2"/>
          <p:cNvSpPr txBox="1"/>
          <p:nvPr/>
        </p:nvSpPr>
        <p:spPr>
          <a:xfrm>
            <a:off x="548640" y="1737360"/>
            <a:ext cx="3657600" cy="302112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400" spc="-1" strike="noStrike">
                <a:latin typeface="Arial"/>
              </a:rPr>
              <a:t>x = [x</a:t>
            </a:r>
            <a:r>
              <a:rPr b="0" lang="en-US" sz="2400" spc="-1" strike="noStrike" baseline="-33000">
                <a:latin typeface="Arial"/>
              </a:rPr>
              <a:t>1</a:t>
            </a:r>
            <a:r>
              <a:rPr b="0" lang="en-US" sz="2400" spc="-1" strike="noStrike">
                <a:latin typeface="Arial"/>
              </a:rPr>
              <a:t> , x</a:t>
            </a:r>
            <a:r>
              <a:rPr b="0" lang="en-US" sz="2400" spc="-1" strike="noStrike" baseline="-33000">
                <a:latin typeface="Arial"/>
              </a:rPr>
              <a:t>2</a:t>
            </a:r>
            <a:r>
              <a:rPr b="0" lang="en-US" sz="2400" spc="-1" strike="noStrike">
                <a:latin typeface="Arial"/>
              </a:rPr>
              <a:t> , ..., x</a:t>
            </a:r>
            <a:r>
              <a:rPr b="0" lang="en-US" sz="2400" spc="-1" strike="noStrike" baseline="-33000">
                <a:latin typeface="Arial"/>
              </a:rPr>
              <a:t>n </a:t>
            </a:r>
            <a:r>
              <a:rPr b="0" lang="en-US" sz="2400" spc="-1" strike="noStrike">
                <a:latin typeface="Arial"/>
              </a:rPr>
              <a:t>] </a:t>
            </a:r>
            <a:r>
              <a:rPr b="0" lang="en-US" sz="2400" spc="-1" strike="noStrike">
                <a:latin typeface="Arial"/>
              </a:rPr>
              <a:t>	</a:t>
            </a:r>
            <a:r>
              <a:rPr b="0" lang="en-US" sz="2400" spc="-1" strike="noStrike">
                <a:latin typeface="Arial"/>
              </a:rPr>
              <a:t>	</a:t>
            </a:r>
            <a:endParaRPr b="0" lang="en-US" sz="2400" spc="-1" strike="noStrike">
              <a:latin typeface="Arial"/>
            </a:endParaRPr>
          </a:p>
          <a:p>
            <a:pPr marL="432000" indent="-324000">
              <a:spcAft>
                <a:spcPts val="1148"/>
              </a:spcAft>
              <a:buClr>
                <a:srgbClr val="000000"/>
              </a:buClr>
              <a:buSzPct val="45000"/>
              <a:buFont typeface="Wingdings" charset="2"/>
              <a:buChar char=""/>
            </a:pPr>
            <a:r>
              <a:rPr b="0" lang="en-US" sz="2400" spc="-1" strike="noStrike">
                <a:latin typeface="Arial"/>
              </a:rPr>
              <a:t>nhãn y</a:t>
            </a:r>
            <a:endParaRPr b="0" lang="en-US" sz="2400" spc="-1" strike="noStrike">
              <a:latin typeface="Arial"/>
            </a:endParaRPr>
          </a:p>
          <a:p>
            <a:pPr marL="432000" indent="-324000">
              <a:spcAft>
                <a:spcPts val="1148"/>
              </a:spcAft>
              <a:buClr>
                <a:srgbClr val="000000"/>
              </a:buClr>
              <a:buSzPct val="45000"/>
              <a:buFont typeface="Wingdings" charset="2"/>
              <a:buChar char=""/>
            </a:pPr>
            <a:r>
              <a:rPr b="0" lang="en-US" sz="2400" spc="-1" strike="noStrike">
                <a:latin typeface="Arial"/>
              </a:rPr>
              <a:t>w = [w</a:t>
            </a:r>
            <a:r>
              <a:rPr b="0" lang="en-US" sz="2400" spc="-1" strike="noStrike" baseline="-33000">
                <a:latin typeface="Arial"/>
              </a:rPr>
              <a:t>1</a:t>
            </a:r>
            <a:r>
              <a:rPr b="0" lang="en-US" sz="2400" spc="-1" strike="noStrike">
                <a:latin typeface="Arial"/>
              </a:rPr>
              <a:t> , w</a:t>
            </a:r>
            <a:r>
              <a:rPr b="0" lang="en-US" sz="2400" spc="-1" strike="noStrike" baseline="-33000">
                <a:latin typeface="Arial"/>
              </a:rPr>
              <a:t>2</a:t>
            </a:r>
            <a:r>
              <a:rPr b="0" lang="en-US" sz="2400" spc="-1" strike="noStrike">
                <a:latin typeface="Arial"/>
              </a:rPr>
              <a:t> , ..., w</a:t>
            </a:r>
            <a:r>
              <a:rPr b="0" lang="en-US" sz="2400" spc="-1" strike="noStrike" baseline="-33000">
                <a:latin typeface="Arial"/>
              </a:rPr>
              <a:t>n </a:t>
            </a:r>
            <a:r>
              <a:rPr b="0" lang="en-US" sz="2400" spc="-1" strike="noStrike">
                <a:latin typeface="Arial"/>
              </a:rPr>
              <a:t>]</a:t>
            </a:r>
            <a:r>
              <a:rPr b="1" lang="en-US" sz="2400" spc="-1" strike="noStrike">
                <a:latin typeface="Arial"/>
              </a:rPr>
              <a:t>‘</a:t>
            </a:r>
            <a:r>
              <a:rPr b="1" lang="en-US" sz="2400" spc="-1" strike="noStrike">
                <a:latin typeface="Arial"/>
              </a:rPr>
              <a:t>	</a:t>
            </a:r>
            <a:endParaRPr b="0" lang="en-US" sz="2400" spc="-1" strike="noStrike">
              <a:latin typeface="Arial"/>
            </a:endParaRPr>
          </a:p>
          <a:p>
            <a:pPr marL="432000" indent="-324000">
              <a:spcAft>
                <a:spcPts val="1148"/>
              </a:spcAft>
              <a:buClr>
                <a:srgbClr val="000000"/>
              </a:buClr>
              <a:buSzPct val="45000"/>
              <a:buFont typeface="Wingdings" charset="2"/>
              <a:buChar char=""/>
            </a:pPr>
            <a:r>
              <a:rPr b="0" lang="en-US" sz="2400" spc="-1" strike="noStrike">
                <a:latin typeface="Arial"/>
              </a:rPr>
              <a:t>bias/intercept</a:t>
            </a:r>
            <a:r>
              <a:rPr b="1" lang="en-US" sz="2400" spc="-1" strike="noStrike">
                <a:latin typeface="Arial"/>
              </a:rPr>
              <a:t> </a:t>
            </a:r>
            <a:r>
              <a:rPr b="0" lang="en-US" sz="2400" spc="-1" strike="noStrike">
                <a:latin typeface="Arial"/>
              </a:rPr>
              <a:t>b</a:t>
            </a:r>
            <a:endParaRPr b="0" lang="en-US" sz="2400" spc="-1" strike="noStrike">
              <a:latin typeface="Arial"/>
            </a:endParaRPr>
          </a:p>
          <a:p>
            <a:pPr marL="432000" indent="-324000">
              <a:spcAft>
                <a:spcPts val="1148"/>
              </a:spcAft>
              <a:buClr>
                <a:srgbClr val="000000"/>
              </a:buClr>
              <a:buSzPct val="45000"/>
              <a:buFont typeface="Wingdings" charset="2"/>
              <a:buChar char=""/>
            </a:pPr>
            <a:r>
              <a:rPr b="0" lang="en-US" sz="2400" spc="-1" strike="noStrike">
                <a:latin typeface="Arial"/>
              </a:rPr>
              <a:t>z = x * w + b</a:t>
            </a:r>
            <a:endParaRPr b="0" lang="en-US" sz="2400" spc="-1" strike="noStrike">
              <a:latin typeface="Arial"/>
            </a:endParaRPr>
          </a:p>
        </p:txBody>
      </p:sp>
      <p:pic>
        <p:nvPicPr>
          <p:cNvPr id="67" name="" descr=""/>
          <p:cNvPicPr/>
          <p:nvPr/>
        </p:nvPicPr>
        <p:blipFill>
          <a:blip r:embed="rId1"/>
          <a:stretch/>
        </p:blipFill>
        <p:spPr>
          <a:xfrm>
            <a:off x="5669280" y="3893400"/>
            <a:ext cx="3057840" cy="1318680"/>
          </a:xfrm>
          <a:prstGeom prst="rect">
            <a:avLst/>
          </a:prstGeom>
          <a:ln>
            <a:noFill/>
          </a:ln>
        </p:spPr>
      </p:pic>
      <p:sp>
        <p:nvSpPr>
          <p:cNvPr id="68" name="TextShape 3"/>
          <p:cNvSpPr txBox="1"/>
          <p:nvPr/>
        </p:nvSpPr>
        <p:spPr>
          <a:xfrm>
            <a:off x="4846320" y="1280160"/>
            <a:ext cx="4426920" cy="22179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400" spc="-1" strike="noStrike">
                <a:latin typeface="Arial"/>
              </a:rPr>
              <a:t>Phân loại nhị phân:</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P(y = 1|x) = σ (w · x + b)</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P(y = 0|x) = 1 − σ (w · x + b)</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ŷ = 1 if </a:t>
            </a:r>
            <a:r>
              <a:rPr b="0" lang="en-US" sz="2400" spc="-1" strike="noStrike">
                <a:latin typeface="Arial"/>
              </a:rPr>
              <a:t>P(y = 1|x) &gt; 0.5 else ŷ = 0</a:t>
            </a:r>
            <a:endParaRPr b="0" lang="en-US" sz="2400" spc="-1" strike="noStrike">
              <a:latin typeface="Arial"/>
            </a:endParaRPr>
          </a:p>
        </p:txBody>
      </p:sp>
      <p:sp>
        <p:nvSpPr>
          <p:cNvPr id="69" name="TextShape 4"/>
          <p:cNvSpPr txBox="1"/>
          <p:nvPr/>
        </p:nvSpPr>
        <p:spPr>
          <a:xfrm>
            <a:off x="4846320" y="3498120"/>
            <a:ext cx="4426920" cy="22179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400" spc="-1" strike="noStrike">
                <a:latin typeface="Arial"/>
              </a:rPr>
              <a:t>Phân loại k lớp:</a:t>
            </a:r>
            <a:endParaRPr b="0" lang="en-US" sz="2400" spc="-1" strike="noStrike">
              <a:latin typeface="Arial"/>
            </a:endParaRPr>
          </a:p>
          <a:p>
            <a:pPr lvl="1" marL="864000" indent="-324000">
              <a:spcAft>
                <a:spcPts val="918"/>
              </a:spcAft>
              <a:buClr>
                <a:srgbClr val="000000"/>
              </a:buClr>
              <a:buSzPct val="75000"/>
              <a:buFont typeface="Symbol" charset="2"/>
              <a:buChar char=""/>
            </a:pPr>
            <a:endParaRPr b="0" lang="en-US" sz="2400" spc="-1" strike="noStrike">
              <a:latin typeface="Arial"/>
            </a:endParaRPr>
          </a:p>
          <a:p>
            <a:pPr lvl="1" marL="864000" indent="-324000">
              <a:spcAft>
                <a:spcPts val="918"/>
              </a:spcAft>
              <a:buClr>
                <a:srgbClr val="000000"/>
              </a:buClr>
              <a:buSzPct val="75000"/>
              <a:buFont typeface="Symbol" charset="2"/>
              <a:buChar char=""/>
            </a:pPr>
            <a:endParaRPr b="0" lang="en-US" sz="2400" spc="-1" strike="noStrike">
              <a:latin typeface="Arial"/>
            </a:endParaRPr>
          </a:p>
          <a:p>
            <a:pPr lvl="1" marL="864000" indent="-324000">
              <a:spcAft>
                <a:spcPts val="918"/>
              </a:spcAft>
              <a:buClr>
                <a:srgbClr val="000000"/>
              </a:buClr>
              <a:buSzPct val="75000"/>
              <a:buFont typeface="Symbol" charset="2"/>
              <a:buChar char=""/>
            </a:pPr>
            <a:endParaRPr b="0" lang="en-US" sz="2400" spc="-1" strike="noStrike">
              <a:latin typeface="Arial"/>
            </a:endParaRPr>
          </a:p>
          <a:p>
            <a:pPr lvl="1" marL="864000" indent="-324000">
              <a:spcAft>
                <a:spcPts val="918"/>
              </a:spcAft>
              <a:buClr>
                <a:srgbClr val="000000"/>
              </a:buClr>
              <a:buSzPct val="75000"/>
              <a:buFont typeface="Symbol" charset="2"/>
              <a:buChar char=""/>
            </a:pPr>
            <a:endParaRPr b="0" lang="en-US" sz="24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2019-10-23T00:29:53Z</dcterms:created>
  <dc:creator/>
  <dc:description/>
  <dc:language>en-US</dc:language>
  <cp:lastModifiedBy/>
  <dcterms:modified xsi:type="dcterms:W3CDTF">2019-10-23T16:31:57Z</dcterms:modified>
  <cp:revision>7</cp:revision>
  <dc:subject/>
  <dc:title>Bright Blue</dc:title>
</cp:coreProperties>
</file>