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docProps/core1.xml" ContentType="application/vnd.openxmlformats-package.core-properti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1.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74" autoAdjust="0"/>
  </p:normalViewPr>
  <p:slideViewPr>
    <p:cSldViewPr>
      <p:cViewPr varScale="1">
        <p:scale>
          <a:sx n="69" d="100"/>
          <a:sy n="69" d="100"/>
        </p:scale>
        <p:origin x="-1212" y="-90"/>
      </p:cViewPr>
      <p:guideLst>
        <p:guide orient="horz" pos="1786"/>
        <p:guide pos="3175"/>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B70F09EF-D63E-44CB-84CD-69ED083DA4D8}" type="datetimeFigureOut">
              <a:rPr lang="en-US" smtClean="0"/>
              <a:t>10/23/2019</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B1EC82BA-A6F6-4BCA-AD97-C2F28C241E3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Học có giám sát</a:t>
            </a:r>
          </a:p>
          <a:p>
            <a:r>
              <a:rPr lang="vi-VN" dirty="0" smtClean="0"/>
              <a:t>Supervised learning là thuật toán dự đoán đầu ra (outcome) của một dữ liệu mới (new input) dựa trên các cặp (input, outcome) đã biết từ trước. Cặp dữ liệu này còn được gọi là (data, label), tức (dữ liệu, nhãn).</a:t>
            </a:r>
            <a:endParaRPr lang="en-US" dirty="0"/>
          </a:p>
        </p:txBody>
      </p:sp>
      <p:sp>
        <p:nvSpPr>
          <p:cNvPr id="4" name="Slide Number Placeholder 3"/>
          <p:cNvSpPr>
            <a:spLocks noGrp="1"/>
          </p:cNvSpPr>
          <p:nvPr>
            <p:ph type="sldNum" sz="quarter" idx="10"/>
          </p:nvPr>
        </p:nvSpPr>
        <p:spPr/>
        <p:txBody>
          <a:bodyPr/>
          <a:lstStyle/>
          <a:p>
            <a:fld id="{B1EC82BA-A6F6-4BCA-AD97-C2F28C241E3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latin typeface="Arial"/>
              </a:rPr>
              <a:t>classification function : </a:t>
            </a:r>
            <a:r>
              <a:rPr lang="en-US" sz="1800" b="1" strike="noStrike" spc="-1" dirty="0" smtClean="0">
                <a:latin typeface="Arial"/>
              </a:rPr>
              <a:t>sigmoid</a:t>
            </a:r>
            <a:r>
              <a:rPr lang="en-US" sz="1800" b="0" strike="noStrike" spc="-1" dirty="0" smtClean="0">
                <a:latin typeface="Arial"/>
              </a:rPr>
              <a:t> (two-class) </a:t>
            </a:r>
            <a:r>
              <a:rPr lang="en-US" sz="1800" b="0" strike="noStrike" spc="-1" dirty="0" err="1" smtClean="0">
                <a:latin typeface="Arial"/>
              </a:rPr>
              <a:t>hoặc</a:t>
            </a:r>
            <a:r>
              <a:rPr lang="en-US" sz="1800" b="0" strike="noStrike" spc="-1" dirty="0" smtClean="0">
                <a:latin typeface="Arial"/>
              </a:rPr>
              <a:t> </a:t>
            </a:r>
            <a:r>
              <a:rPr lang="en-US" sz="1800" b="1" strike="noStrike" spc="-1" dirty="0" err="1" smtClean="0">
                <a:latin typeface="Arial"/>
              </a:rPr>
              <a:t>softmax</a:t>
            </a:r>
            <a:r>
              <a:rPr lang="en-US" sz="1800" b="0" strike="noStrike" spc="-1" dirty="0" smtClean="0">
                <a:latin typeface="Arial"/>
              </a:rPr>
              <a:t> (multinomial classifier) =&gt;</a:t>
            </a:r>
            <a:r>
              <a:rPr lang="en-US" sz="1800" b="0" strike="noStrike" spc="-1" dirty="0" err="1" smtClean="0">
                <a:latin typeface="Arial"/>
              </a:rPr>
              <a:t>phân</a:t>
            </a:r>
            <a:r>
              <a:rPr lang="en-US" sz="1800" b="0" strike="noStrike" spc="-1" dirty="0" smtClean="0">
                <a:latin typeface="Arial"/>
              </a:rPr>
              <a:t> </a:t>
            </a:r>
            <a:r>
              <a:rPr lang="en-US" sz="1800" b="0" strike="noStrike" spc="-1" dirty="0" err="1" smtClean="0">
                <a:latin typeface="Arial"/>
              </a:rPr>
              <a:t>loại</a:t>
            </a:r>
            <a:r>
              <a:rPr lang="en-US" sz="1800" b="0" strike="noStrike" spc="-1" dirty="0" smtClean="0">
                <a:latin typeface="Arial"/>
              </a:rPr>
              <a:t> </a:t>
            </a:r>
            <a:r>
              <a:rPr lang="en-US" sz="1800" b="0" strike="noStrike" spc="-1" dirty="0" err="1" smtClean="0">
                <a:latin typeface="Arial"/>
              </a:rPr>
              <a:t>mẫu</a:t>
            </a:r>
            <a:r>
              <a:rPr lang="en-US" sz="1800" b="0" strike="noStrike" spc="-1" dirty="0" smtClean="0">
                <a:latin typeface="Arial"/>
              </a:rPr>
              <a:t> </a:t>
            </a:r>
            <a:r>
              <a:rPr lang="en-US" sz="1800" b="0" strike="noStrike" spc="-1" dirty="0" err="1" smtClean="0">
                <a:latin typeface="Arial"/>
              </a:rPr>
              <a:t>vào</a:t>
            </a:r>
            <a:r>
              <a:rPr lang="en-US" sz="1800" b="0" strike="noStrike" spc="-1" dirty="0" smtClean="0">
                <a:latin typeface="Arial"/>
              </a:rPr>
              <a:t> </a:t>
            </a:r>
            <a:r>
              <a:rPr lang="en-US" sz="1800" b="1" strike="noStrike" spc="-1" dirty="0" err="1" smtClean="0">
                <a:latin typeface="Arial"/>
              </a:rPr>
              <a:t>lớp</a:t>
            </a:r>
            <a:r>
              <a:rPr lang="en-US" sz="1800" b="1" strike="noStrike" spc="-1" dirty="0" smtClean="0">
                <a:latin typeface="Arial"/>
              </a:rPr>
              <a:t> </a:t>
            </a:r>
            <a:r>
              <a:rPr lang="en-US" sz="1800" b="1" strike="noStrike" spc="-1" dirty="0" err="1" smtClean="0">
                <a:latin typeface="Arial"/>
              </a:rPr>
              <a:t>dự</a:t>
            </a:r>
            <a:r>
              <a:rPr lang="en-US" sz="1800" b="1" strike="noStrike" spc="-1" dirty="0" smtClean="0">
                <a:latin typeface="Arial"/>
              </a:rPr>
              <a:t> </a:t>
            </a:r>
            <a:r>
              <a:rPr lang="en-US" sz="1800" b="1" strike="noStrike" spc="-1" dirty="0" err="1" smtClean="0">
                <a:latin typeface="Arial"/>
              </a:rPr>
              <a:t>đoán</a:t>
            </a:r>
            <a:r>
              <a:rPr lang="en-US" sz="1800" b="1" strike="noStrike" spc="-1" dirty="0" smtClean="0">
                <a:latin typeface="Arial"/>
              </a:rPr>
              <a:t> ŷ</a:t>
            </a:r>
            <a:r>
              <a:rPr lang="en-US" sz="1800" b="0" strike="noStrike" spc="-1" dirty="0" smtClean="0">
                <a:latin typeface="Arial"/>
              </a:rPr>
              <a:t> (</a:t>
            </a:r>
            <a:r>
              <a:rPr lang="en-US" sz="1800" b="0" strike="noStrike" spc="-1" dirty="0" err="1" smtClean="0">
                <a:latin typeface="Arial"/>
              </a:rPr>
              <a:t>gán</a:t>
            </a:r>
            <a:r>
              <a:rPr lang="en-US" sz="1800" b="0" strike="noStrike" spc="-1" baseline="0" dirty="0" smtClean="0">
                <a:latin typeface="Arial"/>
              </a:rPr>
              <a:t> </a:t>
            </a:r>
            <a:r>
              <a:rPr lang="en-US" sz="1800" b="0" strike="noStrike" spc="-1" baseline="0" dirty="0" err="1" smtClean="0">
                <a:latin typeface="Arial"/>
              </a:rPr>
              <a:t>nhãn</a:t>
            </a:r>
            <a:r>
              <a:rPr lang="en-US" sz="1800" b="0" strike="noStrike" spc="-1" baseline="0" dirty="0" smtClean="0">
                <a:latin typeface="Arial"/>
              </a:rPr>
              <a:t> </a:t>
            </a:r>
            <a:r>
              <a:rPr lang="en-US" sz="1800" b="0" strike="noStrike" spc="-1" baseline="0" dirty="0" err="1" smtClean="0">
                <a:latin typeface="Arial"/>
              </a:rPr>
              <a:t>cho</a:t>
            </a:r>
            <a:r>
              <a:rPr lang="en-US" sz="1800" b="0" strike="noStrike" spc="-1" baseline="0" dirty="0" smtClean="0">
                <a:latin typeface="Arial"/>
              </a:rPr>
              <a:t> 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err="1" smtClean="0"/>
              <a:t>Hàm</a:t>
            </a:r>
            <a:r>
              <a:rPr lang="en-US" sz="1800" dirty="0" smtClean="0"/>
              <a:t> </a:t>
            </a:r>
            <a:r>
              <a:rPr lang="en-US" sz="1800" dirty="0" err="1" smtClean="0"/>
              <a:t>mục</a:t>
            </a:r>
            <a:r>
              <a:rPr lang="en-US" sz="1800" dirty="0" smtClean="0"/>
              <a:t> </a:t>
            </a:r>
            <a:r>
              <a:rPr lang="en-US" sz="1800" dirty="0" err="1" smtClean="0"/>
              <a:t>tiêu</a:t>
            </a:r>
            <a:r>
              <a:rPr lang="en-US" sz="1800" dirty="0" smtClean="0"/>
              <a:t> - Cross-Entropy</a:t>
            </a:r>
            <a:r>
              <a:rPr lang="en-US" sz="1800" baseline="0" dirty="0" smtClean="0"/>
              <a:t> </a:t>
            </a:r>
            <a:r>
              <a:rPr lang="en-US" sz="1800" dirty="0" smtClean="0"/>
              <a:t>Loss Function, </a:t>
            </a:r>
            <a:r>
              <a:rPr lang="vi-VN" sz="1800" dirty="0" smtClean="0"/>
              <a:t>Định lượng mức độ sai khác giữa ŷ và y</a:t>
            </a:r>
            <a:r>
              <a:rPr lang="en-US" sz="1800" dirty="0" smtClean="0"/>
              <a:t> ,</a:t>
            </a:r>
            <a:r>
              <a:rPr lang="vi-VN" sz="1800" dirty="0" smtClean="0"/>
              <a:t>Ŷ → nhãn dự đoán, y → nhãn thực</a:t>
            </a:r>
            <a:endParaRPr lang="en-US" sz="18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800" b="0" strike="noStrike" spc="-1" dirty="0" smtClean="0">
              <a:latin typeface="Arial"/>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800" b="0" strike="noStrike" spc="-1" dirty="0" smtClean="0">
              <a:latin typeface="Arial"/>
            </a:endParaRPr>
          </a:p>
          <a:p>
            <a:endParaRPr lang="en-US" b="0" dirty="0"/>
          </a:p>
        </p:txBody>
      </p:sp>
      <p:sp>
        <p:nvSpPr>
          <p:cNvPr id="4" name="Slide Number Placeholder 3"/>
          <p:cNvSpPr>
            <a:spLocks noGrp="1"/>
          </p:cNvSpPr>
          <p:nvPr>
            <p:ph type="sldNum" sz="quarter" idx="10"/>
          </p:nvPr>
        </p:nvSpPr>
        <p:spPr/>
        <p:txBody>
          <a:bodyPr/>
          <a:lstStyle/>
          <a:p>
            <a:fld id="{B1EC82BA-A6F6-4BCA-AD97-C2F28C241E3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 Stochastic GD:</a:t>
            </a:r>
          </a:p>
          <a:p>
            <a:r>
              <a:rPr lang="vi-VN" dirty="0" smtClean="0"/>
              <a:t>– thuật toán online nhằm tối thiểu hóa loss</a:t>
            </a:r>
            <a:r>
              <a:rPr lang="en-US" baseline="0" dirty="0" smtClean="0"/>
              <a:t> </a:t>
            </a:r>
            <a:r>
              <a:rPr lang="vi-VN" dirty="0" smtClean="0"/>
              <a:t>function</a:t>
            </a:r>
          </a:p>
          <a:p>
            <a:r>
              <a:rPr lang="vi-VN" dirty="0" smtClean="0"/>
              <a:t>– tính gradient và cập nhật trọng số trên mỗi</a:t>
            </a:r>
            <a:r>
              <a:rPr lang="en-US" baseline="0" dirty="0" smtClean="0"/>
              <a:t> </a:t>
            </a:r>
            <a:r>
              <a:rPr lang="vi-VN" dirty="0" smtClean="0"/>
              <a:t>mẫu huấn luyện</a:t>
            </a:r>
          </a:p>
          <a:p>
            <a:r>
              <a:rPr lang="vi-VN" dirty="0" smtClean="0"/>
              <a:t>● Mini-Batch GD:</a:t>
            </a:r>
          </a:p>
          <a:p>
            <a:r>
              <a:rPr lang="vi-VN" dirty="0" smtClean="0"/>
              <a:t>– huấn luyện nhóm m mẫu. Nếu m = 1 thì là</a:t>
            </a:r>
            <a:r>
              <a:rPr lang="en-US" baseline="0" dirty="0" smtClean="0"/>
              <a:t> </a:t>
            </a:r>
            <a:r>
              <a:rPr lang="vi-VN" dirty="0" smtClean="0"/>
              <a:t>Stochastic GD. Hoặc m &lt;= kích thước tập</a:t>
            </a:r>
            <a:r>
              <a:rPr lang="en-US" baseline="0" dirty="0" smtClean="0"/>
              <a:t> </a:t>
            </a:r>
            <a:r>
              <a:rPr lang="vi-VN" dirty="0" smtClean="0"/>
              <a:t>mẫu.</a:t>
            </a:r>
          </a:p>
          <a:p>
            <a:r>
              <a:rPr lang="vi-VN" dirty="0" smtClean="0"/>
              <a:t>– Cho hiệu suất tính toán tốt do có thể chọn</a:t>
            </a:r>
            <a:r>
              <a:rPr lang="en-US" baseline="0" dirty="0" smtClean="0"/>
              <a:t> </a:t>
            </a:r>
            <a:r>
              <a:rPr lang="vi-VN" dirty="0" smtClean="0"/>
              <a:t>kích thước nhóm phù hợp với năng lực tính</a:t>
            </a:r>
            <a:r>
              <a:rPr lang="en-US" baseline="0" dirty="0" smtClean="0"/>
              <a:t> </a:t>
            </a:r>
            <a:r>
              <a:rPr lang="vi-VN" dirty="0" smtClean="0"/>
              <a:t>toán của máy tính hiện có. Vector hóa dữ</a:t>
            </a:r>
            <a:r>
              <a:rPr lang="en-US" baseline="0" dirty="0" smtClean="0"/>
              <a:t> </a:t>
            </a:r>
            <a:r>
              <a:rPr lang="vi-VN" dirty="0" smtClean="0"/>
              <a:t>liệu dễ dàng và có thể tận</a:t>
            </a:r>
            <a:r>
              <a:rPr lang="en-US" baseline="0" dirty="0" smtClean="0"/>
              <a:t> </a:t>
            </a:r>
            <a:r>
              <a:rPr lang="vi-VN" dirty="0" smtClean="0"/>
              <a:t>dụng năng lực</a:t>
            </a:r>
            <a:r>
              <a:rPr lang="en-US" baseline="0" dirty="0" smtClean="0"/>
              <a:t> </a:t>
            </a:r>
            <a:r>
              <a:rPr lang="vi-VN" dirty="0" smtClean="0"/>
              <a:t>tính toán song song.</a:t>
            </a:r>
          </a:p>
          <a:p>
            <a:r>
              <a:rPr lang="vi-VN" dirty="0" smtClean="0"/>
              <a:t>● Batch GD:</a:t>
            </a:r>
          </a:p>
          <a:p>
            <a:r>
              <a:rPr lang="vi-VN" dirty="0" smtClean="0"/>
              <a:t>– huấn luyện với toàn bộ tập mẫu đồng thời</a:t>
            </a:r>
            <a:r>
              <a:rPr lang="en-US" baseline="0" dirty="0" smtClean="0"/>
              <a:t> </a:t>
            </a:r>
            <a:r>
              <a:rPr lang="vi-VN" dirty="0" smtClean="0"/>
              <a:t>(mini-batch với m = kích thước tập train).</a:t>
            </a: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err="1" smtClean="0"/>
              <a:t>Hàm</a:t>
            </a:r>
            <a:r>
              <a:rPr lang="en-US" sz="1800" dirty="0" smtClean="0"/>
              <a:t> </a:t>
            </a:r>
            <a:r>
              <a:rPr lang="en-US" sz="1800" dirty="0" err="1" smtClean="0"/>
              <a:t>mục</a:t>
            </a:r>
            <a:r>
              <a:rPr lang="en-US" sz="1800" dirty="0" smtClean="0"/>
              <a:t> </a:t>
            </a:r>
            <a:r>
              <a:rPr lang="en-US" sz="1800" dirty="0" err="1" smtClean="0"/>
              <a:t>tiêu</a:t>
            </a:r>
            <a:r>
              <a:rPr lang="en-US" sz="1800" dirty="0" smtClean="0"/>
              <a:t> - Cross-Entropy</a:t>
            </a:r>
            <a:r>
              <a:rPr lang="en-US" sz="1800" baseline="0" dirty="0" smtClean="0"/>
              <a:t> </a:t>
            </a:r>
            <a:r>
              <a:rPr lang="en-US" sz="1800" dirty="0" smtClean="0"/>
              <a:t>Loss Function, </a:t>
            </a:r>
            <a:r>
              <a:rPr lang="vi-VN" sz="1800" dirty="0" smtClean="0"/>
              <a:t>Định lượng mức độ sai khác giữa ŷ và y</a:t>
            </a:r>
            <a:r>
              <a:rPr lang="en-US" sz="1800" dirty="0" smtClean="0"/>
              <a:t> ,</a:t>
            </a:r>
            <a:r>
              <a:rPr lang="vi-VN" sz="1800" dirty="0" smtClean="0"/>
              <a:t>Ŷ → nhãn dự đoán, y → nhãn thực</a:t>
            </a:r>
            <a:endParaRPr lang="en-US" sz="1800" dirty="0" smtClean="0"/>
          </a:p>
          <a:p>
            <a:endParaRPr lang="en-US" dirty="0"/>
          </a:p>
        </p:txBody>
      </p:sp>
      <p:sp>
        <p:nvSpPr>
          <p:cNvPr id="4" name="Slide Number Placeholder 3"/>
          <p:cNvSpPr>
            <a:spLocks noGrp="1"/>
          </p:cNvSpPr>
          <p:nvPr>
            <p:ph type="sldNum" sz="quarter" idx="10"/>
          </p:nvPr>
        </p:nvSpPr>
        <p:spPr/>
        <p:txBody>
          <a:bodyPr/>
          <a:lstStyle/>
          <a:p>
            <a:fld id="{B1EC82BA-A6F6-4BCA-AD97-C2F28C241E3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Overfitting là hiện tượng khi MH xây dựng thể hiện được chi tiết bộ dữ liệu huấn luyện. Điều này có nghĩa là cả dữ liệu nhiễu, hoặc dữ liệu bất thường trong tập</a:t>
            </a:r>
            <a:endParaRPr lang="en-US" dirty="0" smtClean="0"/>
          </a:p>
          <a:p>
            <a:r>
              <a:rPr lang="vi-VN" dirty="0" smtClean="0"/>
              <a:t>Underfitting (chưa khớp) là hiện tượng khi MH xây dựng chưa có độ chính xác cao trong tập dữ liệu huấn luyện cũng như tổng quát hóa với tổng thể dữ liệu. huấn luyện đều được chọn và học để đưa ra quy luật mô hình</a:t>
            </a:r>
            <a:endParaRPr lang="en-US" dirty="0" smtClean="0"/>
          </a:p>
          <a:p>
            <a:pPr rtl="0"/>
            <a:r>
              <a:rPr lang="en-US" sz="1200" b="0" i="0" kern="1200" dirty="0" err="1" smtClean="0">
                <a:solidFill>
                  <a:schemeClr val="tx1"/>
                </a:solidFill>
                <a:latin typeface="+mn-lt"/>
                <a:ea typeface="+mn-ea"/>
                <a:cs typeface="+mn-cs"/>
              </a:rPr>
              <a:t>hiệu</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chỉnh</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mô</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hình</a:t>
            </a:r>
            <a:r>
              <a:rPr lang="en-US" sz="1200" b="0" i="0" kern="1200" dirty="0" smtClean="0">
                <a:solidFill>
                  <a:schemeClr val="tx1"/>
                </a:solidFill>
                <a:latin typeface="+mn-lt"/>
                <a:ea typeface="+mn-ea"/>
                <a:cs typeface="+mn-cs"/>
              </a:rPr>
              <a:t> L1,L2.</a:t>
            </a:r>
            <a:r>
              <a:rPr lang="vi-VN" sz="1200" b="0" i="0" kern="1200" dirty="0" smtClean="0">
                <a:solidFill>
                  <a:schemeClr val="tx1"/>
                </a:solidFill>
                <a:latin typeface="+mn-lt"/>
                <a:ea typeface="+mn-ea"/>
                <a:cs typeface="+mn-cs"/>
              </a:rPr>
              <a:t> trong phần tính trọng số sẽ thêm vào 1 lượng alpha R(theta)</a:t>
            </a:r>
          </a:p>
          <a:p>
            <a:pPr rtl="0"/>
            <a:r>
              <a:rPr lang="vi-VN" sz="1200" b="0" i="0" kern="1200" dirty="0" smtClean="0">
                <a:solidFill>
                  <a:schemeClr val="tx1"/>
                </a:solidFill>
                <a:latin typeface="+mn-lt"/>
                <a:ea typeface="+mn-ea"/>
                <a:cs typeface="+mn-cs"/>
              </a:rPr>
              <a:t>L1 thì </a:t>
            </a:r>
            <a:r>
              <a:rPr lang="vi-VN" sz="1200" b="0" i="0" kern="1200" dirty="0" smtClean="0">
                <a:solidFill>
                  <a:schemeClr val="tx1"/>
                </a:solidFill>
                <a:latin typeface="+mn-lt"/>
                <a:ea typeface="+mn-ea"/>
                <a:cs typeface="+mn-cs"/>
              </a:rPr>
              <a:t>R(theta)</a:t>
            </a:r>
            <a:r>
              <a:rPr lang="vi-VN" sz="1200" b="0" i="0" kern="1200" dirty="0" smtClean="0">
                <a:solidFill>
                  <a:schemeClr val="tx1"/>
                </a:solidFill>
                <a:latin typeface="+mn-lt"/>
                <a:ea typeface="+mn-ea"/>
                <a:cs typeface="+mn-cs"/>
              </a:rPr>
              <a:t>= tổng các trị tuyệt đối của theta-i</a:t>
            </a:r>
          </a:p>
          <a:p>
            <a:pPr rtl="0"/>
            <a:r>
              <a:rPr lang="vi-VN" sz="1200" b="0" i="0" kern="1200" dirty="0" smtClean="0">
                <a:solidFill>
                  <a:schemeClr val="tx1"/>
                </a:solidFill>
                <a:latin typeface="+mn-lt"/>
                <a:ea typeface="+mn-ea"/>
                <a:cs typeface="+mn-cs"/>
              </a:rPr>
              <a:t>L2 thì</a:t>
            </a:r>
            <a:r>
              <a:rPr lang="en-US" sz="1200" b="0" i="0" kern="1200" dirty="0" smtClean="0">
                <a:solidFill>
                  <a:schemeClr val="tx1"/>
                </a:solidFill>
                <a:latin typeface="+mn-lt"/>
                <a:ea typeface="+mn-ea"/>
                <a:cs typeface="+mn-cs"/>
              </a:rPr>
              <a:t> </a:t>
            </a:r>
            <a:r>
              <a:rPr lang="vi-VN" sz="1200" b="0" i="0" kern="1200" dirty="0" smtClean="0">
                <a:solidFill>
                  <a:schemeClr val="tx1"/>
                </a:solidFill>
                <a:latin typeface="+mn-lt"/>
                <a:ea typeface="+mn-ea"/>
                <a:cs typeface="+mn-cs"/>
              </a:rPr>
              <a:t>R(theta)</a:t>
            </a:r>
            <a:r>
              <a:rPr lang="en-US" sz="1200" b="0" i="0" kern="1200" dirty="0" smtClean="0">
                <a:solidFill>
                  <a:schemeClr val="tx1"/>
                </a:solidFill>
                <a:latin typeface="+mn-lt"/>
                <a:ea typeface="+mn-ea"/>
                <a:cs typeface="+mn-cs"/>
              </a:rPr>
              <a:t>=</a:t>
            </a:r>
            <a:r>
              <a:rPr lang="vi-VN" sz="1200" b="0" i="0" kern="1200" dirty="0" smtClean="0">
                <a:solidFill>
                  <a:schemeClr val="tx1"/>
                </a:solidFill>
                <a:latin typeface="+mn-lt"/>
                <a:ea typeface="+mn-ea"/>
                <a:cs typeface="+mn-cs"/>
              </a:rPr>
              <a:t> tổng các bình phương theta-i</a:t>
            </a:r>
          </a:p>
          <a:p>
            <a:endParaRPr lang="en-US" dirty="0"/>
          </a:p>
        </p:txBody>
      </p:sp>
      <p:sp>
        <p:nvSpPr>
          <p:cNvPr id="4" name="Slide Number Placeholder 3"/>
          <p:cNvSpPr>
            <a:spLocks noGrp="1"/>
          </p:cNvSpPr>
          <p:nvPr>
            <p:ph type="sldNum" sz="quarter" idx="10"/>
          </p:nvPr>
        </p:nvSpPr>
        <p:spPr/>
        <p:txBody>
          <a:bodyPr/>
          <a:lstStyle/>
          <a:p>
            <a:fld id="{B1EC82BA-A6F6-4BCA-AD97-C2F28C241E3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EC82BA-A6F6-4BCA-AD97-C2F28C241E3B}"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err="1" smtClean="0"/>
              <a:t>Hàm</a:t>
            </a:r>
            <a:r>
              <a:rPr lang="en-US" sz="1800" dirty="0" smtClean="0"/>
              <a:t> </a:t>
            </a:r>
            <a:r>
              <a:rPr lang="en-US" sz="1800" dirty="0" err="1" smtClean="0"/>
              <a:t>mục</a:t>
            </a:r>
            <a:r>
              <a:rPr lang="en-US" sz="1800" dirty="0" smtClean="0"/>
              <a:t> </a:t>
            </a:r>
            <a:r>
              <a:rPr lang="en-US" sz="1800" dirty="0" err="1" smtClean="0"/>
              <a:t>tiêu</a:t>
            </a:r>
            <a:r>
              <a:rPr lang="en-US" sz="1800" dirty="0" smtClean="0"/>
              <a:t> - Cross-Entropy</a:t>
            </a:r>
            <a:r>
              <a:rPr lang="en-US" sz="1800" baseline="0" dirty="0" smtClean="0"/>
              <a:t> </a:t>
            </a:r>
            <a:r>
              <a:rPr lang="en-US" sz="1800" dirty="0" smtClean="0"/>
              <a:t>Loss Function, </a:t>
            </a:r>
            <a:r>
              <a:rPr lang="vi-VN" sz="1800" dirty="0" smtClean="0"/>
              <a:t>Định lượng mức độ sai khác giữa ŷ và y</a:t>
            </a:r>
            <a:r>
              <a:rPr lang="en-US" sz="1800" dirty="0" smtClean="0"/>
              <a:t> ,</a:t>
            </a:r>
            <a:r>
              <a:rPr lang="vi-VN" sz="1800" dirty="0" smtClean="0"/>
              <a:t>Ŷ → nhãn dự đoán, y → nhãn thực</a:t>
            </a:r>
            <a:endParaRPr lang="en-US" sz="1800" dirty="0" smtClean="0"/>
          </a:p>
          <a:p>
            <a:r>
              <a:rPr lang="en-US" dirty="0" err="1" smtClean="0"/>
              <a:t>Dự</a:t>
            </a:r>
            <a:r>
              <a:rPr lang="en-US" dirty="0" smtClean="0"/>
              <a:t> </a:t>
            </a:r>
            <a:r>
              <a:rPr lang="en-US" dirty="0" err="1" smtClean="0"/>
              <a:t>đoán</a:t>
            </a:r>
            <a:r>
              <a:rPr lang="en-US" baseline="0" dirty="0" smtClean="0"/>
              <a:t> </a:t>
            </a:r>
            <a:r>
              <a:rPr lang="en-US" baseline="0" dirty="0" err="1" smtClean="0"/>
              <a:t>đầu</a:t>
            </a:r>
            <a:r>
              <a:rPr lang="en-US" baseline="0" dirty="0" smtClean="0"/>
              <a:t> </a:t>
            </a:r>
            <a:r>
              <a:rPr lang="en-US" baseline="0" dirty="0" err="1" smtClean="0"/>
              <a:t>ra</a:t>
            </a:r>
            <a:r>
              <a:rPr lang="en-US" baseline="0" dirty="0" smtClean="0"/>
              <a:t> w , </a:t>
            </a:r>
            <a:r>
              <a:rPr lang="en-US" sz="1200" b="1" strike="noStrike" spc="-1" dirty="0" smtClean="0">
                <a:latin typeface="Arial"/>
              </a:rPr>
              <a:t>bias term </a:t>
            </a:r>
            <a:r>
              <a:rPr lang="en-US" sz="1200" b="0" strike="noStrike" spc="-1" dirty="0" smtClean="0">
                <a:latin typeface="Arial"/>
              </a:rPr>
              <a:t>b</a:t>
            </a:r>
            <a:r>
              <a:rPr lang="en-US" baseline="0" dirty="0" smtClean="0"/>
              <a:t> -&gt; </a:t>
            </a:r>
            <a:r>
              <a:rPr lang="en-US" baseline="0" dirty="0" err="1" smtClean="0"/>
              <a:t>tính</a:t>
            </a:r>
            <a:r>
              <a:rPr lang="en-US" baseline="0" dirty="0" smtClean="0"/>
              <a:t> </a:t>
            </a:r>
            <a:r>
              <a:rPr lang="en-US" baseline="0" dirty="0" err="1" smtClean="0"/>
              <a:t>tông</a:t>
            </a:r>
            <a:r>
              <a:rPr lang="en-US" baseline="0" dirty="0" smtClean="0"/>
              <a:t> -&gt; </a:t>
            </a:r>
            <a:r>
              <a:rPr lang="en-US" baseline="0" dirty="0" err="1" smtClean="0"/>
              <a:t>hàm</a:t>
            </a:r>
            <a:r>
              <a:rPr lang="en-US" baseline="0" dirty="0" smtClean="0"/>
              <a:t> -&gt;</a:t>
            </a:r>
            <a:r>
              <a:rPr lang="en-US" sz="1200" dirty="0" smtClean="0"/>
              <a:t>Cross-Entropy-&gt; </a:t>
            </a:r>
            <a:r>
              <a:rPr lang="en-US" sz="1200" dirty="0" err="1" smtClean="0"/>
              <a:t>tim</a:t>
            </a:r>
            <a:r>
              <a:rPr lang="en-US" sz="1200" baseline="0" dirty="0" smtClean="0"/>
              <a:t> </a:t>
            </a:r>
            <a:r>
              <a:rPr lang="en-US" sz="1200" baseline="0" dirty="0" err="1" smtClean="0"/>
              <a:t>ra</a:t>
            </a:r>
            <a:r>
              <a:rPr lang="en-US" sz="1200" baseline="0" dirty="0" smtClean="0"/>
              <a:t> w </a:t>
            </a:r>
            <a:r>
              <a:rPr lang="en-US" sz="1200" baseline="0" dirty="0" err="1" smtClean="0"/>
              <a:t>vs</a:t>
            </a:r>
            <a:r>
              <a:rPr lang="en-US" sz="1200" baseline="0" dirty="0" smtClean="0"/>
              <a:t> b </a:t>
            </a:r>
            <a:r>
              <a:rPr lang="en-US" sz="1200" baseline="0" dirty="0" err="1" smtClean="0"/>
              <a:t>thic</a:t>
            </a:r>
            <a:r>
              <a:rPr lang="en-US" sz="1200" baseline="0" dirty="0" smtClean="0"/>
              <a:t> </a:t>
            </a:r>
            <a:r>
              <a:rPr lang="en-US" sz="1200" baseline="0" dirty="0" err="1" smtClean="0"/>
              <a:t>hơp</a:t>
            </a:r>
            <a:r>
              <a:rPr lang="en-US" sz="1200" baseline="0" dirty="0" smtClean="0"/>
              <a:t> </a:t>
            </a:r>
            <a:r>
              <a:rPr lang="en-US" sz="1200" baseline="0" dirty="0" err="1" smtClean="0"/>
              <a:t>nhất</a:t>
            </a:r>
            <a:r>
              <a:rPr lang="en-US" sz="1200" baseline="0" dirty="0" smtClean="0"/>
              <a:t> -&gt; </a:t>
            </a:r>
            <a:r>
              <a:rPr lang="en-US" sz="1200" baseline="0" dirty="0" err="1" smtClean="0"/>
              <a:t>kq</a:t>
            </a:r>
            <a:r>
              <a:rPr lang="en-US" sz="1200" baseline="0" dirty="0" smtClean="0"/>
              <a:t> y</a:t>
            </a:r>
            <a:endParaRPr lang="en-US" dirty="0"/>
          </a:p>
        </p:txBody>
      </p:sp>
      <p:sp>
        <p:nvSpPr>
          <p:cNvPr id="4" name="Slide Number Placeholder 3"/>
          <p:cNvSpPr>
            <a:spLocks noGrp="1"/>
          </p:cNvSpPr>
          <p:nvPr>
            <p:ph type="sldNum" sz="quarter" idx="10"/>
          </p:nvPr>
        </p:nvSpPr>
        <p:spPr/>
        <p:txBody>
          <a:bodyPr/>
          <a:lstStyle/>
          <a:p>
            <a:fld id="{B1EC82BA-A6F6-4BCA-AD97-C2F28C241E3B}"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
        <p:nvSpPr>
          <p:cNvPr id="28" name="PlaceHolder 2"/>
          <p:cNvSpPr>
            <a:spLocks noGrp="1"/>
          </p:cNvSpPr>
          <p:nvPr>
            <p:ph type="body"/>
          </p:nvPr>
        </p:nvSpPr>
        <p:spPr>
          <a:xfrm>
            <a:off x="504000" y="1368000"/>
            <a:ext cx="9072000" cy="1568160"/>
          </a:xfrm>
          <a:prstGeom prst="rect">
            <a:avLst/>
          </a:prstGeom>
        </p:spPr>
        <p:txBody>
          <a:bodyPr lIns="0" tIns="0" rIns="0" bIns="0">
            <a:normAutofit/>
          </a:bodyPr>
          <a:lstStyle/>
          <a:p>
            <a:endParaRPr lang="en-US" sz="2600" b="0" strike="noStrike" spc="-1">
              <a:latin typeface="Arial"/>
            </a:endParaRPr>
          </a:p>
        </p:txBody>
      </p:sp>
      <p:sp>
        <p:nvSpPr>
          <p:cNvPr id="29" name="PlaceHolder 3"/>
          <p:cNvSpPr>
            <a:spLocks noGrp="1"/>
          </p:cNvSpPr>
          <p:nvPr>
            <p:ph type="body"/>
          </p:nvPr>
        </p:nvSpPr>
        <p:spPr>
          <a:xfrm>
            <a:off x="504000" y="3085560"/>
            <a:ext cx="9072000" cy="1568160"/>
          </a:xfrm>
          <a:prstGeom prst="rect">
            <a:avLst/>
          </a:prstGeom>
        </p:spPr>
        <p:txBody>
          <a:bodyPr lIns="0" tIns="0" rIns="0" bIns="0">
            <a:normAutofit/>
          </a:bodyPr>
          <a:lstStyle/>
          <a:p>
            <a:endParaRPr lang="en-US" sz="26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
        <p:nvSpPr>
          <p:cNvPr id="3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US" sz="2600" b="0" strike="noStrike" spc="-1">
              <a:latin typeface="Arial"/>
            </a:endParaRPr>
          </a:p>
        </p:txBody>
      </p:sp>
      <p:sp>
        <p:nvSpPr>
          <p:cNvPr id="3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US" sz="2600" b="0" strike="noStrike" spc="-1">
              <a:latin typeface="Arial"/>
            </a:endParaRPr>
          </a:p>
        </p:txBody>
      </p:sp>
      <p:sp>
        <p:nvSpPr>
          <p:cNvPr id="33" name="PlaceHolder 4"/>
          <p:cNvSpPr>
            <a:spLocks noGrp="1"/>
          </p:cNvSpPr>
          <p:nvPr>
            <p:ph type="body"/>
          </p:nvPr>
        </p:nvSpPr>
        <p:spPr>
          <a:xfrm>
            <a:off x="504000" y="3085560"/>
            <a:ext cx="4426920" cy="1568160"/>
          </a:xfrm>
          <a:prstGeom prst="rect">
            <a:avLst/>
          </a:prstGeom>
        </p:spPr>
        <p:txBody>
          <a:bodyPr lIns="0" tIns="0" rIns="0" bIns="0">
            <a:normAutofit/>
          </a:bodyPr>
          <a:lstStyle/>
          <a:p>
            <a:endParaRPr lang="en-US" sz="2600" b="0" strike="noStrike" spc="-1">
              <a:latin typeface="Arial"/>
            </a:endParaRPr>
          </a:p>
        </p:txBody>
      </p:sp>
      <p:sp>
        <p:nvSpPr>
          <p:cNvPr id="34" name="PlaceHolder 5"/>
          <p:cNvSpPr>
            <a:spLocks noGrp="1"/>
          </p:cNvSpPr>
          <p:nvPr>
            <p:ph type="body"/>
          </p:nvPr>
        </p:nvSpPr>
        <p:spPr>
          <a:xfrm>
            <a:off x="5152680" y="3085560"/>
            <a:ext cx="4426920" cy="1568160"/>
          </a:xfrm>
          <a:prstGeom prst="rect">
            <a:avLst/>
          </a:prstGeom>
        </p:spPr>
        <p:txBody>
          <a:bodyPr lIns="0" tIns="0" rIns="0" bIns="0">
            <a:normAutofit/>
          </a:bodyPr>
          <a:lstStyle/>
          <a:p>
            <a:endParaRPr lang="en-US" sz="26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
        <p:nvSpPr>
          <p:cNvPr id="36" name="PlaceHolder 2"/>
          <p:cNvSpPr>
            <a:spLocks noGrp="1"/>
          </p:cNvSpPr>
          <p:nvPr>
            <p:ph type="body"/>
          </p:nvPr>
        </p:nvSpPr>
        <p:spPr>
          <a:xfrm>
            <a:off x="504000" y="1368000"/>
            <a:ext cx="2921040" cy="1568160"/>
          </a:xfrm>
          <a:prstGeom prst="rect">
            <a:avLst/>
          </a:prstGeom>
        </p:spPr>
        <p:txBody>
          <a:bodyPr lIns="0" tIns="0" rIns="0" bIns="0">
            <a:normAutofit/>
          </a:bodyPr>
          <a:lstStyle/>
          <a:p>
            <a:endParaRPr lang="en-US" sz="2600" b="0" strike="noStrike" spc="-1">
              <a:latin typeface="Arial"/>
            </a:endParaRPr>
          </a:p>
        </p:txBody>
      </p:sp>
      <p:sp>
        <p:nvSpPr>
          <p:cNvPr id="37" name="PlaceHolder 3"/>
          <p:cNvSpPr>
            <a:spLocks noGrp="1"/>
          </p:cNvSpPr>
          <p:nvPr>
            <p:ph type="body"/>
          </p:nvPr>
        </p:nvSpPr>
        <p:spPr>
          <a:xfrm>
            <a:off x="3571560" y="1368000"/>
            <a:ext cx="2921040" cy="1568160"/>
          </a:xfrm>
          <a:prstGeom prst="rect">
            <a:avLst/>
          </a:prstGeom>
        </p:spPr>
        <p:txBody>
          <a:bodyPr lIns="0" tIns="0" rIns="0" bIns="0">
            <a:normAutofit/>
          </a:bodyPr>
          <a:lstStyle/>
          <a:p>
            <a:endParaRPr lang="en-US" sz="2600" b="0" strike="noStrike" spc="-1">
              <a:latin typeface="Arial"/>
            </a:endParaRPr>
          </a:p>
        </p:txBody>
      </p:sp>
      <p:sp>
        <p:nvSpPr>
          <p:cNvPr id="38" name="PlaceHolder 4"/>
          <p:cNvSpPr>
            <a:spLocks noGrp="1"/>
          </p:cNvSpPr>
          <p:nvPr>
            <p:ph type="body"/>
          </p:nvPr>
        </p:nvSpPr>
        <p:spPr>
          <a:xfrm>
            <a:off x="6639120" y="1368000"/>
            <a:ext cx="2921040" cy="1568160"/>
          </a:xfrm>
          <a:prstGeom prst="rect">
            <a:avLst/>
          </a:prstGeom>
        </p:spPr>
        <p:txBody>
          <a:bodyPr lIns="0" tIns="0" rIns="0" bIns="0">
            <a:normAutofit/>
          </a:bodyPr>
          <a:lstStyle/>
          <a:p>
            <a:endParaRPr lang="en-US" sz="2600" b="0" strike="noStrike" spc="-1">
              <a:latin typeface="Arial"/>
            </a:endParaRPr>
          </a:p>
        </p:txBody>
      </p:sp>
      <p:sp>
        <p:nvSpPr>
          <p:cNvPr id="39" name="PlaceHolder 5"/>
          <p:cNvSpPr>
            <a:spLocks noGrp="1"/>
          </p:cNvSpPr>
          <p:nvPr>
            <p:ph type="body"/>
          </p:nvPr>
        </p:nvSpPr>
        <p:spPr>
          <a:xfrm>
            <a:off x="504000" y="3085560"/>
            <a:ext cx="2921040" cy="1568160"/>
          </a:xfrm>
          <a:prstGeom prst="rect">
            <a:avLst/>
          </a:prstGeom>
        </p:spPr>
        <p:txBody>
          <a:bodyPr lIns="0" tIns="0" rIns="0" bIns="0">
            <a:normAutofit/>
          </a:bodyPr>
          <a:lstStyle/>
          <a:p>
            <a:endParaRPr lang="en-US" sz="2600" b="0" strike="noStrike" spc="-1">
              <a:latin typeface="Arial"/>
            </a:endParaRPr>
          </a:p>
        </p:txBody>
      </p:sp>
      <p:sp>
        <p:nvSpPr>
          <p:cNvPr id="40" name="PlaceHolder 6"/>
          <p:cNvSpPr>
            <a:spLocks noGrp="1"/>
          </p:cNvSpPr>
          <p:nvPr>
            <p:ph type="body"/>
          </p:nvPr>
        </p:nvSpPr>
        <p:spPr>
          <a:xfrm>
            <a:off x="3571560" y="3085560"/>
            <a:ext cx="2921040" cy="1568160"/>
          </a:xfrm>
          <a:prstGeom prst="rect">
            <a:avLst/>
          </a:prstGeom>
        </p:spPr>
        <p:txBody>
          <a:bodyPr lIns="0" tIns="0" rIns="0" bIns="0">
            <a:normAutofit/>
          </a:bodyPr>
          <a:lstStyle/>
          <a:p>
            <a:endParaRPr lang="en-US" sz="2600" b="0" strike="noStrike" spc="-1">
              <a:latin typeface="Arial"/>
            </a:endParaRPr>
          </a:p>
        </p:txBody>
      </p:sp>
      <p:sp>
        <p:nvSpPr>
          <p:cNvPr id="41" name="PlaceHolder 7"/>
          <p:cNvSpPr>
            <a:spLocks noGrp="1"/>
          </p:cNvSpPr>
          <p:nvPr>
            <p:ph type="body"/>
          </p:nvPr>
        </p:nvSpPr>
        <p:spPr>
          <a:xfrm>
            <a:off x="6639120" y="3085560"/>
            <a:ext cx="2921040" cy="1568160"/>
          </a:xfrm>
          <a:prstGeom prst="rect">
            <a:avLst/>
          </a:prstGeom>
        </p:spPr>
        <p:txBody>
          <a:bodyPr lIns="0" tIns="0" rIns="0" bIns="0">
            <a:normAutofit/>
          </a:bodyPr>
          <a:lstStyle/>
          <a:p>
            <a:endParaRPr lang="en-US" sz="26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
        <p:nvSpPr>
          <p:cNvPr id="7" name="PlaceHolder 2"/>
          <p:cNvSpPr>
            <a:spLocks noGrp="1"/>
          </p:cNvSpPr>
          <p:nvPr>
            <p:ph type="subTitle"/>
          </p:nvPr>
        </p:nvSpPr>
        <p:spPr>
          <a:xfrm>
            <a:off x="504000" y="1368000"/>
            <a:ext cx="9072000" cy="3288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
        <p:nvSpPr>
          <p:cNvPr id="9" name="PlaceHolder 2"/>
          <p:cNvSpPr>
            <a:spLocks noGrp="1"/>
          </p:cNvSpPr>
          <p:nvPr>
            <p:ph type="body"/>
          </p:nvPr>
        </p:nvSpPr>
        <p:spPr>
          <a:xfrm>
            <a:off x="504000" y="1368000"/>
            <a:ext cx="9072000" cy="3288240"/>
          </a:xfrm>
          <a:prstGeom prst="rect">
            <a:avLst/>
          </a:prstGeom>
        </p:spPr>
        <p:txBody>
          <a:bodyPr lIns="0" tIns="0" rIns="0" bIns="0">
            <a:normAutofit/>
          </a:bodyPr>
          <a:lstStyle/>
          <a:p>
            <a:endParaRPr lang="en-US" sz="26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
        <p:nvSpPr>
          <p:cNvPr id="11" name="PlaceHolder 2"/>
          <p:cNvSpPr>
            <a:spLocks noGrp="1"/>
          </p:cNvSpPr>
          <p:nvPr>
            <p:ph type="body"/>
          </p:nvPr>
        </p:nvSpPr>
        <p:spPr>
          <a:xfrm>
            <a:off x="504000" y="1368000"/>
            <a:ext cx="4426920" cy="3288240"/>
          </a:xfrm>
          <a:prstGeom prst="rect">
            <a:avLst/>
          </a:prstGeom>
        </p:spPr>
        <p:txBody>
          <a:bodyPr lIns="0" tIns="0" rIns="0" bIns="0">
            <a:normAutofit/>
          </a:bodyPr>
          <a:lstStyle/>
          <a:p>
            <a:endParaRPr lang="en-US" sz="2600" b="0" strike="noStrike" spc="-1">
              <a:latin typeface="Arial"/>
            </a:endParaRPr>
          </a:p>
        </p:txBody>
      </p:sp>
      <p:sp>
        <p:nvSpPr>
          <p:cNvPr id="12" name="PlaceHolder 3"/>
          <p:cNvSpPr>
            <a:spLocks noGrp="1"/>
          </p:cNvSpPr>
          <p:nvPr>
            <p:ph type="body"/>
          </p:nvPr>
        </p:nvSpPr>
        <p:spPr>
          <a:xfrm>
            <a:off x="5152680" y="1368000"/>
            <a:ext cx="4426920" cy="3288240"/>
          </a:xfrm>
          <a:prstGeom prst="rect">
            <a:avLst/>
          </a:prstGeom>
        </p:spPr>
        <p:txBody>
          <a:bodyPr lIns="0" tIns="0" rIns="0" bIns="0">
            <a:normAutofit/>
          </a:bodyPr>
          <a:lstStyle/>
          <a:p>
            <a:endParaRPr lang="en-US" sz="26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16000"/>
            <a:ext cx="7020000" cy="43401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
        <p:nvSpPr>
          <p:cNvPr id="16"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US" sz="2600" b="0" strike="noStrike" spc="-1">
              <a:latin typeface="Arial"/>
            </a:endParaRPr>
          </a:p>
        </p:txBody>
      </p:sp>
      <p:sp>
        <p:nvSpPr>
          <p:cNvPr id="17" name="PlaceHolder 3"/>
          <p:cNvSpPr>
            <a:spLocks noGrp="1"/>
          </p:cNvSpPr>
          <p:nvPr>
            <p:ph type="body"/>
          </p:nvPr>
        </p:nvSpPr>
        <p:spPr>
          <a:xfrm>
            <a:off x="5152680" y="1368000"/>
            <a:ext cx="4426920" cy="3288240"/>
          </a:xfrm>
          <a:prstGeom prst="rect">
            <a:avLst/>
          </a:prstGeom>
        </p:spPr>
        <p:txBody>
          <a:bodyPr lIns="0" tIns="0" rIns="0" bIns="0">
            <a:normAutofit/>
          </a:bodyPr>
          <a:lstStyle/>
          <a:p>
            <a:endParaRPr lang="en-US" sz="2600" b="0" strike="noStrike" spc="-1">
              <a:latin typeface="Arial"/>
            </a:endParaRPr>
          </a:p>
        </p:txBody>
      </p:sp>
      <p:sp>
        <p:nvSpPr>
          <p:cNvPr id="18" name="PlaceHolder 4"/>
          <p:cNvSpPr>
            <a:spLocks noGrp="1"/>
          </p:cNvSpPr>
          <p:nvPr>
            <p:ph type="body"/>
          </p:nvPr>
        </p:nvSpPr>
        <p:spPr>
          <a:xfrm>
            <a:off x="504000" y="3085560"/>
            <a:ext cx="4426920" cy="1568160"/>
          </a:xfrm>
          <a:prstGeom prst="rect">
            <a:avLst/>
          </a:prstGeom>
        </p:spPr>
        <p:txBody>
          <a:bodyPr lIns="0" tIns="0" rIns="0" bIns="0">
            <a:normAutofit/>
          </a:bodyPr>
          <a:lstStyle/>
          <a:p>
            <a:endParaRPr lang="en-US" sz="26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
        <p:nvSpPr>
          <p:cNvPr id="20" name="PlaceHolder 2"/>
          <p:cNvSpPr>
            <a:spLocks noGrp="1"/>
          </p:cNvSpPr>
          <p:nvPr>
            <p:ph type="body"/>
          </p:nvPr>
        </p:nvSpPr>
        <p:spPr>
          <a:xfrm>
            <a:off x="504000" y="1368000"/>
            <a:ext cx="4426920" cy="3288240"/>
          </a:xfrm>
          <a:prstGeom prst="rect">
            <a:avLst/>
          </a:prstGeom>
        </p:spPr>
        <p:txBody>
          <a:bodyPr lIns="0" tIns="0" rIns="0" bIns="0">
            <a:normAutofit/>
          </a:bodyPr>
          <a:lstStyle/>
          <a:p>
            <a:endParaRPr lang="en-US" sz="2600" b="0" strike="noStrike" spc="-1">
              <a:latin typeface="Arial"/>
            </a:endParaRPr>
          </a:p>
        </p:txBody>
      </p:sp>
      <p:sp>
        <p:nvSpPr>
          <p:cNvPr id="2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US" sz="2600" b="0" strike="noStrike" spc="-1">
              <a:latin typeface="Arial"/>
            </a:endParaRPr>
          </a:p>
        </p:txBody>
      </p:sp>
      <p:sp>
        <p:nvSpPr>
          <p:cNvPr id="22"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US" sz="26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6000"/>
            <a:ext cx="7020000" cy="936000"/>
          </a:xfrm>
          <a:prstGeom prst="rect">
            <a:avLst/>
          </a:prstGeom>
        </p:spPr>
        <p:txBody>
          <a:bodyPr lIns="0" tIns="0" rIns="0" bIns="0" anchor="ctr"/>
          <a:lstStyle/>
          <a:p>
            <a:endParaRPr lang="en-US" sz="3570" b="0" strike="noStrike" spc="-1">
              <a:solidFill>
                <a:srgbClr val="FFFFFF"/>
              </a:solidFill>
              <a:latin typeface="Arial"/>
            </a:endParaRPr>
          </a:p>
        </p:txBody>
      </p:sp>
      <p:sp>
        <p:nvSpPr>
          <p:cNvPr id="24"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US" sz="2600" b="0" strike="noStrike" spc="-1">
              <a:latin typeface="Arial"/>
            </a:endParaRPr>
          </a:p>
        </p:txBody>
      </p:sp>
      <p:sp>
        <p:nvSpPr>
          <p:cNvPr id="25"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US" sz="2600" b="0" strike="noStrike" spc="-1">
              <a:latin typeface="Arial"/>
            </a:endParaRPr>
          </a:p>
        </p:txBody>
      </p:sp>
      <p:sp>
        <p:nvSpPr>
          <p:cNvPr id="26" name="PlaceHolder 4"/>
          <p:cNvSpPr>
            <a:spLocks noGrp="1"/>
          </p:cNvSpPr>
          <p:nvPr>
            <p:ph type="body"/>
          </p:nvPr>
        </p:nvSpPr>
        <p:spPr>
          <a:xfrm>
            <a:off x="504000" y="3085560"/>
            <a:ext cx="9072000" cy="1568160"/>
          </a:xfrm>
          <a:prstGeom prst="rect">
            <a:avLst/>
          </a:prstGeom>
        </p:spPr>
        <p:txBody>
          <a:bodyPr lIns="0" tIns="0" rIns="0" bIns="0">
            <a:normAutofit/>
          </a:bodyPr>
          <a:lstStyle/>
          <a:p>
            <a:endParaRPr lang="en-US" sz="26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294967295"/>
          <p:cNvPicPr/>
          <p:nvPr/>
        </p:nvPicPr>
        <p:blipFill>
          <a:blip r:embed="rId14" cstate="print"/>
          <a:stretch/>
        </p:blipFill>
        <p:spPr>
          <a:xfrm>
            <a:off x="-58320" y="81000"/>
            <a:ext cx="7794360" cy="1205640"/>
          </a:xfrm>
          <a:prstGeom prst="rect">
            <a:avLst/>
          </a:prstGeom>
          <a:ln>
            <a:noFill/>
          </a:ln>
        </p:spPr>
      </p:pic>
      <p:sp>
        <p:nvSpPr>
          <p:cNvPr id="7" name="PlaceHolder 1"/>
          <p:cNvSpPr>
            <a:spLocks noGrp="1"/>
          </p:cNvSpPr>
          <p:nvPr>
            <p:ph type="title"/>
          </p:nvPr>
        </p:nvSpPr>
        <p:spPr>
          <a:xfrm>
            <a:off x="504000" y="216000"/>
            <a:ext cx="7020000" cy="936000"/>
          </a:xfrm>
          <a:prstGeom prst="rect">
            <a:avLst/>
          </a:prstGeom>
        </p:spPr>
        <p:txBody>
          <a:bodyPr lIns="0" tIns="0" rIns="0" bIns="0" anchor="ctr"/>
          <a:lstStyle/>
          <a:p>
            <a:r>
              <a:rPr lang="en-US" sz="3570" b="0" strike="noStrike" spc="-1">
                <a:solidFill>
                  <a:srgbClr val="FFFFFF"/>
                </a:solidFill>
                <a:latin typeface="Arial"/>
              </a:rPr>
              <a:t>Click to edit the title text format</a:t>
            </a:r>
          </a:p>
        </p:txBody>
      </p:sp>
      <p:sp>
        <p:nvSpPr>
          <p:cNvPr id="2" name="PlaceHolder 2"/>
          <p:cNvSpPr>
            <a:spLocks noGrp="1"/>
          </p:cNvSpPr>
          <p:nvPr>
            <p:ph type="body"/>
          </p:nvPr>
        </p:nvSpPr>
        <p:spPr>
          <a:xfrm>
            <a:off x="504000" y="1368000"/>
            <a:ext cx="9072000" cy="3288240"/>
          </a:xfrm>
          <a:prstGeom prst="rect">
            <a:avLst/>
          </a:prstGeom>
        </p:spPr>
        <p:txBody>
          <a:bodyPr lIns="0" tIns="0" rIns="0" bIns="0">
            <a:normAutofit/>
          </a:bodyPr>
          <a:lstStyle/>
          <a:p>
            <a:pPr marL="432000" indent="-324000">
              <a:spcAft>
                <a:spcPts val="1148"/>
              </a:spcAft>
              <a:buClr>
                <a:srgbClr val="000000"/>
              </a:buClr>
              <a:buSzPct val="45000"/>
              <a:buFont typeface="Wingdings" charset="2"/>
              <a:buChar char=""/>
            </a:pPr>
            <a:r>
              <a:rPr lang="en-US" sz="2600" b="0" strike="noStrike" spc="-1">
                <a:latin typeface="Arial"/>
              </a:rPr>
              <a:t>Click to edit the outline text format</a:t>
            </a:r>
          </a:p>
          <a:p>
            <a:pPr marL="864000" lvl="1" indent="-324000">
              <a:spcAft>
                <a:spcPts val="918"/>
              </a:spcAft>
              <a:buClr>
                <a:srgbClr val="000000"/>
              </a:buClr>
              <a:buSzPct val="75000"/>
              <a:buFont typeface="Symbol" charset="2"/>
              <a:buChar char=""/>
            </a:pPr>
            <a:r>
              <a:rPr lang="en-US" sz="2280" b="0" strike="noStrike" spc="-1">
                <a:latin typeface="Arial"/>
              </a:rPr>
              <a:t>Second Outline Level</a:t>
            </a:r>
          </a:p>
          <a:p>
            <a:pPr marL="1296000" lvl="2" indent="-288000">
              <a:spcAft>
                <a:spcPts val="689"/>
              </a:spcAft>
              <a:buClr>
                <a:srgbClr val="000000"/>
              </a:buClr>
              <a:buSzPct val="45000"/>
              <a:buFont typeface="Wingdings" charset="2"/>
              <a:buChar char=""/>
            </a:pPr>
            <a:r>
              <a:rPr lang="en-US" sz="1950" b="0" strike="noStrike" spc="-1">
                <a:latin typeface="Arial"/>
              </a:rPr>
              <a:t>Third Outline Level</a:t>
            </a:r>
          </a:p>
          <a:p>
            <a:pPr marL="1728000" lvl="3" indent="-216000">
              <a:spcAft>
                <a:spcPts val="459"/>
              </a:spcAft>
              <a:buClr>
                <a:srgbClr val="000000"/>
              </a:buClr>
              <a:buSzPct val="75000"/>
              <a:buFont typeface="Symbol" charset="2"/>
              <a:buChar char=""/>
            </a:pPr>
            <a:r>
              <a:rPr lang="en-US" sz="1629" b="0" strike="noStrike" spc="-1">
                <a:latin typeface="Arial"/>
              </a:rPr>
              <a:t>Fourth Outline Level</a:t>
            </a:r>
          </a:p>
          <a:p>
            <a:pPr marL="2160000" lvl="4" indent="-216000">
              <a:spcAft>
                <a:spcPts val="230"/>
              </a:spcAft>
              <a:buClr>
                <a:srgbClr val="000000"/>
              </a:buClr>
              <a:buSzPct val="45000"/>
              <a:buFont typeface="Wingdings" charset="2"/>
              <a:buChar char=""/>
            </a:pPr>
            <a:r>
              <a:rPr lang="en-US" sz="1629" b="0" strike="noStrike" spc="-1">
                <a:latin typeface="Arial"/>
              </a:rPr>
              <a:t>Fifth Outline Level</a:t>
            </a:r>
          </a:p>
          <a:p>
            <a:pPr marL="2592000" lvl="5" indent="-216000">
              <a:spcAft>
                <a:spcPts val="230"/>
              </a:spcAft>
              <a:buClr>
                <a:srgbClr val="000000"/>
              </a:buClr>
              <a:buSzPct val="45000"/>
              <a:buFont typeface="Wingdings" charset="2"/>
              <a:buChar char=""/>
            </a:pPr>
            <a:r>
              <a:rPr lang="en-US" sz="1629" b="0" strike="noStrike" spc="-1">
                <a:latin typeface="Arial"/>
              </a:rPr>
              <a:t>Sixth Outline Level</a:t>
            </a:r>
          </a:p>
          <a:p>
            <a:pPr marL="3024000" lvl="6" indent="-216000">
              <a:spcAft>
                <a:spcPts val="230"/>
              </a:spcAft>
              <a:buClr>
                <a:srgbClr val="000000"/>
              </a:buClr>
              <a:buSzPct val="45000"/>
              <a:buFont typeface="Wingdings" charset="2"/>
              <a:buChar char=""/>
            </a:pPr>
            <a:r>
              <a:rPr lang="en-US" sz="1629" b="0" strike="noStrike" spc="-1">
                <a:latin typeface="Arial"/>
              </a:rPr>
              <a:t>Seventh Outline Level</a:t>
            </a:r>
          </a:p>
        </p:txBody>
      </p:sp>
      <p:sp>
        <p:nvSpPr>
          <p:cNvPr id="3" name="PlaceHolder 3"/>
          <p:cNvSpPr>
            <a:spLocks noGrp="1"/>
          </p:cNvSpPr>
          <p:nvPr>
            <p:ph type="dt"/>
          </p:nvPr>
        </p:nvSpPr>
        <p:spPr>
          <a:xfrm>
            <a:off x="504000" y="5164920"/>
            <a:ext cx="2348280" cy="390600"/>
          </a:xfrm>
          <a:prstGeom prst="rect">
            <a:avLst/>
          </a:prstGeom>
        </p:spPr>
        <p:txBody>
          <a:bodyPr lIns="0" tIns="0" rIns="0" bIns="0"/>
          <a:lstStyle/>
          <a:p>
            <a:r>
              <a:rPr lang="en-US" sz="1400" b="0" strike="noStrike" spc="-1">
                <a:latin typeface="Arial"/>
              </a:rPr>
              <a:t>&lt;date/time&gt;</a:t>
            </a:r>
          </a:p>
        </p:txBody>
      </p:sp>
      <p:sp>
        <p:nvSpPr>
          <p:cNvPr id="4" name="PlaceHolder 4"/>
          <p:cNvSpPr>
            <a:spLocks noGrp="1"/>
          </p:cNvSpPr>
          <p:nvPr>
            <p:ph type="ftr"/>
          </p:nvPr>
        </p:nvSpPr>
        <p:spPr>
          <a:xfrm>
            <a:off x="3447000" y="5164920"/>
            <a:ext cx="3195000" cy="390600"/>
          </a:xfrm>
          <a:prstGeom prst="rect">
            <a:avLst/>
          </a:prstGeom>
        </p:spPr>
        <p:txBody>
          <a:bodyPr lIns="0" tIns="0" rIns="0" bIns="0"/>
          <a:lstStyle/>
          <a:p>
            <a:pPr algn="ctr"/>
            <a:r>
              <a:rPr lang="en-US" sz="1400" b="0" strike="noStrike" spc="-1">
                <a:latin typeface="Arial"/>
              </a:rPr>
              <a:t>&lt;footer&gt;</a:t>
            </a:r>
          </a:p>
        </p:txBody>
      </p:sp>
      <p:sp>
        <p:nvSpPr>
          <p:cNvPr id="5" name="PlaceHolder 5"/>
          <p:cNvSpPr>
            <a:spLocks noGrp="1"/>
          </p:cNvSpPr>
          <p:nvPr>
            <p:ph type="sldNum"/>
          </p:nvPr>
        </p:nvSpPr>
        <p:spPr>
          <a:xfrm>
            <a:off x="7227000" y="5164920"/>
            <a:ext cx="2348280" cy="390600"/>
          </a:xfrm>
          <a:prstGeom prst="rect">
            <a:avLst/>
          </a:prstGeom>
        </p:spPr>
        <p:txBody>
          <a:bodyPr lIns="0" tIns="0" rIns="0" bIns="0"/>
          <a:lstStyle/>
          <a:p>
            <a:pPr algn="r"/>
            <a:fld id="{28EA6A0F-0887-4DAC-BDEA-6B0B054D2353}" type="slidenum">
              <a:rPr lang="en-US" sz="1400" b="0" strike="noStrike" spc="-1">
                <a:latin typeface="Arial"/>
              </a:rPr>
              <a:pPr algn="r"/>
              <a:t>‹#›</a:t>
            </a:fld>
            <a:endParaRPr lang="en-US"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504000" y="1364760"/>
            <a:ext cx="9072000" cy="3294720"/>
          </a:xfrm>
          <a:prstGeom prst="rect">
            <a:avLst/>
          </a:prstGeom>
          <a:noFill/>
          <a:ln>
            <a:noFill/>
          </a:ln>
        </p:spPr>
        <p:txBody>
          <a:bodyPr lIns="0" tIns="0" rIns="0" bIns="0" anchor="ctr"/>
          <a:lstStyle/>
          <a:p>
            <a:pPr algn="ctr"/>
            <a:endParaRPr lang="en-US" sz="3200" b="0" strike="noStrike" spc="-1">
              <a:latin typeface="Arial"/>
            </a:endParaRPr>
          </a:p>
          <a:p>
            <a:pPr algn="ctr"/>
            <a:r>
              <a:rPr lang="en-US" sz="4400" b="0" strike="noStrike" spc="-1">
                <a:latin typeface="Arial"/>
              </a:rPr>
              <a:t>Logistic Regression</a:t>
            </a:r>
          </a:p>
          <a:p>
            <a:pPr algn="ctr"/>
            <a:r>
              <a:rPr lang="en-US" sz="3200" b="0" strike="noStrike" spc="-1">
                <a:latin typeface="Arial"/>
              </a:rPr>
              <a:t>(Hồi quy Logistic)</a:t>
            </a:r>
          </a:p>
          <a:p>
            <a:pPr algn="ctr"/>
            <a:endParaRPr lang="en-US" sz="3200" b="0" strike="noStrike" spc="-1">
              <a:latin typeface="Arial"/>
            </a:endParaRPr>
          </a:p>
          <a:p>
            <a:pPr algn="ctr"/>
            <a:endParaRPr lang="en-US" sz="3200" b="0" strike="noStrike" spc="-1">
              <a:latin typeface="Arial"/>
            </a:endParaRPr>
          </a:p>
          <a:p>
            <a:pPr algn="ctr"/>
            <a:r>
              <a:rPr lang="en-US" sz="1600" b="0" strike="noStrike" spc="-1">
                <a:latin typeface="Arial"/>
              </a:rPr>
              <a:t>Nhóm 8</a:t>
            </a:r>
          </a:p>
          <a:p>
            <a:pPr algn="ctr"/>
            <a:r>
              <a:rPr lang="en-US" sz="1600" b="0" strike="noStrike" spc="-1">
                <a:latin typeface="Arial"/>
              </a:rPr>
              <a:t>Đỗ Tất Thành</a:t>
            </a:r>
          </a:p>
          <a:p>
            <a:pPr algn="ctr"/>
            <a:r>
              <a:rPr lang="en-US" sz="1600" b="0" strike="noStrike" spc="-1">
                <a:latin typeface="Arial"/>
              </a:rPr>
              <a:t>Cao Thọ Hiếu</a:t>
            </a:r>
          </a:p>
        </p:txBody>
      </p:sp>
      <p:sp>
        <p:nvSpPr>
          <p:cNvPr id="43" name="TextShape 2"/>
          <p:cNvSpPr txBox="1"/>
          <p:nvPr/>
        </p:nvSpPr>
        <p:spPr>
          <a:xfrm>
            <a:off x="504000" y="216000"/>
            <a:ext cx="7020000" cy="936000"/>
          </a:xfrm>
          <a:prstGeom prst="rect">
            <a:avLst/>
          </a:prstGeom>
          <a:noFill/>
          <a:ln>
            <a:noFill/>
          </a:ln>
        </p:spPr>
        <p:txBody>
          <a:bodyPr lIns="0" tIns="0" rIns="0" bIns="0" anchor="ctr"/>
          <a:lstStyle/>
          <a:p>
            <a:endParaRPr lang="en-US" sz="3570" b="0" strike="noStrike" spc="-1">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504000" y="177840"/>
            <a:ext cx="7020000" cy="1012680"/>
          </a:xfrm>
          <a:prstGeom prst="rect">
            <a:avLst/>
          </a:prstGeom>
          <a:noFill/>
          <a:ln>
            <a:noFill/>
          </a:ln>
        </p:spPr>
        <p:txBody>
          <a:bodyPr lIns="0" tIns="0" rIns="0" bIns="0" anchor="ctr"/>
          <a:lstStyle/>
          <a:p>
            <a:r>
              <a:rPr lang="en-US" sz="3570" b="0" strike="noStrike" spc="-1">
                <a:solidFill>
                  <a:srgbClr val="FFFFFF"/>
                </a:solidFill>
                <a:latin typeface="Arial"/>
              </a:rPr>
              <a:t>Hàm mục tiêu - Cross-Entropy Loss Function</a:t>
            </a:r>
          </a:p>
        </p:txBody>
      </p:sp>
      <p:sp>
        <p:nvSpPr>
          <p:cNvPr id="71" name="TextShape 2"/>
          <p:cNvSpPr txBox="1"/>
          <p:nvPr/>
        </p:nvSpPr>
        <p:spPr>
          <a:xfrm>
            <a:off x="504000" y="1368000"/>
            <a:ext cx="9072000" cy="328824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2400" b="0" strike="noStrike" spc="-1">
                <a:latin typeface="Arial"/>
              </a:rPr>
              <a:t>Loss Function:</a:t>
            </a:r>
          </a:p>
          <a:p>
            <a:pPr marL="864000" lvl="1" indent="-324000">
              <a:spcAft>
                <a:spcPts val="918"/>
              </a:spcAft>
              <a:buClr>
                <a:srgbClr val="000000"/>
              </a:buClr>
              <a:buSzPct val="75000"/>
              <a:buFont typeface="Symbol" charset="2"/>
              <a:buChar char=""/>
            </a:pPr>
            <a:r>
              <a:rPr lang="en-US" sz="2400" b="0" strike="noStrike" spc="-1">
                <a:latin typeface="Arial"/>
              </a:rPr>
              <a:t> L( ŷ, y) := Định lượng mức độ sai khác giữa  ŷ và y</a:t>
            </a:r>
          </a:p>
          <a:p>
            <a:pPr marL="864000" lvl="1" indent="-324000">
              <a:spcAft>
                <a:spcPts val="918"/>
              </a:spcAft>
              <a:buClr>
                <a:srgbClr val="000000"/>
              </a:buClr>
              <a:buSzPct val="75000"/>
              <a:buFont typeface="Symbol" charset="2"/>
              <a:buChar char=""/>
            </a:pPr>
            <a:r>
              <a:rPr lang="en-US" sz="2400" b="0" strike="noStrike" spc="-1">
                <a:latin typeface="Arial"/>
              </a:rPr>
              <a:t>L ưu tiên cho các nhãn được gán đúng.</a:t>
            </a:r>
          </a:p>
          <a:p>
            <a:pPr marL="864000" lvl="1" indent="-324000">
              <a:spcAft>
                <a:spcPts val="918"/>
              </a:spcAft>
              <a:buClr>
                <a:srgbClr val="000000"/>
              </a:buClr>
              <a:buSzPct val="75000"/>
              <a:buFont typeface="Symbol" charset="2"/>
              <a:buChar char=""/>
            </a:pPr>
            <a:r>
              <a:rPr lang="en-US" sz="2400" b="0" strike="noStrike" spc="-1">
                <a:latin typeface="Arial"/>
              </a:rPr>
              <a:t>mục đích của thuật toán LR là chọn ra được w, b có thể cực đại  được log-xác suất của các nhãn gán đúng y trong bộ dữ liệu huấn luyện</a:t>
            </a:r>
          </a:p>
          <a:p>
            <a:pPr marL="864000" lvl="1" indent="-324000">
              <a:spcAft>
                <a:spcPts val="918"/>
              </a:spcAft>
              <a:buClr>
                <a:srgbClr val="000000"/>
              </a:buClr>
              <a:buSzPct val="75000"/>
              <a:buFont typeface="Symbol" charset="2"/>
              <a:buChar char=""/>
            </a:pPr>
            <a:r>
              <a:rPr lang="en-US" sz="2400" b="0" strike="noStrike" spc="-1">
                <a:latin typeface="Arial"/>
              </a:rPr>
              <a:t>loss function thường dùng là cross-entropy loss.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504000" y="177840"/>
            <a:ext cx="7020000" cy="1012680"/>
          </a:xfrm>
          <a:prstGeom prst="rect">
            <a:avLst/>
          </a:prstGeom>
          <a:noFill/>
          <a:ln>
            <a:noFill/>
          </a:ln>
        </p:spPr>
        <p:txBody>
          <a:bodyPr lIns="0" tIns="0" rIns="0" bIns="0" anchor="ctr"/>
          <a:lstStyle/>
          <a:p>
            <a:r>
              <a:rPr lang="en-US" sz="3570" b="0" strike="noStrike" spc="-1">
                <a:solidFill>
                  <a:srgbClr val="FFFFFF"/>
                </a:solidFill>
                <a:latin typeface="Arial"/>
              </a:rPr>
              <a:t>Hàm mục tiêu - Cross-Entropy Loss Function</a:t>
            </a:r>
          </a:p>
        </p:txBody>
      </p:sp>
      <p:sp>
        <p:nvSpPr>
          <p:cNvPr id="73" name="TextShape 2"/>
          <p:cNvSpPr txBox="1"/>
          <p:nvPr/>
        </p:nvSpPr>
        <p:spPr>
          <a:xfrm>
            <a:off x="504000" y="1368000"/>
            <a:ext cx="9072000" cy="328824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2600" b="0" strike="noStrike" spc="-1">
                <a:latin typeface="Arial"/>
              </a:rPr>
              <a:t>Với phân lớp nhị phân (y = 1 || y = 0):</a:t>
            </a:r>
          </a:p>
          <a:p>
            <a:pPr marL="432000" indent="-324000">
              <a:spcAft>
                <a:spcPts val="1148"/>
              </a:spcAft>
              <a:buClr>
                <a:srgbClr val="000000"/>
              </a:buClr>
              <a:buSzPct val="45000"/>
              <a:buFont typeface="Wingdings" charset="2"/>
              <a:buChar char=""/>
            </a:pPr>
            <a:endParaRPr lang="en-US" sz="2600" b="0" strike="noStrike" spc="-1">
              <a:latin typeface="Arial"/>
            </a:endParaRPr>
          </a:p>
        </p:txBody>
      </p:sp>
      <p:pic>
        <p:nvPicPr>
          <p:cNvPr id="74" name="Picture 73"/>
          <p:cNvPicPr/>
          <p:nvPr/>
        </p:nvPicPr>
        <p:blipFill>
          <a:blip r:embed="rId2" cstate="print"/>
          <a:stretch/>
        </p:blipFill>
        <p:spPr>
          <a:xfrm>
            <a:off x="520200" y="1737360"/>
            <a:ext cx="4051800" cy="961920"/>
          </a:xfrm>
          <a:prstGeom prst="rect">
            <a:avLst/>
          </a:prstGeom>
          <a:ln>
            <a:noFill/>
          </a:ln>
        </p:spPr>
      </p:pic>
      <p:pic>
        <p:nvPicPr>
          <p:cNvPr id="75" name="Picture 74"/>
          <p:cNvPicPr/>
          <p:nvPr/>
        </p:nvPicPr>
        <p:blipFill>
          <a:blip r:embed="rId3" cstate="print"/>
          <a:stretch/>
        </p:blipFill>
        <p:spPr>
          <a:xfrm>
            <a:off x="520200" y="2468880"/>
            <a:ext cx="6569640" cy="1193040"/>
          </a:xfrm>
          <a:prstGeom prst="rect">
            <a:avLst/>
          </a:prstGeom>
          <a:ln>
            <a:noFill/>
          </a:ln>
        </p:spPr>
      </p:pic>
      <p:pic>
        <p:nvPicPr>
          <p:cNvPr id="76" name="Picture 75"/>
          <p:cNvPicPr/>
          <p:nvPr/>
        </p:nvPicPr>
        <p:blipFill>
          <a:blip r:embed="rId4" cstate="print"/>
          <a:stretch/>
        </p:blipFill>
        <p:spPr>
          <a:xfrm>
            <a:off x="548640" y="3530160"/>
            <a:ext cx="8367840" cy="767520"/>
          </a:xfrm>
          <a:prstGeom prst="rect">
            <a:avLst/>
          </a:prstGeom>
          <a:ln>
            <a:noFill/>
          </a:ln>
        </p:spPr>
      </p:pic>
      <p:pic>
        <p:nvPicPr>
          <p:cNvPr id="77" name="Picture 76"/>
          <p:cNvPicPr/>
          <p:nvPr/>
        </p:nvPicPr>
        <p:blipFill>
          <a:blip r:embed="rId5" cstate="print"/>
          <a:stretch/>
        </p:blipFill>
        <p:spPr>
          <a:xfrm>
            <a:off x="504000" y="4170240"/>
            <a:ext cx="8595360" cy="5846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504000" y="177840"/>
            <a:ext cx="7020000" cy="1012680"/>
          </a:xfrm>
          <a:prstGeom prst="rect">
            <a:avLst/>
          </a:prstGeom>
          <a:noFill/>
          <a:ln>
            <a:noFill/>
          </a:ln>
        </p:spPr>
        <p:txBody>
          <a:bodyPr lIns="0" tIns="0" rIns="0" bIns="0" anchor="ctr"/>
          <a:lstStyle/>
          <a:p>
            <a:r>
              <a:rPr lang="en-US" sz="3570" b="0" strike="noStrike" spc="-1">
                <a:solidFill>
                  <a:srgbClr val="FFFFFF"/>
                </a:solidFill>
                <a:latin typeface="Arial"/>
              </a:rPr>
              <a:t>Hàm mục tiêu - Cross-Entropy Loss Function</a:t>
            </a:r>
          </a:p>
        </p:txBody>
      </p:sp>
      <p:sp>
        <p:nvSpPr>
          <p:cNvPr id="79" name="TextShape 2"/>
          <p:cNvSpPr txBox="1"/>
          <p:nvPr/>
        </p:nvSpPr>
        <p:spPr>
          <a:xfrm>
            <a:off x="504000" y="1368000"/>
            <a:ext cx="9072000" cy="328824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2600" b="0" strike="noStrike" spc="-1">
                <a:latin typeface="Arial"/>
              </a:rPr>
              <a:t>Với phân lớp k lớp (k &gt;= 2):</a:t>
            </a:r>
          </a:p>
          <a:p>
            <a:pPr marL="864000" lvl="1" indent="-324000">
              <a:spcAft>
                <a:spcPts val="918"/>
              </a:spcAft>
              <a:buClr>
                <a:srgbClr val="000000"/>
              </a:buClr>
              <a:buSzPct val="75000"/>
              <a:buFont typeface="Symbol" charset="2"/>
              <a:buChar char=""/>
            </a:pPr>
            <a:endParaRPr lang="en-US" sz="2600" b="0" strike="noStrike" spc="-1">
              <a:latin typeface="Arial"/>
            </a:endParaRPr>
          </a:p>
        </p:txBody>
      </p:sp>
      <p:graphicFrame>
        <p:nvGraphicFramePr>
          <p:cNvPr id="80" name="Table 3"/>
          <p:cNvGraphicFramePr/>
          <p:nvPr/>
        </p:nvGraphicFramePr>
        <p:xfrm>
          <a:off x="2495880" y="2588040"/>
          <a:ext cx="5075640" cy="719640"/>
        </p:xfrm>
        <a:graphic>
          <a:graphicData uri="http://schemas.openxmlformats.org/drawingml/2006/table">
            <a:tbl>
              <a:tblPr/>
              <a:tblGrid>
                <a:gridCol w="5075640"/>
              </a:tblGrid>
              <a:tr h="71964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pic>
        <p:nvPicPr>
          <p:cNvPr id="81" name="Picture 80"/>
          <p:cNvPicPr/>
          <p:nvPr/>
        </p:nvPicPr>
        <p:blipFill>
          <a:blip r:embed="rId2" cstate="print"/>
          <a:stretch/>
        </p:blipFill>
        <p:spPr>
          <a:xfrm>
            <a:off x="1828800" y="1920240"/>
            <a:ext cx="5955840" cy="21945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77840"/>
            <a:ext cx="7020000" cy="1012680"/>
          </a:xfrm>
          <a:prstGeom prst="rect">
            <a:avLst/>
          </a:prstGeom>
          <a:noFill/>
          <a:ln>
            <a:noFill/>
          </a:ln>
        </p:spPr>
        <p:txBody>
          <a:bodyPr lIns="0" tIns="0" rIns="0" bIns="0" anchor="ctr"/>
          <a:lstStyle/>
          <a:p>
            <a:r>
              <a:rPr lang="en-US" sz="3570" b="0" strike="noStrike" spc="-1">
                <a:solidFill>
                  <a:srgbClr val="FFFFFF"/>
                </a:solidFill>
                <a:latin typeface="Arial"/>
              </a:rPr>
              <a:t>Tối ưu hàm mục tiêu - Gradient Descent</a:t>
            </a:r>
          </a:p>
        </p:txBody>
      </p:sp>
      <p:sp>
        <p:nvSpPr>
          <p:cNvPr id="83" name="TextShape 2"/>
          <p:cNvSpPr txBox="1"/>
          <p:nvPr/>
        </p:nvSpPr>
        <p:spPr>
          <a:xfrm>
            <a:off x="274320" y="1368000"/>
            <a:ext cx="9144000" cy="393552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1800" b="0" strike="noStrike" spc="-1">
                <a:latin typeface="Arial"/>
              </a:rPr>
              <a:t>Mục tiêu của LR:</a:t>
            </a:r>
          </a:p>
          <a:p>
            <a:pPr marL="864000" lvl="1" indent="-324000">
              <a:spcAft>
                <a:spcPts val="918"/>
              </a:spcAft>
              <a:buClr>
                <a:srgbClr val="000000"/>
              </a:buClr>
              <a:buSzPct val="75000"/>
              <a:buFont typeface="Symbol" charset="2"/>
              <a:buChar char=""/>
            </a:pPr>
            <a:endParaRPr lang="en-US" sz="1800" b="0" strike="noStrike" spc="-1">
              <a:latin typeface="Arial"/>
            </a:endParaRPr>
          </a:p>
          <a:p>
            <a:pPr marL="864000" lvl="1" indent="-324000">
              <a:spcAft>
                <a:spcPts val="918"/>
              </a:spcAft>
              <a:buClr>
                <a:srgbClr val="000000"/>
              </a:buClr>
              <a:buSzPct val="75000"/>
              <a:buFont typeface="Symbol" charset="2"/>
              <a:buChar char=""/>
            </a:pPr>
            <a:endParaRPr lang="en-US" sz="1800" b="0" strike="noStrike" spc="-1">
              <a:latin typeface="Arial"/>
            </a:endParaRPr>
          </a:p>
          <a:p>
            <a:pPr marL="432000" indent="-324000">
              <a:spcBef>
                <a:spcPts val="1585"/>
              </a:spcBef>
              <a:spcAft>
                <a:spcPts val="1151"/>
              </a:spcAft>
              <a:buClr>
                <a:srgbClr val="000000"/>
              </a:buClr>
              <a:buSzPct val="45000"/>
              <a:buFont typeface="Wingdings" charset="2"/>
              <a:buChar char=""/>
            </a:pPr>
            <a:r>
              <a:rPr lang="en-US" sz="1800" b="0" strike="noStrike" spc="-1">
                <a:latin typeface="Arial"/>
              </a:rPr>
              <a:t>Gradient của L</a:t>
            </a:r>
            <a:r>
              <a:rPr lang="en-US" sz="1800" b="0" strike="noStrike" spc="-1" baseline="-33000">
                <a:latin typeface="Arial"/>
              </a:rPr>
              <a:t>CE</a:t>
            </a:r>
            <a:r>
              <a:rPr lang="en-US" sz="1800" b="0" strike="noStrike" spc="-1">
                <a:latin typeface="Arial"/>
              </a:rPr>
              <a:t> ứng với theta cho biết chiều tăng của L</a:t>
            </a:r>
            <a:r>
              <a:rPr lang="en-US" sz="1800" b="0" strike="noStrike" spc="-1" baseline="-33000">
                <a:latin typeface="Arial"/>
              </a:rPr>
              <a:t>CE</a:t>
            </a:r>
            <a:r>
              <a:rPr lang="en-US" sz="1800" b="0" strike="noStrike" spc="-1">
                <a:latin typeface="Arial"/>
              </a:rPr>
              <a:t> tại theta. Đi theo chiều giảm gradient (Gradient Descent), tìm được vị trí (w, b)</a:t>
            </a:r>
            <a:r>
              <a:rPr lang="en-US" sz="1800" b="0" strike="noStrike" spc="-1" baseline="33000">
                <a:latin typeface="Arial"/>
              </a:rPr>
              <a:t>argmin</a:t>
            </a:r>
            <a:r>
              <a:rPr lang="en-US" sz="1800" b="0" strike="noStrike" spc="-1">
                <a:latin typeface="Arial"/>
              </a:rPr>
              <a:t> ứng với cực tiểu hàm LCE. (w, b)</a:t>
            </a:r>
            <a:r>
              <a:rPr lang="en-US" sz="1800" b="0" strike="noStrike" spc="-1" baseline="33000">
                <a:latin typeface="Arial"/>
              </a:rPr>
              <a:t>argmin</a:t>
            </a:r>
            <a:r>
              <a:rPr lang="en-US" sz="1800" b="0" strike="noStrike" spc="-1">
                <a:latin typeface="Arial"/>
              </a:rPr>
              <a:t> là tham số cần tìm của mô hình.</a:t>
            </a:r>
          </a:p>
          <a:p>
            <a:pPr marL="432000" indent="-324000">
              <a:spcBef>
                <a:spcPts val="1585"/>
              </a:spcBef>
              <a:spcAft>
                <a:spcPts val="1151"/>
              </a:spcAft>
              <a:buClr>
                <a:srgbClr val="000000"/>
              </a:buClr>
              <a:buSzPct val="45000"/>
              <a:buFont typeface="Wingdings" charset="2"/>
              <a:buChar char=""/>
            </a:pPr>
            <a:endParaRPr lang="en-US" sz="1800" b="0" strike="noStrike" spc="-1">
              <a:latin typeface="Arial"/>
            </a:endParaRPr>
          </a:p>
        </p:txBody>
      </p:sp>
      <p:pic>
        <p:nvPicPr>
          <p:cNvPr id="84" name="Picture 83"/>
          <p:cNvPicPr/>
          <p:nvPr/>
        </p:nvPicPr>
        <p:blipFill>
          <a:blip r:embed="rId2" cstate="print"/>
          <a:stretch/>
        </p:blipFill>
        <p:spPr>
          <a:xfrm>
            <a:off x="3196080" y="1719000"/>
            <a:ext cx="4484880" cy="932760"/>
          </a:xfrm>
          <a:prstGeom prst="rect">
            <a:avLst/>
          </a:prstGeom>
          <a:ln>
            <a:noFill/>
          </a:ln>
        </p:spPr>
      </p:pic>
      <p:pic>
        <p:nvPicPr>
          <p:cNvPr id="86" name="Picture 85"/>
          <p:cNvPicPr/>
          <p:nvPr/>
        </p:nvPicPr>
        <p:blipFill>
          <a:blip r:embed="rId3" cstate="print"/>
          <a:stretch/>
        </p:blipFill>
        <p:spPr>
          <a:xfrm>
            <a:off x="1371600" y="1929600"/>
            <a:ext cx="1378440" cy="447840"/>
          </a:xfrm>
          <a:prstGeom prst="rect">
            <a:avLst/>
          </a:prstGeom>
          <a:ln>
            <a:noFill/>
          </a:ln>
        </p:spPr>
      </p:pic>
      <p:pic>
        <p:nvPicPr>
          <p:cNvPr id="87" name="Picture 86"/>
          <p:cNvPicPr/>
          <p:nvPr/>
        </p:nvPicPr>
        <p:blipFill>
          <a:blip r:embed="rId4" cstate="print"/>
          <a:stretch/>
        </p:blipFill>
        <p:spPr>
          <a:xfrm>
            <a:off x="894960" y="3474720"/>
            <a:ext cx="3768480" cy="1920240"/>
          </a:xfrm>
          <a:prstGeom prst="rect">
            <a:avLst/>
          </a:prstGeom>
          <a:ln>
            <a:noFill/>
          </a:ln>
        </p:spPr>
      </p:pic>
      <p:pic>
        <p:nvPicPr>
          <p:cNvPr id="88" name="Picture 87"/>
          <p:cNvPicPr/>
          <p:nvPr/>
        </p:nvPicPr>
        <p:blipFill>
          <a:blip r:embed="rId5" cstate="print"/>
          <a:stretch/>
        </p:blipFill>
        <p:spPr>
          <a:xfrm>
            <a:off x="5303520" y="3427920"/>
            <a:ext cx="2651760" cy="19764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04000" y="216000"/>
            <a:ext cx="7020000" cy="936000"/>
          </a:xfrm>
          <a:prstGeom prst="rect">
            <a:avLst/>
          </a:prstGeom>
          <a:noFill/>
          <a:ln>
            <a:noFill/>
          </a:ln>
        </p:spPr>
        <p:txBody>
          <a:bodyPr lIns="0" tIns="0" rIns="0" bIns="0" anchor="ctr"/>
          <a:lstStyle/>
          <a:p>
            <a:r>
              <a:rPr lang="en-US" sz="3570" b="0" strike="noStrike" spc="-1">
                <a:solidFill>
                  <a:srgbClr val="FFFFFF"/>
                </a:solidFill>
                <a:latin typeface="Arial"/>
              </a:rPr>
              <a:t>Gradient Descent</a:t>
            </a:r>
          </a:p>
        </p:txBody>
      </p:sp>
      <p:sp>
        <p:nvSpPr>
          <p:cNvPr id="90" name="TextShape 2"/>
          <p:cNvSpPr txBox="1"/>
          <p:nvPr/>
        </p:nvSpPr>
        <p:spPr>
          <a:xfrm>
            <a:off x="182880" y="1280160"/>
            <a:ext cx="9601200" cy="156816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1800" b="0" strike="noStrike" spc="-1">
                <a:latin typeface="Arial"/>
              </a:rPr>
              <a:t>Phương pháp chung tính gradient:</a:t>
            </a:r>
          </a:p>
        </p:txBody>
      </p:sp>
      <p:sp>
        <p:nvSpPr>
          <p:cNvPr id="91" name="TextShape 3"/>
          <p:cNvSpPr txBox="1"/>
          <p:nvPr/>
        </p:nvSpPr>
        <p:spPr>
          <a:xfrm>
            <a:off x="4754880" y="2848320"/>
            <a:ext cx="5120640" cy="156816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1800" b="0" strike="noStrike" spc="-1">
                <a:latin typeface="Arial"/>
              </a:rPr>
              <a:t>Gradient của phân lớp k lớp:</a:t>
            </a:r>
          </a:p>
        </p:txBody>
      </p:sp>
      <p:sp>
        <p:nvSpPr>
          <p:cNvPr id="92" name="TextShape 4"/>
          <p:cNvSpPr txBox="1"/>
          <p:nvPr/>
        </p:nvSpPr>
        <p:spPr>
          <a:xfrm>
            <a:off x="236520" y="2820960"/>
            <a:ext cx="4426920" cy="156816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1800" b="0" strike="noStrike" spc="-1">
                <a:latin typeface="Arial"/>
              </a:rPr>
              <a:t>Gradient của phân lớp nhị phân:</a:t>
            </a:r>
          </a:p>
        </p:txBody>
      </p:sp>
      <p:sp>
        <p:nvSpPr>
          <p:cNvPr id="93" name="TextShape 5"/>
          <p:cNvSpPr txBox="1"/>
          <p:nvPr/>
        </p:nvSpPr>
        <p:spPr>
          <a:xfrm>
            <a:off x="182880" y="4572000"/>
            <a:ext cx="9692640" cy="92808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1800" b="0" strike="noStrike" spc="-1">
                <a:latin typeface="Arial"/>
              </a:rPr>
              <a:t>Cập nhật trọng số:</a:t>
            </a:r>
          </a:p>
        </p:txBody>
      </p:sp>
      <p:pic>
        <p:nvPicPr>
          <p:cNvPr id="94" name="Picture 93"/>
          <p:cNvPicPr/>
          <p:nvPr/>
        </p:nvPicPr>
        <p:blipFill>
          <a:blip r:embed="rId2" cstate="print"/>
          <a:stretch/>
        </p:blipFill>
        <p:spPr>
          <a:xfrm>
            <a:off x="4454640" y="1280160"/>
            <a:ext cx="3774960" cy="1518480"/>
          </a:xfrm>
          <a:prstGeom prst="rect">
            <a:avLst/>
          </a:prstGeom>
          <a:ln>
            <a:noFill/>
          </a:ln>
        </p:spPr>
      </p:pic>
      <p:pic>
        <p:nvPicPr>
          <p:cNvPr id="95" name="Picture 94"/>
          <p:cNvPicPr/>
          <p:nvPr/>
        </p:nvPicPr>
        <p:blipFill>
          <a:blip r:embed="rId3" cstate="print"/>
          <a:stretch/>
        </p:blipFill>
        <p:spPr>
          <a:xfrm>
            <a:off x="182880" y="3273840"/>
            <a:ext cx="4297680" cy="292320"/>
          </a:xfrm>
          <a:prstGeom prst="rect">
            <a:avLst/>
          </a:prstGeom>
          <a:ln>
            <a:noFill/>
          </a:ln>
        </p:spPr>
      </p:pic>
      <p:pic>
        <p:nvPicPr>
          <p:cNvPr id="96" name="Picture 95"/>
          <p:cNvPicPr/>
          <p:nvPr/>
        </p:nvPicPr>
        <p:blipFill>
          <a:blip r:embed="rId4" cstate="print"/>
          <a:stretch/>
        </p:blipFill>
        <p:spPr>
          <a:xfrm>
            <a:off x="699120" y="3474720"/>
            <a:ext cx="3141360" cy="682920"/>
          </a:xfrm>
          <a:prstGeom prst="rect">
            <a:avLst/>
          </a:prstGeom>
          <a:ln>
            <a:noFill/>
          </a:ln>
        </p:spPr>
      </p:pic>
      <p:pic>
        <p:nvPicPr>
          <p:cNvPr id="97" name="Picture 96"/>
          <p:cNvPicPr/>
          <p:nvPr/>
        </p:nvPicPr>
        <p:blipFill>
          <a:blip r:embed="rId5" cstate="print"/>
          <a:stretch/>
        </p:blipFill>
        <p:spPr>
          <a:xfrm>
            <a:off x="4663440" y="3181320"/>
            <a:ext cx="2286000" cy="842040"/>
          </a:xfrm>
          <a:prstGeom prst="rect">
            <a:avLst/>
          </a:prstGeom>
          <a:ln>
            <a:noFill/>
          </a:ln>
        </p:spPr>
      </p:pic>
      <p:pic>
        <p:nvPicPr>
          <p:cNvPr id="98" name="Picture 97"/>
          <p:cNvPicPr/>
          <p:nvPr/>
        </p:nvPicPr>
        <p:blipFill>
          <a:blip r:embed="rId6" cstate="print"/>
          <a:stretch/>
        </p:blipFill>
        <p:spPr>
          <a:xfrm>
            <a:off x="7040880" y="3200400"/>
            <a:ext cx="2593080" cy="914400"/>
          </a:xfrm>
          <a:prstGeom prst="rect">
            <a:avLst/>
          </a:prstGeom>
          <a:ln>
            <a:noFill/>
          </a:ln>
        </p:spPr>
      </p:pic>
      <p:pic>
        <p:nvPicPr>
          <p:cNvPr id="99" name="Picture 98"/>
          <p:cNvPicPr/>
          <p:nvPr/>
        </p:nvPicPr>
        <p:blipFill>
          <a:blip r:embed="rId7" cstate="print"/>
          <a:stretch/>
        </p:blipFill>
        <p:spPr>
          <a:xfrm>
            <a:off x="2743200" y="4590360"/>
            <a:ext cx="3749040" cy="5302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216000"/>
            <a:ext cx="7020000" cy="936000"/>
          </a:xfrm>
          <a:prstGeom prst="rect">
            <a:avLst/>
          </a:prstGeom>
          <a:noFill/>
          <a:ln>
            <a:noFill/>
          </a:ln>
        </p:spPr>
        <p:txBody>
          <a:bodyPr lIns="0" tIns="0" rIns="0" bIns="0" anchor="ctr"/>
          <a:lstStyle/>
          <a:p>
            <a:r>
              <a:rPr lang="en-US" sz="3570" b="0" strike="noStrike" spc="-1">
                <a:solidFill>
                  <a:srgbClr val="FFFFFF"/>
                </a:solidFill>
                <a:latin typeface="Arial"/>
              </a:rPr>
              <a:t>Một số kỹ thuật tính Gradient  </a:t>
            </a:r>
          </a:p>
        </p:txBody>
      </p:sp>
      <p:sp>
        <p:nvSpPr>
          <p:cNvPr id="101" name="TextShape 2"/>
          <p:cNvSpPr txBox="1"/>
          <p:nvPr/>
        </p:nvSpPr>
        <p:spPr>
          <a:xfrm>
            <a:off x="91440" y="1368000"/>
            <a:ext cx="4839480" cy="4118400"/>
          </a:xfrm>
          <a:prstGeom prst="rect">
            <a:avLst/>
          </a:prstGeom>
          <a:noFill/>
          <a:ln>
            <a:noFill/>
          </a:ln>
        </p:spPr>
        <p:txBody>
          <a:bodyPr lIns="0" tIns="0" rIns="0" bIns="0">
            <a:normAutofit lnSpcReduction="10000"/>
          </a:bodyPr>
          <a:lstStyle/>
          <a:p>
            <a:pPr marL="432000" indent="-324000">
              <a:buClr>
                <a:srgbClr val="000000"/>
              </a:buClr>
              <a:buSzPct val="45000"/>
              <a:buFont typeface="Wingdings" charset="2"/>
              <a:buChar char=""/>
            </a:pPr>
            <a:r>
              <a:rPr lang="en-US" sz="1600" b="0" strike="noStrike" spc="-1">
                <a:latin typeface="Arial"/>
              </a:rPr>
              <a:t>Stochastic GD:</a:t>
            </a:r>
          </a:p>
          <a:p>
            <a:pPr marL="864000" lvl="1" indent="-324000">
              <a:buClr>
                <a:srgbClr val="000000"/>
              </a:buClr>
              <a:buSzPct val="75000"/>
              <a:buFont typeface="Symbol" charset="2"/>
              <a:buChar char=""/>
            </a:pPr>
            <a:r>
              <a:rPr lang="en-US" sz="1600" b="0" strike="noStrike" spc="-1">
                <a:latin typeface="Arial"/>
              </a:rPr>
              <a:t>thuật toán online nhằm tối thiểu hóa loss function</a:t>
            </a:r>
          </a:p>
          <a:p>
            <a:pPr marL="864000" lvl="1" indent="-324000">
              <a:spcAft>
                <a:spcPts val="289"/>
              </a:spcAft>
              <a:buClr>
                <a:srgbClr val="000000"/>
              </a:buClr>
              <a:buSzPct val="75000"/>
              <a:buFont typeface="Symbol" charset="2"/>
              <a:buChar char=""/>
            </a:pPr>
            <a:r>
              <a:rPr lang="en-US" sz="1600" b="0" strike="noStrike" spc="-1">
                <a:latin typeface="Arial"/>
              </a:rPr>
              <a:t>tính gradient và cập nhật trọng số trên mỗi mẫu huấn luyện</a:t>
            </a:r>
          </a:p>
          <a:p>
            <a:pPr marL="432000" indent="-324000">
              <a:spcAft>
                <a:spcPts val="145"/>
              </a:spcAft>
              <a:buClr>
                <a:srgbClr val="000000"/>
              </a:buClr>
              <a:buSzPct val="45000"/>
              <a:buFont typeface="Wingdings" charset="2"/>
              <a:buChar char=""/>
            </a:pPr>
            <a:r>
              <a:rPr lang="en-US" sz="1600" b="0" strike="noStrike" spc="-1">
                <a:latin typeface="Arial"/>
              </a:rPr>
              <a:t>Mini-Batch GD:</a:t>
            </a:r>
          </a:p>
          <a:p>
            <a:pPr marL="864000" lvl="1" indent="-324000">
              <a:buClr>
                <a:srgbClr val="000000"/>
              </a:buClr>
              <a:buSzPct val="75000"/>
              <a:buFont typeface="Symbol" charset="2"/>
              <a:buChar char=""/>
            </a:pPr>
            <a:r>
              <a:rPr lang="en-US" sz="1600" b="0" strike="noStrike" spc="-1">
                <a:latin typeface="Arial"/>
              </a:rPr>
              <a:t>huấn luyện nhóm m mẫu. Nếu m = 1 thì là Stochastic GD. Hoặc m &lt;= kích thước tập mẫu.</a:t>
            </a:r>
          </a:p>
          <a:p>
            <a:pPr marL="864000" lvl="1" indent="-324000">
              <a:buClr>
                <a:srgbClr val="000000"/>
              </a:buClr>
              <a:buSzPct val="75000"/>
              <a:buFont typeface="Symbol" charset="2"/>
              <a:buChar char=""/>
            </a:pPr>
            <a:r>
              <a:rPr lang="en-US" sz="1600" b="0" strike="noStrike" spc="-1">
                <a:latin typeface="Arial"/>
              </a:rPr>
              <a:t>Cho hiệu suất tính toán tốt do có thể chọn kích thước nhóm phù hợp với năng lực tính toán của máy tính hiện có. Vector hóa dữ liệu dễ dàng và có thể tận dụng năng lực tính toán song song.</a:t>
            </a:r>
          </a:p>
          <a:p>
            <a:pPr marL="432000" indent="-324000">
              <a:buClr>
                <a:srgbClr val="000000"/>
              </a:buClr>
              <a:buSzPct val="45000"/>
              <a:buFont typeface="Wingdings" charset="2"/>
              <a:buChar char=""/>
            </a:pPr>
            <a:r>
              <a:rPr lang="en-US" sz="1600" b="0" strike="noStrike" spc="-1">
                <a:latin typeface="Arial"/>
              </a:rPr>
              <a:t>Batch GD:</a:t>
            </a:r>
          </a:p>
          <a:p>
            <a:pPr marL="864000" lvl="1" indent="-324000">
              <a:spcAft>
                <a:spcPts val="918"/>
              </a:spcAft>
              <a:buClr>
                <a:srgbClr val="000000"/>
              </a:buClr>
              <a:buSzPct val="75000"/>
              <a:buFont typeface="Symbol" charset="2"/>
              <a:buChar char=""/>
            </a:pPr>
            <a:r>
              <a:rPr lang="en-US" sz="1600" b="0" strike="noStrike" spc="-1">
                <a:latin typeface="Arial"/>
              </a:rPr>
              <a:t>huấn luyện với toàn bộ tập mẫu đồng thời (mini-batch với m = kích thước tập train).</a:t>
            </a:r>
          </a:p>
        </p:txBody>
      </p:sp>
      <p:pic>
        <p:nvPicPr>
          <p:cNvPr id="102" name="Picture 101"/>
          <p:cNvPicPr/>
          <p:nvPr/>
        </p:nvPicPr>
        <p:blipFill>
          <a:blip r:embed="rId2" cstate="print"/>
          <a:stretch/>
        </p:blipFill>
        <p:spPr>
          <a:xfrm>
            <a:off x="4846320" y="2092320"/>
            <a:ext cx="5041800" cy="26625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04000" y="216000"/>
            <a:ext cx="7020000" cy="936000"/>
          </a:xfrm>
          <a:prstGeom prst="rect">
            <a:avLst/>
          </a:prstGeom>
          <a:noFill/>
          <a:ln>
            <a:noFill/>
          </a:ln>
        </p:spPr>
        <p:txBody>
          <a:bodyPr lIns="0" tIns="0" rIns="0" bIns="0" anchor="ctr"/>
          <a:lstStyle/>
          <a:p>
            <a:r>
              <a:rPr lang="en-US" sz="3570" b="0" strike="noStrike" spc="-1">
                <a:solidFill>
                  <a:srgbClr val="FFFFFF"/>
                </a:solidFill>
                <a:latin typeface="Arial"/>
              </a:rPr>
              <a:t>Mở đầu </a:t>
            </a:r>
          </a:p>
        </p:txBody>
      </p:sp>
      <p:sp>
        <p:nvSpPr>
          <p:cNvPr id="45" name="TextShape 2"/>
          <p:cNvSpPr txBox="1"/>
          <p:nvPr/>
        </p:nvSpPr>
        <p:spPr>
          <a:xfrm>
            <a:off x="457200" y="1649520"/>
            <a:ext cx="9072000" cy="328824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1800" b="0" strike="noStrike" spc="-1" dirty="0" err="1">
                <a:latin typeface="Arial"/>
              </a:rPr>
              <a:t>Là</a:t>
            </a:r>
            <a:r>
              <a:rPr lang="en-US" sz="1800" b="0" strike="noStrike" spc="-1" dirty="0">
                <a:latin typeface="Arial"/>
              </a:rPr>
              <a:t> </a:t>
            </a:r>
            <a:r>
              <a:rPr lang="en-US" sz="1800" b="1" strike="noStrike" spc="-1" dirty="0" err="1">
                <a:latin typeface="Arial"/>
              </a:rPr>
              <a:t>thuật</a:t>
            </a:r>
            <a:r>
              <a:rPr lang="en-US" sz="1800" b="1" strike="noStrike" spc="-1" dirty="0">
                <a:latin typeface="Arial"/>
              </a:rPr>
              <a:t> </a:t>
            </a:r>
            <a:r>
              <a:rPr lang="en-US" sz="1800" b="1" strike="noStrike" spc="-1" dirty="0" err="1">
                <a:latin typeface="Arial"/>
              </a:rPr>
              <a:t>toán</a:t>
            </a:r>
            <a:r>
              <a:rPr lang="en-US" sz="1800" b="1" strike="noStrike" spc="-1" dirty="0">
                <a:latin typeface="Arial"/>
              </a:rPr>
              <a:t> </a:t>
            </a:r>
            <a:r>
              <a:rPr lang="en-US" sz="1800" b="1" strike="noStrike" spc="-1" dirty="0" err="1">
                <a:latin typeface="Arial"/>
              </a:rPr>
              <a:t>học</a:t>
            </a:r>
            <a:r>
              <a:rPr lang="en-US" sz="1800" b="1" strike="noStrike" spc="-1" dirty="0">
                <a:latin typeface="Arial"/>
              </a:rPr>
              <a:t> </a:t>
            </a:r>
            <a:r>
              <a:rPr lang="en-US" sz="1800" b="1" strike="noStrike" spc="-1" dirty="0" err="1">
                <a:latin typeface="Arial"/>
              </a:rPr>
              <a:t>máy</a:t>
            </a:r>
            <a:r>
              <a:rPr lang="en-US" sz="1800" b="1" strike="noStrike" spc="-1" dirty="0">
                <a:latin typeface="Arial"/>
              </a:rPr>
              <a:t> </a:t>
            </a:r>
            <a:r>
              <a:rPr lang="en-US" sz="1800" b="1" strike="noStrike" spc="-1" dirty="0" err="1">
                <a:latin typeface="Arial"/>
              </a:rPr>
              <a:t>có</a:t>
            </a:r>
            <a:r>
              <a:rPr lang="en-US" sz="1800" b="1" strike="noStrike" spc="-1" dirty="0">
                <a:latin typeface="Arial"/>
              </a:rPr>
              <a:t> </a:t>
            </a:r>
            <a:r>
              <a:rPr lang="en-US" sz="1800" b="1" strike="noStrike" spc="-1" dirty="0" err="1">
                <a:latin typeface="Arial"/>
              </a:rPr>
              <a:t>giám</a:t>
            </a:r>
            <a:r>
              <a:rPr lang="en-US" sz="1800" b="1" strike="noStrike" spc="-1" dirty="0">
                <a:latin typeface="Arial"/>
              </a:rPr>
              <a:t> </a:t>
            </a:r>
            <a:r>
              <a:rPr lang="en-US" sz="1800" b="1" strike="noStrike" spc="-1" dirty="0" err="1">
                <a:latin typeface="Arial"/>
              </a:rPr>
              <a:t>sát</a:t>
            </a:r>
            <a:endParaRPr lang="en-US" sz="1800" b="0" strike="noStrike" spc="-1" dirty="0">
              <a:latin typeface="Arial"/>
            </a:endParaRPr>
          </a:p>
          <a:p>
            <a:pPr marL="432000" indent="-324000">
              <a:spcAft>
                <a:spcPts val="1148"/>
              </a:spcAft>
              <a:buClr>
                <a:srgbClr val="000000"/>
              </a:buClr>
              <a:buSzPct val="45000"/>
              <a:buFont typeface="Wingdings" charset="2"/>
              <a:buChar char=""/>
            </a:pPr>
            <a:r>
              <a:rPr lang="en-US" sz="1800" b="0" strike="noStrike" spc="-1" dirty="0" err="1">
                <a:latin typeface="Arial"/>
              </a:rPr>
              <a:t>Sử</a:t>
            </a:r>
            <a:r>
              <a:rPr lang="en-US" sz="1800" b="0" strike="noStrike" spc="-1" dirty="0">
                <a:latin typeface="Arial"/>
              </a:rPr>
              <a:t> </a:t>
            </a:r>
            <a:r>
              <a:rPr lang="en-US" sz="1800" b="0" strike="noStrike" spc="-1" dirty="0" err="1">
                <a:latin typeface="Arial"/>
              </a:rPr>
              <a:t>dụng</a:t>
            </a:r>
            <a:r>
              <a:rPr lang="en-US" sz="1800" b="0" strike="noStrike" spc="-1" dirty="0">
                <a:latin typeface="Arial"/>
              </a:rPr>
              <a:t> </a:t>
            </a:r>
            <a:r>
              <a:rPr lang="en-US" sz="1800" b="0" strike="noStrike" spc="-1" dirty="0" err="1">
                <a:latin typeface="Arial"/>
              </a:rPr>
              <a:t>cho</a:t>
            </a:r>
            <a:r>
              <a:rPr lang="en-US" sz="1800" b="0" strike="noStrike" spc="-1" dirty="0">
                <a:latin typeface="Arial"/>
              </a:rPr>
              <a:t> </a:t>
            </a:r>
            <a:r>
              <a:rPr lang="en-US" sz="1800" b="1" strike="noStrike" spc="-1" dirty="0" err="1">
                <a:latin typeface="Arial"/>
              </a:rPr>
              <a:t>phân</a:t>
            </a:r>
            <a:r>
              <a:rPr lang="en-US" sz="1800" b="1" strike="noStrike" spc="-1" dirty="0">
                <a:latin typeface="Arial"/>
              </a:rPr>
              <a:t> </a:t>
            </a:r>
            <a:r>
              <a:rPr lang="en-US" sz="1800" b="1" strike="noStrike" spc="-1" dirty="0" err="1">
                <a:latin typeface="Arial"/>
              </a:rPr>
              <a:t>lớp</a:t>
            </a:r>
            <a:r>
              <a:rPr lang="en-US" sz="1800" b="1" strike="noStrike" spc="-1" dirty="0">
                <a:latin typeface="Arial"/>
              </a:rPr>
              <a:t> </a:t>
            </a:r>
            <a:r>
              <a:rPr lang="en-US" sz="1800" b="1" strike="noStrike" spc="-1" dirty="0" err="1">
                <a:latin typeface="Arial"/>
              </a:rPr>
              <a:t>đối</a:t>
            </a:r>
            <a:r>
              <a:rPr lang="en-US" sz="1800" b="1" strike="noStrike" spc="-1" dirty="0">
                <a:latin typeface="Arial"/>
              </a:rPr>
              <a:t> </a:t>
            </a:r>
            <a:r>
              <a:rPr lang="en-US" sz="1800" b="1" strike="noStrike" spc="-1" dirty="0" err="1">
                <a:latin typeface="Arial"/>
              </a:rPr>
              <a:t>tượng</a:t>
            </a:r>
            <a:endParaRPr lang="en-US" sz="1800" b="0" strike="noStrike" spc="-1" dirty="0">
              <a:latin typeface="Arial"/>
            </a:endParaRPr>
          </a:p>
          <a:p>
            <a:pPr marL="432000" indent="-324000">
              <a:spcAft>
                <a:spcPts val="1148"/>
              </a:spcAft>
              <a:buClr>
                <a:srgbClr val="000000"/>
              </a:buClr>
              <a:buSzPct val="45000"/>
              <a:buFont typeface="Wingdings" charset="2"/>
              <a:buChar char=""/>
            </a:pPr>
            <a:r>
              <a:rPr lang="en-US" sz="1800" b="0" strike="noStrike" spc="-1" dirty="0" err="1">
                <a:latin typeface="Arial"/>
              </a:rPr>
              <a:t>Mẫu</a:t>
            </a:r>
            <a:r>
              <a:rPr lang="en-US" sz="1800" b="0" strike="noStrike" spc="-1" dirty="0">
                <a:latin typeface="Arial"/>
              </a:rPr>
              <a:t> </a:t>
            </a:r>
            <a:r>
              <a:rPr lang="en-US" sz="1800" b="0" strike="noStrike" spc="-1" dirty="0" err="1">
                <a:latin typeface="Arial"/>
              </a:rPr>
              <a:t>có</a:t>
            </a:r>
            <a:r>
              <a:rPr lang="en-US" sz="1800" b="0" strike="noStrike" spc="-1" dirty="0">
                <a:latin typeface="Arial"/>
              </a:rPr>
              <a:t> </a:t>
            </a:r>
            <a:r>
              <a:rPr lang="en-US" sz="1800" b="0" strike="noStrike" spc="-1" dirty="0" err="1">
                <a:latin typeface="Arial"/>
              </a:rPr>
              <a:t>thể</a:t>
            </a:r>
            <a:r>
              <a:rPr lang="en-US" sz="1800" b="0" strike="noStrike" spc="-1" dirty="0">
                <a:latin typeface="Arial"/>
              </a:rPr>
              <a:t> </a:t>
            </a:r>
            <a:r>
              <a:rPr lang="en-US" sz="1800" b="0" strike="noStrike" spc="-1" dirty="0" err="1">
                <a:latin typeface="Arial"/>
              </a:rPr>
              <a:t>được</a:t>
            </a:r>
            <a:r>
              <a:rPr lang="en-US" sz="1800" b="0" strike="noStrike" spc="-1" dirty="0">
                <a:latin typeface="Arial"/>
              </a:rPr>
              <a:t> </a:t>
            </a:r>
            <a:r>
              <a:rPr lang="en-US" sz="1800" b="0" strike="noStrike" spc="-1" dirty="0" err="1">
                <a:latin typeface="Arial"/>
              </a:rPr>
              <a:t>phân</a:t>
            </a:r>
            <a:r>
              <a:rPr lang="en-US" sz="1800" b="0" strike="noStrike" spc="-1" dirty="0">
                <a:latin typeface="Arial"/>
              </a:rPr>
              <a:t> </a:t>
            </a:r>
            <a:r>
              <a:rPr lang="en-US" sz="1800" b="0" strike="noStrike" spc="-1" dirty="0" err="1">
                <a:latin typeface="Arial"/>
              </a:rPr>
              <a:t>theo</a:t>
            </a:r>
            <a:r>
              <a:rPr lang="en-US" sz="1800" b="0" strike="noStrike" spc="-1" dirty="0">
                <a:latin typeface="Arial"/>
              </a:rPr>
              <a:t> </a:t>
            </a:r>
            <a:r>
              <a:rPr lang="en-US" sz="1800" b="0" strike="noStrike" spc="-1" dirty="0" err="1">
                <a:latin typeface="Arial"/>
              </a:rPr>
              <a:t>hai</a:t>
            </a:r>
            <a:r>
              <a:rPr lang="en-US" sz="1800" b="0" strike="noStrike" spc="-1" dirty="0">
                <a:latin typeface="Arial"/>
              </a:rPr>
              <a:t> (</a:t>
            </a:r>
            <a:r>
              <a:rPr lang="en-US" sz="1800" b="1" strike="noStrike" spc="-1" dirty="0">
                <a:latin typeface="Arial"/>
              </a:rPr>
              <a:t>two-class case</a:t>
            </a:r>
            <a:r>
              <a:rPr lang="en-US" sz="1800" b="0" strike="noStrike" spc="-1" dirty="0">
                <a:latin typeface="Arial"/>
              </a:rPr>
              <a:t>) </a:t>
            </a:r>
            <a:r>
              <a:rPr lang="en-US" sz="1800" b="0" strike="noStrike" spc="-1" dirty="0" err="1">
                <a:latin typeface="Arial"/>
              </a:rPr>
              <a:t>hoặc</a:t>
            </a:r>
            <a:r>
              <a:rPr lang="en-US" sz="1800" b="0" strike="noStrike" spc="-1" dirty="0">
                <a:latin typeface="Arial"/>
              </a:rPr>
              <a:t> </a:t>
            </a:r>
            <a:r>
              <a:rPr lang="en-US" sz="1800" b="0" strike="noStrike" spc="-1" dirty="0" err="1">
                <a:latin typeface="Arial"/>
              </a:rPr>
              <a:t>nhiều</a:t>
            </a:r>
            <a:r>
              <a:rPr lang="en-US" sz="1800" b="0" strike="noStrike" spc="-1" dirty="0">
                <a:latin typeface="Arial"/>
              </a:rPr>
              <a:t> </a:t>
            </a:r>
            <a:r>
              <a:rPr lang="en-US" sz="1800" b="0" strike="noStrike" spc="-1" dirty="0" err="1">
                <a:latin typeface="Arial"/>
              </a:rPr>
              <a:t>lớp</a:t>
            </a:r>
            <a:r>
              <a:rPr lang="en-US" sz="1800" b="0" strike="noStrike" spc="-1" dirty="0">
                <a:latin typeface="Arial"/>
              </a:rPr>
              <a:t> (</a:t>
            </a:r>
            <a:r>
              <a:rPr lang="en-US" sz="1800" b="1" strike="noStrike" spc="-1" dirty="0">
                <a:latin typeface="Arial"/>
              </a:rPr>
              <a:t>multinomial logistic regression</a:t>
            </a:r>
            <a:r>
              <a:rPr lang="en-US" sz="1800" b="0" strike="noStrike" spc="-1" dirty="0">
                <a:latin typeface="Arial"/>
              </a:rPr>
              <a:t>)</a:t>
            </a:r>
          </a:p>
          <a:p>
            <a:pPr marL="432000" indent="-324000">
              <a:spcAft>
                <a:spcPts val="1148"/>
              </a:spcAft>
              <a:buClr>
                <a:srgbClr val="000000"/>
              </a:buClr>
              <a:buSzPct val="45000"/>
              <a:buFont typeface="Wingdings" charset="2"/>
              <a:buChar char=""/>
            </a:pPr>
            <a:r>
              <a:rPr lang="en-US" sz="1800" b="0" strike="noStrike" spc="-1" dirty="0" err="1">
                <a:latin typeface="Arial"/>
              </a:rPr>
              <a:t>Là</a:t>
            </a:r>
            <a:r>
              <a:rPr lang="en-US" sz="1800" b="0" strike="noStrike" spc="-1" dirty="0">
                <a:latin typeface="Arial"/>
              </a:rPr>
              <a:t> </a:t>
            </a:r>
            <a:r>
              <a:rPr lang="en-US" sz="1800" b="1" strike="noStrike" spc="-1" dirty="0">
                <a:latin typeface="Arial"/>
              </a:rPr>
              <a:t>discriminative classifier</a:t>
            </a:r>
            <a:r>
              <a:rPr lang="en-US" sz="1800" b="0" strike="noStrike" spc="-1" dirty="0">
                <a:latin typeface="Arial"/>
              </a:rPr>
              <a:t> (</a:t>
            </a:r>
            <a:r>
              <a:rPr lang="en-US" sz="1800" b="0" strike="noStrike" spc="-1" dirty="0" err="1">
                <a:latin typeface="Arial"/>
              </a:rPr>
              <a:t>thuật</a:t>
            </a:r>
            <a:r>
              <a:rPr lang="en-US" sz="1800" b="0" strike="noStrike" spc="-1" dirty="0">
                <a:latin typeface="Arial"/>
              </a:rPr>
              <a:t> </a:t>
            </a:r>
            <a:r>
              <a:rPr lang="en-US" sz="1800" b="0" strike="noStrike" spc="-1" dirty="0" err="1">
                <a:latin typeface="Arial"/>
              </a:rPr>
              <a:t>toán</a:t>
            </a:r>
            <a:r>
              <a:rPr lang="en-US" sz="1800" b="0" strike="noStrike" spc="-1" dirty="0">
                <a:latin typeface="Arial"/>
              </a:rPr>
              <a:t> </a:t>
            </a:r>
            <a:r>
              <a:rPr lang="en-US" sz="1800" b="0" strike="noStrike" spc="-1" dirty="0" err="1">
                <a:latin typeface="Arial"/>
              </a:rPr>
              <a:t>tìm</a:t>
            </a:r>
            <a:r>
              <a:rPr lang="en-US" sz="1800" b="0" strike="noStrike" spc="-1" dirty="0">
                <a:latin typeface="Arial"/>
              </a:rPr>
              <a:t> </a:t>
            </a:r>
            <a:r>
              <a:rPr lang="en-US" sz="1800" b="0" strike="noStrike" spc="-1" dirty="0" err="1">
                <a:latin typeface="Arial"/>
              </a:rPr>
              <a:t>hiểu</a:t>
            </a:r>
            <a:r>
              <a:rPr lang="en-US" sz="1800" b="0" strike="noStrike" spc="-1" dirty="0">
                <a:latin typeface="Arial"/>
              </a:rPr>
              <a:t> </a:t>
            </a:r>
            <a:r>
              <a:rPr lang="en-US" sz="1800" b="0" strike="noStrike" spc="-1" dirty="0" err="1">
                <a:latin typeface="Arial"/>
              </a:rPr>
              <a:t>sự</a:t>
            </a:r>
            <a:r>
              <a:rPr lang="en-US" sz="1800" b="0" strike="noStrike" spc="-1" dirty="0">
                <a:latin typeface="Arial"/>
              </a:rPr>
              <a:t> </a:t>
            </a:r>
            <a:r>
              <a:rPr lang="en-US" sz="1800" b="0" strike="noStrike" spc="-1" dirty="0" err="1">
                <a:latin typeface="Arial"/>
              </a:rPr>
              <a:t>khác</a:t>
            </a:r>
            <a:r>
              <a:rPr lang="en-US" sz="1800" b="0" strike="noStrike" spc="-1" dirty="0">
                <a:latin typeface="Arial"/>
              </a:rPr>
              <a:t> </a:t>
            </a:r>
            <a:r>
              <a:rPr lang="en-US" sz="1800" b="0" strike="noStrike" spc="-1" dirty="0" err="1">
                <a:latin typeface="Arial"/>
              </a:rPr>
              <a:t>nhau</a:t>
            </a:r>
            <a:r>
              <a:rPr lang="en-US" sz="1800" b="0" strike="noStrike" spc="-1" dirty="0">
                <a:latin typeface="Arial"/>
              </a:rPr>
              <a:t> </a:t>
            </a:r>
            <a:r>
              <a:rPr lang="en-US" sz="1800" b="0" strike="noStrike" spc="-1" dirty="0" err="1">
                <a:latin typeface="Arial"/>
              </a:rPr>
              <a:t>giữa</a:t>
            </a:r>
            <a:r>
              <a:rPr lang="en-US" sz="1800" b="0" strike="noStrike" spc="-1" dirty="0">
                <a:latin typeface="Arial"/>
              </a:rPr>
              <a:t> </a:t>
            </a:r>
            <a:r>
              <a:rPr lang="en-US" sz="1800" b="0" strike="noStrike" spc="-1" dirty="0" err="1">
                <a:latin typeface="Arial"/>
              </a:rPr>
              <a:t>các</a:t>
            </a:r>
            <a:r>
              <a:rPr lang="en-US" sz="1800" b="0" strike="noStrike" spc="-1" dirty="0">
                <a:latin typeface="Arial"/>
              </a:rPr>
              <a:t> </a:t>
            </a:r>
            <a:r>
              <a:rPr lang="en-US" sz="1800" b="0" strike="noStrike" spc="-1" dirty="0" err="1">
                <a:latin typeface="Arial"/>
              </a:rPr>
              <a:t>lớp</a:t>
            </a:r>
            <a:r>
              <a:rPr lang="en-US" sz="1800" b="0" strike="noStrike" spc="-1" dirty="0">
                <a:latin typeface="Arial"/>
              </a:rPr>
              <a:t>) </a:t>
            </a:r>
            <a:r>
              <a:rPr lang="en-US" sz="1800" b="0" strike="noStrike" spc="-1" dirty="0" err="1">
                <a:latin typeface="Arial"/>
              </a:rPr>
              <a:t>thay</a:t>
            </a:r>
            <a:r>
              <a:rPr lang="en-US" sz="1800" b="0" strike="noStrike" spc="-1" dirty="0">
                <a:latin typeface="Arial"/>
              </a:rPr>
              <a:t> </a:t>
            </a:r>
            <a:r>
              <a:rPr lang="en-US" sz="1800" b="0" strike="noStrike" spc="-1" dirty="0" err="1">
                <a:latin typeface="Arial"/>
              </a:rPr>
              <a:t>vì</a:t>
            </a:r>
            <a:r>
              <a:rPr lang="en-US" sz="1800" b="0" strike="noStrike" spc="-1" dirty="0">
                <a:latin typeface="Arial"/>
              </a:rPr>
              <a:t> </a:t>
            </a:r>
            <a:r>
              <a:rPr lang="en-US" sz="1800" b="1" strike="noStrike" spc="-1" dirty="0">
                <a:latin typeface="Arial"/>
              </a:rPr>
              <a:t>generative classifier</a:t>
            </a:r>
            <a:r>
              <a:rPr lang="en-US" sz="1800" b="0" strike="noStrike" spc="-1" dirty="0">
                <a:latin typeface="Arial"/>
              </a:rPr>
              <a:t> (</a:t>
            </a:r>
            <a:r>
              <a:rPr lang="en-US" sz="1800" b="0" strike="noStrike" spc="-1" dirty="0" err="1">
                <a:latin typeface="Arial"/>
              </a:rPr>
              <a:t>tìm</a:t>
            </a:r>
            <a:r>
              <a:rPr lang="en-US" sz="1800" b="0" strike="noStrike" spc="-1" dirty="0">
                <a:latin typeface="Arial"/>
              </a:rPr>
              <a:t> </a:t>
            </a:r>
            <a:r>
              <a:rPr lang="en-US" sz="1800" b="0" strike="noStrike" spc="-1" dirty="0" err="1">
                <a:latin typeface="Arial"/>
              </a:rPr>
              <a:t>hiểu</a:t>
            </a:r>
            <a:r>
              <a:rPr lang="en-US" sz="1800" b="0" strike="noStrike" spc="-1" dirty="0">
                <a:latin typeface="Arial"/>
              </a:rPr>
              <a:t> </a:t>
            </a:r>
            <a:r>
              <a:rPr lang="en-US" sz="1800" b="0" strike="noStrike" spc="-1" dirty="0" err="1">
                <a:latin typeface="Arial"/>
              </a:rPr>
              <a:t>đặc</a:t>
            </a:r>
            <a:r>
              <a:rPr lang="en-US" sz="1800" b="0" strike="noStrike" spc="-1" dirty="0">
                <a:latin typeface="Arial"/>
              </a:rPr>
              <a:t> </a:t>
            </a:r>
            <a:r>
              <a:rPr lang="en-US" sz="1800" b="0" strike="noStrike" spc="-1" dirty="0" err="1">
                <a:latin typeface="Arial"/>
              </a:rPr>
              <a:t>điểm</a:t>
            </a:r>
            <a:r>
              <a:rPr lang="en-US" sz="1800" b="0" strike="noStrike" spc="-1" dirty="0">
                <a:latin typeface="Arial"/>
              </a:rPr>
              <a:t> </a:t>
            </a:r>
            <a:r>
              <a:rPr lang="en-US" sz="1800" b="0" strike="noStrike" spc="-1" dirty="0" err="1">
                <a:latin typeface="Arial"/>
              </a:rPr>
              <a:t>của</a:t>
            </a:r>
            <a:r>
              <a:rPr lang="en-US" sz="1800" b="0" strike="noStrike" spc="-1" dirty="0">
                <a:latin typeface="Arial"/>
              </a:rPr>
              <a:t> </a:t>
            </a:r>
            <a:r>
              <a:rPr lang="en-US" sz="1800" b="0" strike="noStrike" spc="-1" dirty="0" err="1">
                <a:latin typeface="Arial"/>
              </a:rPr>
              <a:t>mỗi</a:t>
            </a:r>
            <a:r>
              <a:rPr lang="en-US" sz="1800" b="0" strike="noStrike" spc="-1" dirty="0">
                <a:latin typeface="Arial"/>
              </a:rPr>
              <a:t> </a:t>
            </a:r>
            <a:r>
              <a:rPr lang="en-US" sz="1800" b="0" strike="noStrike" spc="-1" dirty="0" err="1">
                <a:latin typeface="Arial"/>
              </a:rPr>
              <a:t>lớp</a:t>
            </a:r>
            <a:r>
              <a:rPr lang="en-US" sz="1800" b="0" strike="noStrike" spc="-1" dirty="0">
                <a:latin typeface="Arial"/>
              </a:rPr>
              <a:t> </a:t>
            </a:r>
            <a:r>
              <a:rPr lang="en-US" sz="1800" b="0" strike="noStrike" spc="-1" dirty="0" err="1">
                <a:latin typeface="Arial"/>
              </a:rPr>
              <a:t>và</a:t>
            </a:r>
            <a:r>
              <a:rPr lang="en-US" sz="1800" b="0" strike="noStrike" spc="-1" dirty="0">
                <a:latin typeface="Arial"/>
              </a:rPr>
              <a:t> </a:t>
            </a:r>
            <a:r>
              <a:rPr lang="en-US" sz="1800" b="0" strike="noStrike" spc="-1" dirty="0" err="1">
                <a:latin typeface="Arial"/>
              </a:rPr>
              <a:t>phân</a:t>
            </a:r>
            <a:r>
              <a:rPr lang="en-US" sz="1800" b="0" strike="noStrike" spc="-1" dirty="0">
                <a:latin typeface="Arial"/>
              </a:rPr>
              <a:t> </a:t>
            </a:r>
            <a:r>
              <a:rPr lang="en-US" sz="1800" b="0" strike="noStrike" spc="-1" dirty="0" err="1">
                <a:latin typeface="Arial"/>
              </a:rPr>
              <a:t>loại</a:t>
            </a:r>
            <a:r>
              <a:rPr lang="en-US" sz="1800" b="0" strike="noStrike" spc="-1" dirty="0">
                <a:latin typeface="Arial"/>
              </a:rPr>
              <a:t> </a:t>
            </a:r>
            <a:r>
              <a:rPr lang="en-US" sz="1800" b="0" strike="noStrike" spc="-1" dirty="0" err="1">
                <a:latin typeface="Arial"/>
              </a:rPr>
              <a:t>dựa</a:t>
            </a:r>
            <a:r>
              <a:rPr lang="en-US" sz="1800" b="0" strike="noStrike" spc="-1" dirty="0">
                <a:latin typeface="Arial"/>
              </a:rPr>
              <a:t> </a:t>
            </a:r>
            <a:r>
              <a:rPr lang="en-US" sz="1800" b="0" strike="noStrike" spc="-1" dirty="0" err="1">
                <a:latin typeface="Arial"/>
              </a:rPr>
              <a:t>trên</a:t>
            </a:r>
            <a:r>
              <a:rPr lang="en-US" sz="1800" b="0" strike="noStrike" spc="-1" dirty="0">
                <a:latin typeface="Arial"/>
              </a:rPr>
              <a:t> )</a:t>
            </a:r>
          </a:p>
          <a:p>
            <a:pPr marL="432000" indent="-324000">
              <a:spcAft>
                <a:spcPts val="1148"/>
              </a:spcAft>
              <a:buClr>
                <a:srgbClr val="000000"/>
              </a:buClr>
              <a:buSzPct val="45000"/>
              <a:buFont typeface="Wingdings" charset="2"/>
              <a:buChar char=""/>
            </a:pPr>
            <a:r>
              <a:rPr lang="en-US" sz="1800" b="0" strike="noStrike" spc="-1" dirty="0" err="1">
                <a:latin typeface="Arial"/>
              </a:rPr>
              <a:t>Là</a:t>
            </a:r>
            <a:r>
              <a:rPr lang="en-US" sz="1800" b="0" strike="noStrike" spc="-1" dirty="0">
                <a:latin typeface="Arial"/>
              </a:rPr>
              <a:t> </a:t>
            </a:r>
            <a:r>
              <a:rPr lang="en-US" sz="1800" b="0" strike="noStrike" spc="-1" dirty="0" err="1">
                <a:latin typeface="Arial"/>
              </a:rPr>
              <a:t>thuật</a:t>
            </a:r>
            <a:r>
              <a:rPr lang="en-US" sz="1800" b="0" strike="noStrike" spc="-1" dirty="0">
                <a:latin typeface="Arial"/>
              </a:rPr>
              <a:t> </a:t>
            </a:r>
            <a:r>
              <a:rPr lang="en-US" sz="1800" b="0" strike="noStrike" spc="-1" dirty="0" err="1">
                <a:latin typeface="Arial"/>
              </a:rPr>
              <a:t>toán</a:t>
            </a:r>
            <a:r>
              <a:rPr lang="en-US" sz="1800" b="0" strike="noStrike" spc="-1" dirty="0">
                <a:latin typeface="Arial"/>
              </a:rPr>
              <a:t> </a:t>
            </a:r>
            <a:r>
              <a:rPr lang="en-US" sz="1800" b="0" strike="noStrike" spc="-1" dirty="0" err="1">
                <a:latin typeface="Arial"/>
              </a:rPr>
              <a:t>phân</a:t>
            </a:r>
            <a:r>
              <a:rPr lang="en-US" sz="1800" b="0" strike="noStrike" spc="-1" dirty="0">
                <a:latin typeface="Arial"/>
              </a:rPr>
              <a:t> </a:t>
            </a:r>
            <a:r>
              <a:rPr lang="en-US" sz="1800" b="0" strike="noStrike" spc="-1" dirty="0" err="1">
                <a:latin typeface="Arial"/>
              </a:rPr>
              <a:t>loại</a:t>
            </a:r>
            <a:r>
              <a:rPr lang="en-US" sz="1800" b="0" strike="noStrike" spc="-1" dirty="0">
                <a:latin typeface="Arial"/>
              </a:rPr>
              <a:t> </a:t>
            </a:r>
            <a:r>
              <a:rPr lang="en-US" sz="1800" b="0" strike="noStrike" spc="-1" dirty="0" err="1">
                <a:latin typeface="Arial"/>
              </a:rPr>
              <a:t>xác</a:t>
            </a:r>
            <a:r>
              <a:rPr lang="en-US" sz="1800" b="0" strike="noStrike" spc="-1" dirty="0">
                <a:latin typeface="Arial"/>
              </a:rPr>
              <a:t> </a:t>
            </a:r>
            <a:r>
              <a:rPr lang="en-US" sz="1800" b="0" strike="noStrike" spc="-1" dirty="0" err="1">
                <a:latin typeface="Arial"/>
              </a:rPr>
              <a:t>suất</a:t>
            </a:r>
            <a:endParaRPr lang="en-US" sz="1800" b="0" strike="noStrike" spc="-1" dirty="0">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216000"/>
            <a:ext cx="7020000" cy="936000"/>
          </a:xfrm>
          <a:prstGeom prst="rect">
            <a:avLst/>
          </a:prstGeom>
          <a:noFill/>
          <a:ln>
            <a:noFill/>
          </a:ln>
        </p:spPr>
        <p:txBody>
          <a:bodyPr lIns="0" tIns="0" rIns="0" bIns="0" anchor="ctr"/>
          <a:lstStyle/>
          <a:p>
            <a:r>
              <a:rPr lang="en-US" sz="3570" b="0" strike="noStrike" spc="-1">
                <a:solidFill>
                  <a:srgbClr val="FFFFFF"/>
                </a:solidFill>
                <a:latin typeface="Arial"/>
              </a:rPr>
              <a:t>Mở đầu </a:t>
            </a:r>
          </a:p>
        </p:txBody>
      </p:sp>
      <p:sp>
        <p:nvSpPr>
          <p:cNvPr id="47" name="TextShape 2"/>
          <p:cNvSpPr txBox="1"/>
          <p:nvPr/>
        </p:nvSpPr>
        <p:spPr>
          <a:xfrm>
            <a:off x="504000" y="1368000"/>
            <a:ext cx="9072000" cy="384408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1800" b="0" strike="noStrike" spc="-1" dirty="0" err="1">
                <a:latin typeface="Arial"/>
              </a:rPr>
              <a:t>Một</a:t>
            </a:r>
            <a:r>
              <a:rPr lang="en-US" sz="1800" b="0" strike="noStrike" spc="-1" dirty="0">
                <a:latin typeface="Arial"/>
              </a:rPr>
              <a:t> </a:t>
            </a:r>
            <a:r>
              <a:rPr lang="en-US" sz="1800" b="0" strike="noStrike" spc="-1" dirty="0" err="1">
                <a:latin typeface="Arial"/>
              </a:rPr>
              <a:t>thuật</a:t>
            </a:r>
            <a:r>
              <a:rPr lang="en-US" sz="1800" b="0" strike="noStrike" spc="-1" dirty="0">
                <a:latin typeface="Arial"/>
              </a:rPr>
              <a:t> </a:t>
            </a:r>
            <a:r>
              <a:rPr lang="en-US" sz="1800" b="0" strike="noStrike" spc="-1" dirty="0" err="1">
                <a:latin typeface="Arial"/>
              </a:rPr>
              <a:t>toán</a:t>
            </a:r>
            <a:r>
              <a:rPr lang="en-US" sz="1800" b="0" strike="noStrike" spc="-1" dirty="0">
                <a:latin typeface="Arial"/>
              </a:rPr>
              <a:t> </a:t>
            </a:r>
            <a:r>
              <a:rPr lang="en-US" sz="1800" b="0" strike="noStrike" spc="-1" dirty="0" err="1">
                <a:latin typeface="Arial"/>
              </a:rPr>
              <a:t>học</a:t>
            </a:r>
            <a:r>
              <a:rPr lang="en-US" sz="1800" b="0" strike="noStrike" spc="-1" dirty="0">
                <a:latin typeface="Arial"/>
              </a:rPr>
              <a:t> </a:t>
            </a:r>
            <a:r>
              <a:rPr lang="en-US" sz="1800" b="0" strike="noStrike" spc="-1" dirty="0" err="1">
                <a:latin typeface="Arial"/>
              </a:rPr>
              <a:t>máy</a:t>
            </a:r>
            <a:r>
              <a:rPr lang="en-US" sz="1800" b="0" strike="noStrike" spc="-1" dirty="0">
                <a:latin typeface="Arial"/>
              </a:rPr>
              <a:t> </a:t>
            </a:r>
            <a:r>
              <a:rPr lang="en-US" sz="1800" b="0" strike="noStrike" spc="-1" dirty="0" err="1">
                <a:latin typeface="Arial"/>
              </a:rPr>
              <a:t>phân</a:t>
            </a:r>
            <a:r>
              <a:rPr lang="en-US" sz="1800" b="0" strike="noStrike" spc="-1" dirty="0">
                <a:latin typeface="Arial"/>
              </a:rPr>
              <a:t> </a:t>
            </a:r>
            <a:r>
              <a:rPr lang="en-US" sz="1800" b="0" strike="noStrike" spc="-1" dirty="0" err="1">
                <a:latin typeface="Arial"/>
              </a:rPr>
              <a:t>loại</a:t>
            </a:r>
            <a:r>
              <a:rPr lang="en-US" sz="1800" b="0" strike="noStrike" spc="-1" dirty="0">
                <a:latin typeface="Arial"/>
              </a:rPr>
              <a:t> </a:t>
            </a:r>
            <a:r>
              <a:rPr lang="en-US" sz="1800" b="0" strike="noStrike" spc="-1" dirty="0" err="1">
                <a:latin typeface="Arial"/>
              </a:rPr>
              <a:t>thường</a:t>
            </a:r>
            <a:r>
              <a:rPr lang="en-US" sz="1800" b="0" strike="noStrike" spc="-1" dirty="0">
                <a:latin typeface="Arial"/>
              </a:rPr>
              <a:t> </a:t>
            </a:r>
            <a:r>
              <a:rPr lang="en-US" sz="1800" b="0" strike="noStrike" spc="-1" dirty="0" err="1">
                <a:latin typeface="Arial"/>
              </a:rPr>
              <a:t>có</a:t>
            </a:r>
            <a:r>
              <a:rPr lang="en-US" sz="1800" b="0" strike="noStrike" spc="-1" dirty="0">
                <a:latin typeface="Arial"/>
              </a:rPr>
              <a:t> 4 </a:t>
            </a:r>
            <a:r>
              <a:rPr lang="en-US" sz="1800" b="0" strike="noStrike" spc="-1" dirty="0" err="1">
                <a:latin typeface="Arial"/>
              </a:rPr>
              <a:t>thành</a:t>
            </a:r>
            <a:r>
              <a:rPr lang="en-US" sz="1800" b="0" strike="noStrike" spc="-1" dirty="0">
                <a:latin typeface="Arial"/>
              </a:rPr>
              <a:t> </a:t>
            </a:r>
            <a:r>
              <a:rPr lang="en-US" sz="1800" b="0" strike="noStrike" spc="-1" dirty="0" err="1">
                <a:latin typeface="Arial"/>
              </a:rPr>
              <a:t>phần</a:t>
            </a:r>
            <a:r>
              <a:rPr lang="en-US" sz="1800" b="0" strike="noStrike" spc="-1" dirty="0">
                <a:latin typeface="Arial"/>
              </a:rPr>
              <a:t>:</a:t>
            </a:r>
          </a:p>
          <a:p>
            <a:pPr marL="864000" lvl="1" indent="-324000">
              <a:spcAft>
                <a:spcPts val="918"/>
              </a:spcAft>
              <a:buClr>
                <a:srgbClr val="000000"/>
              </a:buClr>
              <a:buSzPct val="75000"/>
              <a:buFont typeface="Symbol" charset="2"/>
              <a:buChar char=""/>
            </a:pPr>
            <a:r>
              <a:rPr lang="en-US" sz="1800" b="0" strike="noStrike" spc="-1" dirty="0" err="1">
                <a:latin typeface="Arial"/>
              </a:rPr>
              <a:t>Các</a:t>
            </a:r>
            <a:r>
              <a:rPr lang="en-US" sz="1800" b="0" strike="noStrike" spc="-1" dirty="0">
                <a:latin typeface="Arial"/>
              </a:rPr>
              <a:t> </a:t>
            </a:r>
            <a:r>
              <a:rPr lang="en-US" sz="1800" b="0" strike="noStrike" spc="-1" dirty="0" err="1">
                <a:latin typeface="Arial"/>
              </a:rPr>
              <a:t>đặt</a:t>
            </a:r>
            <a:r>
              <a:rPr lang="en-US" sz="1800" b="0" strike="noStrike" spc="-1" dirty="0">
                <a:latin typeface="Arial"/>
              </a:rPr>
              <a:t> </a:t>
            </a:r>
            <a:r>
              <a:rPr lang="en-US" sz="1800" b="0" strike="noStrike" spc="-1" dirty="0" err="1">
                <a:latin typeface="Arial"/>
              </a:rPr>
              <a:t>trưng</a:t>
            </a:r>
            <a:r>
              <a:rPr lang="en-US" sz="1800" b="0" strike="noStrike" spc="-1" dirty="0">
                <a:latin typeface="Arial"/>
              </a:rPr>
              <a:t> </a:t>
            </a:r>
            <a:r>
              <a:rPr lang="en-US" sz="1800" b="0" strike="noStrike" spc="-1" dirty="0" err="1">
                <a:latin typeface="Arial"/>
              </a:rPr>
              <a:t>của</a:t>
            </a:r>
            <a:r>
              <a:rPr lang="en-US" sz="1800" b="0" strike="noStrike" spc="-1" dirty="0">
                <a:latin typeface="Arial"/>
              </a:rPr>
              <a:t> </a:t>
            </a:r>
            <a:r>
              <a:rPr lang="en-US" sz="1800" b="0" strike="noStrike" spc="-1" dirty="0" err="1">
                <a:latin typeface="Arial"/>
              </a:rPr>
              <a:t>đầu</a:t>
            </a:r>
            <a:r>
              <a:rPr lang="en-US" sz="1800" b="0" strike="noStrike" spc="-1" dirty="0">
                <a:latin typeface="Arial"/>
              </a:rPr>
              <a:t> </a:t>
            </a:r>
            <a:r>
              <a:rPr lang="en-US" sz="1800" b="0" strike="noStrike" spc="-1" dirty="0" err="1">
                <a:latin typeface="Arial"/>
              </a:rPr>
              <a:t>vào</a:t>
            </a:r>
            <a:r>
              <a:rPr lang="en-US" sz="1800" b="0" strike="noStrike" spc="-1" dirty="0">
                <a:latin typeface="Arial"/>
              </a:rPr>
              <a:t> (</a:t>
            </a:r>
            <a:r>
              <a:rPr lang="en-US" sz="1800" b="1" strike="noStrike" spc="-1" dirty="0">
                <a:latin typeface="Arial"/>
              </a:rPr>
              <a:t>feature representation</a:t>
            </a:r>
            <a:r>
              <a:rPr lang="en-US" sz="1800" b="0" strike="noStrike" spc="-1" dirty="0">
                <a:latin typeface="Arial"/>
              </a:rPr>
              <a:t>)</a:t>
            </a:r>
          </a:p>
          <a:p>
            <a:pPr marL="1296000" lvl="2" indent="-288000">
              <a:spcAft>
                <a:spcPts val="689"/>
              </a:spcAft>
              <a:buClr>
                <a:srgbClr val="000000"/>
              </a:buClr>
              <a:buSzPct val="45000"/>
              <a:buFont typeface="Wingdings" charset="2"/>
              <a:buChar char=""/>
            </a:pPr>
            <a:r>
              <a:rPr lang="en-US" sz="1800" b="0" strike="noStrike" spc="-1" dirty="0" err="1">
                <a:latin typeface="Arial"/>
              </a:rPr>
              <a:t>mẫu</a:t>
            </a:r>
            <a:r>
              <a:rPr lang="en-US" sz="1800" b="0" strike="noStrike" spc="-1" dirty="0">
                <a:latin typeface="Arial"/>
              </a:rPr>
              <a:t> x</a:t>
            </a:r>
            <a:r>
              <a:rPr lang="en-US" sz="1800" b="0" strike="noStrike" spc="-1" baseline="33000" dirty="0">
                <a:latin typeface="Arial"/>
              </a:rPr>
              <a:t>(</a:t>
            </a:r>
            <a:r>
              <a:rPr lang="en-US" sz="1800" b="0" strike="noStrike" spc="-1" baseline="33000" dirty="0" err="1">
                <a:latin typeface="Arial"/>
              </a:rPr>
              <a:t>i</a:t>
            </a:r>
            <a:r>
              <a:rPr lang="en-US" sz="1800" b="0" strike="noStrike" spc="-1" baseline="33000" dirty="0">
                <a:latin typeface="Arial"/>
              </a:rPr>
              <a:t>)</a:t>
            </a:r>
            <a:r>
              <a:rPr lang="en-US" sz="1800" b="0" strike="noStrike" spc="-1" dirty="0">
                <a:latin typeface="Arial"/>
              </a:rPr>
              <a:t> </a:t>
            </a:r>
            <a:r>
              <a:rPr lang="en-US" sz="1800" b="0" strike="noStrike" spc="-1" dirty="0" err="1">
                <a:latin typeface="Arial"/>
              </a:rPr>
              <a:t>có</a:t>
            </a:r>
            <a:r>
              <a:rPr lang="en-US" sz="1800" b="0" strike="noStrike" spc="-1" dirty="0">
                <a:latin typeface="Arial"/>
              </a:rPr>
              <a:t> </a:t>
            </a:r>
            <a:r>
              <a:rPr lang="en-US" sz="1800" b="0" strike="noStrike" spc="-1" dirty="0" err="1">
                <a:latin typeface="Arial"/>
              </a:rPr>
              <a:t>các</a:t>
            </a:r>
            <a:r>
              <a:rPr lang="en-US" sz="1800" b="0" strike="noStrike" spc="-1" dirty="0">
                <a:latin typeface="Arial"/>
              </a:rPr>
              <a:t> </a:t>
            </a:r>
            <a:r>
              <a:rPr lang="en-US" sz="1800" b="0" strike="noStrike" spc="-1" dirty="0" err="1">
                <a:latin typeface="Arial"/>
              </a:rPr>
              <a:t>đặc</a:t>
            </a:r>
            <a:r>
              <a:rPr lang="en-US" sz="1800" b="0" strike="noStrike" spc="-1" dirty="0">
                <a:latin typeface="Arial"/>
              </a:rPr>
              <a:t> </a:t>
            </a:r>
            <a:r>
              <a:rPr lang="en-US" sz="1800" b="0" strike="noStrike" spc="-1" dirty="0" err="1">
                <a:latin typeface="Arial"/>
              </a:rPr>
              <a:t>trưng</a:t>
            </a:r>
            <a:r>
              <a:rPr lang="en-US" sz="1800" b="0" strike="noStrike" spc="-1" dirty="0">
                <a:latin typeface="Arial"/>
              </a:rPr>
              <a:t> </a:t>
            </a:r>
            <a:r>
              <a:rPr lang="en-US" sz="1800" b="1" strike="noStrike" spc="-1" dirty="0">
                <a:latin typeface="Arial"/>
              </a:rPr>
              <a:t>[x</a:t>
            </a:r>
            <a:r>
              <a:rPr lang="en-US" sz="1800" b="1" strike="noStrike" spc="-1" baseline="33000" dirty="0">
                <a:latin typeface="Arial"/>
              </a:rPr>
              <a:t>(</a:t>
            </a:r>
            <a:r>
              <a:rPr lang="en-US" sz="1800" b="1" strike="noStrike" spc="-1" baseline="33000" dirty="0" err="1">
                <a:latin typeface="Arial"/>
              </a:rPr>
              <a:t>i</a:t>
            </a:r>
            <a:r>
              <a:rPr lang="en-US" sz="1800" b="1" strike="noStrike" spc="-1" baseline="33000" dirty="0">
                <a:latin typeface="Arial"/>
              </a:rPr>
              <a:t>)</a:t>
            </a:r>
            <a:r>
              <a:rPr lang="en-US" sz="1800" b="1" strike="noStrike" spc="-1" baseline="-33000" dirty="0">
                <a:latin typeface="Arial"/>
              </a:rPr>
              <a:t>1 </a:t>
            </a:r>
            <a:r>
              <a:rPr lang="en-US" sz="1800" b="1" strike="noStrike" spc="-1" dirty="0">
                <a:latin typeface="Arial"/>
              </a:rPr>
              <a:t>, x</a:t>
            </a:r>
            <a:r>
              <a:rPr lang="en-US" sz="1800" b="1" strike="noStrike" spc="-1" baseline="33000" dirty="0">
                <a:latin typeface="Arial"/>
              </a:rPr>
              <a:t>(</a:t>
            </a:r>
            <a:r>
              <a:rPr lang="en-US" sz="1800" b="1" strike="noStrike" spc="-1" baseline="33000" dirty="0" err="1">
                <a:latin typeface="Arial"/>
              </a:rPr>
              <a:t>i</a:t>
            </a:r>
            <a:r>
              <a:rPr lang="en-US" sz="1800" b="1" strike="noStrike" spc="-1" baseline="33000" dirty="0">
                <a:latin typeface="Arial"/>
              </a:rPr>
              <a:t>)</a:t>
            </a:r>
            <a:r>
              <a:rPr lang="en-US" sz="1800" b="1" strike="noStrike" spc="-1" baseline="-33000" dirty="0">
                <a:latin typeface="Arial"/>
              </a:rPr>
              <a:t>2</a:t>
            </a:r>
            <a:r>
              <a:rPr lang="en-US" sz="1800" b="1" strike="noStrike" spc="-1" dirty="0">
                <a:latin typeface="Arial"/>
              </a:rPr>
              <a:t> , ..., x</a:t>
            </a:r>
            <a:r>
              <a:rPr lang="en-US" sz="1800" b="1" strike="noStrike" spc="-1" baseline="33000" dirty="0">
                <a:latin typeface="Arial"/>
              </a:rPr>
              <a:t>(</a:t>
            </a:r>
            <a:r>
              <a:rPr lang="en-US" sz="1800" b="1" strike="noStrike" spc="-1" baseline="33000" dirty="0" err="1">
                <a:latin typeface="Arial"/>
              </a:rPr>
              <a:t>i</a:t>
            </a:r>
            <a:r>
              <a:rPr lang="en-US" sz="1800" b="1" strike="noStrike" spc="-1" baseline="33000" dirty="0">
                <a:latin typeface="Arial"/>
              </a:rPr>
              <a:t>)</a:t>
            </a:r>
            <a:r>
              <a:rPr lang="en-US" sz="1800" b="1" strike="noStrike" spc="-1" baseline="-33000" dirty="0">
                <a:latin typeface="Arial"/>
              </a:rPr>
              <a:t>n</a:t>
            </a:r>
            <a:r>
              <a:rPr lang="en-US" sz="1800" b="1" strike="noStrike" spc="-1" dirty="0">
                <a:latin typeface="Arial"/>
              </a:rPr>
              <a:t> ]</a:t>
            </a:r>
            <a:endParaRPr lang="en-US" sz="1800" b="0" strike="noStrike" spc="-1" dirty="0">
              <a:latin typeface="Arial"/>
            </a:endParaRPr>
          </a:p>
          <a:p>
            <a:pPr marL="864000" lvl="1" indent="-324000">
              <a:spcAft>
                <a:spcPts val="918"/>
              </a:spcAft>
              <a:buClr>
                <a:srgbClr val="000000"/>
              </a:buClr>
              <a:buSzPct val="75000"/>
              <a:buFont typeface="Symbol" charset="2"/>
              <a:buChar char=""/>
            </a:pPr>
            <a:r>
              <a:rPr lang="en-US" sz="1800" b="0" strike="noStrike" spc="-1" dirty="0" err="1">
                <a:latin typeface="Arial"/>
              </a:rPr>
              <a:t>Hàm</a:t>
            </a:r>
            <a:r>
              <a:rPr lang="en-US" sz="1800" b="0" strike="noStrike" spc="-1" dirty="0">
                <a:latin typeface="Arial"/>
              </a:rPr>
              <a:t> </a:t>
            </a:r>
            <a:r>
              <a:rPr lang="en-US" sz="1800" b="0" strike="noStrike" spc="-1" dirty="0" err="1">
                <a:latin typeface="Arial"/>
              </a:rPr>
              <a:t>phân</a:t>
            </a:r>
            <a:r>
              <a:rPr lang="en-US" sz="1800" b="0" strike="noStrike" spc="-1" dirty="0">
                <a:latin typeface="Arial"/>
              </a:rPr>
              <a:t> </a:t>
            </a:r>
            <a:r>
              <a:rPr lang="en-US" sz="1800" b="0" strike="noStrike" spc="-1" dirty="0" err="1">
                <a:latin typeface="Arial"/>
              </a:rPr>
              <a:t>loại</a:t>
            </a:r>
            <a:r>
              <a:rPr lang="en-US" sz="1800" b="0" strike="noStrike" spc="-1" dirty="0">
                <a:latin typeface="Arial"/>
              </a:rPr>
              <a:t> (</a:t>
            </a:r>
            <a:r>
              <a:rPr lang="en-US" sz="1800" b="1" strike="noStrike" spc="-1" dirty="0">
                <a:latin typeface="Arial"/>
              </a:rPr>
              <a:t>classification function</a:t>
            </a:r>
            <a:r>
              <a:rPr lang="en-US" sz="1800" b="0" strike="noStrike" spc="-1" dirty="0">
                <a:latin typeface="Arial"/>
              </a:rPr>
              <a:t>)</a:t>
            </a:r>
          </a:p>
          <a:p>
            <a:pPr marL="1296000" lvl="2" indent="-288000">
              <a:spcAft>
                <a:spcPts val="689"/>
              </a:spcAft>
              <a:buClr>
                <a:srgbClr val="000000"/>
              </a:buClr>
              <a:buSzPct val="45000"/>
              <a:buFont typeface="Wingdings" charset="2"/>
              <a:buChar char=""/>
            </a:pPr>
            <a:r>
              <a:rPr lang="en-US" sz="1800" b="0" strike="noStrike" spc="-1" dirty="0" err="1">
                <a:latin typeface="Arial"/>
              </a:rPr>
              <a:t>phân</a:t>
            </a:r>
            <a:r>
              <a:rPr lang="en-US" sz="1800" b="0" strike="noStrike" spc="-1" dirty="0">
                <a:latin typeface="Arial"/>
              </a:rPr>
              <a:t> </a:t>
            </a:r>
            <a:r>
              <a:rPr lang="en-US" sz="1800" b="0" strike="noStrike" spc="-1" dirty="0" err="1">
                <a:latin typeface="Arial"/>
              </a:rPr>
              <a:t>loại</a:t>
            </a:r>
            <a:r>
              <a:rPr lang="en-US" sz="1800" b="0" strike="noStrike" spc="-1" dirty="0">
                <a:latin typeface="Arial"/>
              </a:rPr>
              <a:t> </a:t>
            </a:r>
            <a:r>
              <a:rPr lang="en-US" sz="1800" b="0" strike="noStrike" spc="-1" dirty="0" err="1">
                <a:latin typeface="Arial"/>
              </a:rPr>
              <a:t>mẫu</a:t>
            </a:r>
            <a:r>
              <a:rPr lang="en-US" sz="1800" b="0" strike="noStrike" spc="-1" dirty="0">
                <a:latin typeface="Arial"/>
              </a:rPr>
              <a:t> </a:t>
            </a:r>
            <a:r>
              <a:rPr lang="en-US" sz="1800" b="0" strike="noStrike" spc="-1" dirty="0" err="1">
                <a:latin typeface="Arial"/>
              </a:rPr>
              <a:t>vào</a:t>
            </a:r>
            <a:r>
              <a:rPr lang="en-US" sz="1800" b="0" strike="noStrike" spc="-1" dirty="0">
                <a:latin typeface="Arial"/>
              </a:rPr>
              <a:t> </a:t>
            </a:r>
            <a:r>
              <a:rPr lang="en-US" sz="1800" b="1" strike="noStrike" spc="-1" dirty="0" err="1">
                <a:latin typeface="Arial"/>
              </a:rPr>
              <a:t>lớp</a:t>
            </a:r>
            <a:r>
              <a:rPr lang="en-US" sz="1800" b="1" strike="noStrike" spc="-1" dirty="0">
                <a:latin typeface="Arial"/>
              </a:rPr>
              <a:t> </a:t>
            </a:r>
            <a:r>
              <a:rPr lang="en-US" sz="1800" b="1" strike="noStrike" spc="-1" dirty="0" err="1">
                <a:latin typeface="Arial"/>
              </a:rPr>
              <a:t>dự</a:t>
            </a:r>
            <a:r>
              <a:rPr lang="en-US" sz="1800" b="1" strike="noStrike" spc="-1" dirty="0">
                <a:latin typeface="Arial"/>
              </a:rPr>
              <a:t> </a:t>
            </a:r>
            <a:r>
              <a:rPr lang="en-US" sz="1800" b="1" strike="noStrike" spc="-1" dirty="0" err="1">
                <a:latin typeface="Arial"/>
              </a:rPr>
              <a:t>đoán</a:t>
            </a:r>
            <a:r>
              <a:rPr lang="en-US" sz="1800" b="1" strike="noStrike" spc="-1" dirty="0">
                <a:latin typeface="Arial"/>
              </a:rPr>
              <a:t> ŷ</a:t>
            </a:r>
            <a:endParaRPr lang="en-US" sz="1800" b="0" strike="noStrike" spc="-1" dirty="0">
              <a:latin typeface="Arial"/>
            </a:endParaRPr>
          </a:p>
          <a:p>
            <a:pPr marL="1296000" lvl="2" indent="-288000">
              <a:spcAft>
                <a:spcPts val="689"/>
              </a:spcAft>
              <a:buClr>
                <a:srgbClr val="000000"/>
              </a:buClr>
              <a:buSzPct val="45000"/>
              <a:buFont typeface="Wingdings" charset="2"/>
              <a:buChar char=""/>
            </a:pPr>
            <a:r>
              <a:rPr lang="en-US" sz="1800" b="1" strike="noStrike" spc="-1" dirty="0">
                <a:latin typeface="Arial"/>
              </a:rPr>
              <a:t>sigmoid</a:t>
            </a:r>
            <a:r>
              <a:rPr lang="en-US" sz="1800" b="0" strike="noStrike" spc="-1" dirty="0">
                <a:latin typeface="Arial"/>
              </a:rPr>
              <a:t> (two-class) </a:t>
            </a:r>
            <a:r>
              <a:rPr lang="en-US" sz="1800" b="0" strike="noStrike" spc="-1" dirty="0" err="1">
                <a:latin typeface="Arial"/>
              </a:rPr>
              <a:t>hoặc</a:t>
            </a:r>
            <a:r>
              <a:rPr lang="en-US" sz="1800" b="0" strike="noStrike" spc="-1" dirty="0">
                <a:latin typeface="Arial"/>
              </a:rPr>
              <a:t> </a:t>
            </a:r>
            <a:r>
              <a:rPr lang="en-US" sz="1800" b="1" strike="noStrike" spc="-1" dirty="0" err="1">
                <a:latin typeface="Arial"/>
              </a:rPr>
              <a:t>softmax</a:t>
            </a:r>
            <a:r>
              <a:rPr lang="en-US" sz="1800" b="0" strike="noStrike" spc="-1" dirty="0">
                <a:latin typeface="Arial"/>
              </a:rPr>
              <a:t> (multinomial classifier)</a:t>
            </a:r>
          </a:p>
          <a:p>
            <a:pPr marL="864000" lvl="1" indent="-324000">
              <a:spcAft>
                <a:spcPts val="918"/>
              </a:spcAft>
              <a:buClr>
                <a:srgbClr val="000000"/>
              </a:buClr>
              <a:buSzPct val="75000"/>
              <a:buFont typeface="Symbol" charset="2"/>
              <a:buChar char=""/>
            </a:pPr>
            <a:r>
              <a:rPr lang="en-US" sz="1800" b="0" strike="noStrike" spc="-1" dirty="0" err="1">
                <a:latin typeface="Arial"/>
              </a:rPr>
              <a:t>Hàm</a:t>
            </a:r>
            <a:r>
              <a:rPr lang="en-US" sz="1800" b="0" strike="noStrike" spc="-1" dirty="0">
                <a:latin typeface="Arial"/>
              </a:rPr>
              <a:t> </a:t>
            </a:r>
            <a:r>
              <a:rPr lang="en-US" sz="1800" b="0" strike="noStrike" spc="-1" dirty="0" err="1">
                <a:latin typeface="Arial"/>
              </a:rPr>
              <a:t>mục</a:t>
            </a:r>
            <a:r>
              <a:rPr lang="en-US" sz="1800" b="0" strike="noStrike" spc="-1" dirty="0">
                <a:latin typeface="Arial"/>
              </a:rPr>
              <a:t> </a:t>
            </a:r>
            <a:r>
              <a:rPr lang="en-US" sz="1800" b="0" strike="noStrike" spc="-1" dirty="0" err="1">
                <a:latin typeface="Arial"/>
              </a:rPr>
              <a:t>tiêu</a:t>
            </a:r>
            <a:r>
              <a:rPr lang="en-US" sz="1800" b="0" strike="noStrike" spc="-1" dirty="0">
                <a:latin typeface="Arial"/>
              </a:rPr>
              <a:t> </a:t>
            </a:r>
            <a:r>
              <a:rPr lang="en-US" sz="1800" b="0" strike="noStrike" spc="-1" dirty="0" err="1">
                <a:latin typeface="Arial"/>
              </a:rPr>
              <a:t>cho</a:t>
            </a:r>
            <a:r>
              <a:rPr lang="en-US" sz="1800" b="0" strike="noStrike" spc="-1" dirty="0">
                <a:latin typeface="Arial"/>
              </a:rPr>
              <a:t> </a:t>
            </a:r>
            <a:r>
              <a:rPr lang="en-US" sz="1800" b="0" strike="noStrike" spc="-1" dirty="0" err="1">
                <a:latin typeface="Arial"/>
              </a:rPr>
              <a:t>quá</a:t>
            </a:r>
            <a:r>
              <a:rPr lang="en-US" sz="1800" b="0" strike="noStrike" spc="-1" dirty="0">
                <a:latin typeface="Arial"/>
              </a:rPr>
              <a:t> </a:t>
            </a:r>
            <a:r>
              <a:rPr lang="en-US" sz="1800" b="0" strike="noStrike" spc="-1" dirty="0" err="1">
                <a:latin typeface="Arial"/>
              </a:rPr>
              <a:t>trình</a:t>
            </a:r>
            <a:r>
              <a:rPr lang="en-US" sz="1800" b="0" strike="noStrike" spc="-1" dirty="0">
                <a:latin typeface="Arial"/>
              </a:rPr>
              <a:t> </a:t>
            </a:r>
            <a:r>
              <a:rPr lang="en-US" sz="1800" b="0" strike="noStrike" spc="-1" dirty="0" err="1">
                <a:latin typeface="Arial"/>
              </a:rPr>
              <a:t>học</a:t>
            </a:r>
            <a:r>
              <a:rPr lang="en-US" sz="1800" b="0" strike="noStrike" spc="-1" dirty="0">
                <a:latin typeface="Arial"/>
              </a:rPr>
              <a:t> (</a:t>
            </a:r>
            <a:r>
              <a:rPr lang="en-US" sz="1800" b="1" strike="noStrike" spc="-1" dirty="0">
                <a:latin typeface="Arial"/>
              </a:rPr>
              <a:t>objective function for learning</a:t>
            </a:r>
            <a:r>
              <a:rPr lang="en-US" sz="1800" b="0" strike="noStrike" spc="-1" dirty="0">
                <a:latin typeface="Arial"/>
              </a:rPr>
              <a:t>)</a:t>
            </a:r>
          </a:p>
          <a:p>
            <a:pPr marL="1296000" lvl="2" indent="-288000">
              <a:spcAft>
                <a:spcPts val="689"/>
              </a:spcAft>
              <a:buClr>
                <a:srgbClr val="000000"/>
              </a:buClr>
              <a:buSzPct val="45000"/>
              <a:buFont typeface="Wingdings" charset="2"/>
              <a:buChar char=""/>
            </a:pPr>
            <a:r>
              <a:rPr lang="en-US" sz="1800" b="0" strike="noStrike" spc="-1" dirty="0" err="1">
                <a:latin typeface="Arial"/>
              </a:rPr>
              <a:t>Đo</a:t>
            </a:r>
            <a:r>
              <a:rPr lang="en-US" sz="1800" b="0" strike="noStrike" spc="-1" dirty="0">
                <a:latin typeface="Arial"/>
              </a:rPr>
              <a:t> </a:t>
            </a:r>
            <a:r>
              <a:rPr lang="en-US" sz="1800" b="0" strike="noStrike" spc="-1" dirty="0" err="1">
                <a:latin typeface="Arial"/>
              </a:rPr>
              <a:t>lường</a:t>
            </a:r>
            <a:r>
              <a:rPr lang="en-US" sz="1800" b="0" strike="noStrike" spc="-1" dirty="0">
                <a:latin typeface="Arial"/>
              </a:rPr>
              <a:t> </a:t>
            </a:r>
            <a:r>
              <a:rPr lang="en-US" sz="1800" b="0" strike="noStrike" spc="-1" dirty="0" err="1">
                <a:latin typeface="Arial"/>
              </a:rPr>
              <a:t>lỗi</a:t>
            </a:r>
            <a:r>
              <a:rPr lang="en-US" sz="1800" b="0" strike="noStrike" spc="-1" dirty="0">
                <a:latin typeface="Arial"/>
              </a:rPr>
              <a:t> (</a:t>
            </a:r>
            <a:r>
              <a:rPr lang="en-US" sz="1800" b="0" strike="noStrike" spc="-1" dirty="0" err="1">
                <a:latin typeface="Arial"/>
              </a:rPr>
              <a:t>sai</a:t>
            </a:r>
            <a:r>
              <a:rPr lang="en-US" sz="1800" b="0" strike="noStrike" spc="-1" dirty="0">
                <a:latin typeface="Arial"/>
              </a:rPr>
              <a:t> </a:t>
            </a:r>
            <a:r>
              <a:rPr lang="en-US" sz="1800" b="0" strike="noStrike" spc="-1" dirty="0" err="1">
                <a:latin typeface="Arial"/>
              </a:rPr>
              <a:t>khác</a:t>
            </a:r>
            <a:r>
              <a:rPr lang="en-US" sz="1800" b="0" strike="noStrike" spc="-1" dirty="0">
                <a:latin typeface="Arial"/>
              </a:rPr>
              <a:t> </a:t>
            </a:r>
            <a:r>
              <a:rPr lang="en-US" sz="1800" b="0" strike="noStrike" spc="-1" dirty="0" err="1">
                <a:latin typeface="Arial"/>
              </a:rPr>
              <a:t>giữa</a:t>
            </a:r>
            <a:r>
              <a:rPr lang="en-US" sz="1800" b="0" strike="noStrike" spc="-1" dirty="0">
                <a:latin typeface="Arial"/>
              </a:rPr>
              <a:t> </a:t>
            </a:r>
            <a:r>
              <a:rPr lang="en-US" sz="1800" b="0" strike="noStrike" spc="-1" dirty="0" err="1">
                <a:latin typeface="Arial"/>
              </a:rPr>
              <a:t>nhãn</a:t>
            </a:r>
            <a:r>
              <a:rPr lang="en-US" sz="1800" b="0" strike="noStrike" spc="-1" dirty="0">
                <a:latin typeface="Arial"/>
              </a:rPr>
              <a:t> </a:t>
            </a:r>
            <a:r>
              <a:rPr lang="en-US" sz="1800" b="0" strike="noStrike" spc="-1" dirty="0" err="1">
                <a:latin typeface="Arial"/>
              </a:rPr>
              <a:t>thực</a:t>
            </a:r>
            <a:r>
              <a:rPr lang="en-US" sz="1800" b="0" strike="noStrike" spc="-1" dirty="0">
                <a:latin typeface="Arial"/>
              </a:rPr>
              <a:t> </a:t>
            </a:r>
            <a:r>
              <a:rPr lang="en-US" sz="1800" b="0" strike="noStrike" spc="-1" dirty="0" err="1">
                <a:latin typeface="Arial"/>
              </a:rPr>
              <a:t>và</a:t>
            </a:r>
            <a:r>
              <a:rPr lang="en-US" sz="1800" b="0" strike="noStrike" spc="-1" dirty="0">
                <a:latin typeface="Arial"/>
              </a:rPr>
              <a:t> </a:t>
            </a:r>
            <a:r>
              <a:rPr lang="en-US" sz="1800" b="0" strike="noStrike" spc="-1" dirty="0" err="1">
                <a:latin typeface="Arial"/>
              </a:rPr>
              <a:t>nhãn</a:t>
            </a:r>
            <a:r>
              <a:rPr lang="en-US" sz="1800" b="0" strike="noStrike" spc="-1" dirty="0">
                <a:latin typeface="Arial"/>
              </a:rPr>
              <a:t> </a:t>
            </a:r>
            <a:r>
              <a:rPr lang="en-US" sz="1800" b="0" strike="noStrike" spc="-1" dirty="0" err="1">
                <a:latin typeface="Arial"/>
              </a:rPr>
              <a:t>dự</a:t>
            </a:r>
            <a:r>
              <a:rPr lang="en-US" sz="1800" b="0" strike="noStrike" spc="-1" dirty="0">
                <a:latin typeface="Arial"/>
              </a:rPr>
              <a:t> </a:t>
            </a:r>
            <a:r>
              <a:rPr lang="en-US" sz="1800" b="0" strike="noStrike" spc="-1" dirty="0" err="1">
                <a:latin typeface="Arial"/>
              </a:rPr>
              <a:t>đoán</a:t>
            </a:r>
            <a:r>
              <a:rPr lang="en-US" sz="1800" b="0" strike="noStrike" spc="-1" dirty="0">
                <a:latin typeface="Arial"/>
              </a:rPr>
              <a:t> </a:t>
            </a:r>
            <a:r>
              <a:rPr lang="en-US" sz="1800" b="0" strike="noStrike" spc="-1" dirty="0" err="1">
                <a:latin typeface="Arial"/>
              </a:rPr>
              <a:t>của</a:t>
            </a:r>
            <a:r>
              <a:rPr lang="en-US" sz="1800" b="0" strike="noStrike" spc="-1" dirty="0">
                <a:latin typeface="Arial"/>
              </a:rPr>
              <a:t> </a:t>
            </a:r>
            <a:r>
              <a:rPr lang="en-US" sz="1800" b="0" strike="noStrike" spc="-1" dirty="0" err="1">
                <a:latin typeface="Arial"/>
              </a:rPr>
              <a:t>mô</a:t>
            </a:r>
            <a:r>
              <a:rPr lang="en-US" sz="1800" b="0" strike="noStrike" spc="-1" dirty="0">
                <a:latin typeface="Arial"/>
              </a:rPr>
              <a:t> </a:t>
            </a:r>
            <a:r>
              <a:rPr lang="en-US" sz="1800" b="0" strike="noStrike" spc="-1" dirty="0" err="1">
                <a:latin typeface="Arial"/>
              </a:rPr>
              <a:t>hình</a:t>
            </a:r>
            <a:r>
              <a:rPr lang="en-US" sz="1800" b="0" strike="noStrike" spc="-1" dirty="0">
                <a:latin typeface="Arial"/>
              </a:rPr>
              <a:t>) </a:t>
            </a:r>
            <a:r>
              <a:rPr lang="en-US" sz="1800" b="0" strike="noStrike" spc="-1" dirty="0" err="1">
                <a:latin typeface="Arial"/>
              </a:rPr>
              <a:t>trong</a:t>
            </a:r>
            <a:r>
              <a:rPr lang="en-US" sz="1800" b="0" strike="noStrike" spc="-1" dirty="0">
                <a:latin typeface="Arial"/>
              </a:rPr>
              <a:t> </a:t>
            </a:r>
            <a:r>
              <a:rPr lang="en-US" sz="1800" b="0" strike="noStrike" spc="-1" dirty="0" err="1">
                <a:latin typeface="Arial"/>
              </a:rPr>
              <a:t>quá</a:t>
            </a:r>
            <a:r>
              <a:rPr lang="en-US" sz="1800" b="0" strike="noStrike" spc="-1" dirty="0">
                <a:latin typeface="Arial"/>
              </a:rPr>
              <a:t> </a:t>
            </a:r>
            <a:r>
              <a:rPr lang="en-US" sz="1800" b="0" strike="noStrike" spc="-1" dirty="0" err="1">
                <a:latin typeface="Arial"/>
              </a:rPr>
              <a:t>trình</a:t>
            </a:r>
            <a:r>
              <a:rPr lang="en-US" sz="1800" b="0" strike="noStrike" spc="-1" dirty="0">
                <a:latin typeface="Arial"/>
              </a:rPr>
              <a:t> </a:t>
            </a:r>
            <a:r>
              <a:rPr lang="en-US" sz="1800" b="0" strike="noStrike" spc="-1" dirty="0" err="1">
                <a:latin typeface="Arial"/>
              </a:rPr>
              <a:t>huấn</a:t>
            </a:r>
            <a:r>
              <a:rPr lang="en-US" sz="1800" b="0" strike="noStrike" spc="-1" dirty="0">
                <a:latin typeface="Arial"/>
              </a:rPr>
              <a:t> </a:t>
            </a:r>
            <a:r>
              <a:rPr lang="en-US" sz="1800" b="0" strike="noStrike" spc="-1" dirty="0" err="1">
                <a:latin typeface="Arial"/>
              </a:rPr>
              <a:t>luyện</a:t>
            </a:r>
            <a:endParaRPr lang="en-US" sz="1800" b="0" strike="noStrike" spc="-1" dirty="0">
              <a:latin typeface="Arial"/>
            </a:endParaRPr>
          </a:p>
          <a:p>
            <a:pPr marL="1296000" lvl="2" indent="-288000">
              <a:spcAft>
                <a:spcPts val="689"/>
              </a:spcAft>
              <a:buClr>
                <a:srgbClr val="000000"/>
              </a:buClr>
              <a:buSzPct val="45000"/>
              <a:buFont typeface="Wingdings" charset="2"/>
              <a:buChar char=""/>
            </a:pPr>
            <a:r>
              <a:rPr lang="en-US" sz="1800" b="1" strike="noStrike" spc="-1" dirty="0">
                <a:latin typeface="Arial"/>
              </a:rPr>
              <a:t>cross-entropy loss function</a:t>
            </a:r>
            <a:endParaRPr lang="en-US" sz="1800" b="0" strike="noStrike" spc="-1" dirty="0">
              <a:latin typeface="Arial"/>
            </a:endParaRPr>
          </a:p>
          <a:p>
            <a:pPr marL="864000" lvl="1" indent="-324000">
              <a:spcAft>
                <a:spcPts val="918"/>
              </a:spcAft>
              <a:buClr>
                <a:srgbClr val="000000"/>
              </a:buClr>
              <a:buSzPct val="75000"/>
              <a:buFont typeface="Symbol" charset="2"/>
              <a:buChar char=""/>
            </a:pPr>
            <a:endParaRPr lang="en-US" sz="1800" b="0" strike="noStrike" spc="-1" dirty="0">
              <a:latin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216000"/>
            <a:ext cx="7020000" cy="936000"/>
          </a:xfrm>
          <a:prstGeom prst="rect">
            <a:avLst/>
          </a:prstGeom>
          <a:noFill/>
          <a:ln>
            <a:noFill/>
          </a:ln>
        </p:spPr>
        <p:txBody>
          <a:bodyPr lIns="0" tIns="0" rIns="0" bIns="0" anchor="ctr"/>
          <a:lstStyle/>
          <a:p>
            <a:r>
              <a:rPr lang="en-US" sz="3570" b="0" strike="noStrike" spc="-1">
                <a:solidFill>
                  <a:srgbClr val="FFFFFF"/>
                </a:solidFill>
                <a:latin typeface="Arial"/>
              </a:rPr>
              <a:t>Mở đầu </a:t>
            </a:r>
          </a:p>
        </p:txBody>
      </p:sp>
      <p:sp>
        <p:nvSpPr>
          <p:cNvPr id="49" name="TextShape 2"/>
          <p:cNvSpPr txBox="1"/>
          <p:nvPr/>
        </p:nvSpPr>
        <p:spPr>
          <a:xfrm>
            <a:off x="504000" y="1368000"/>
            <a:ext cx="9072000" cy="4026960"/>
          </a:xfrm>
          <a:prstGeom prst="rect">
            <a:avLst/>
          </a:prstGeom>
          <a:noFill/>
          <a:ln>
            <a:noFill/>
          </a:ln>
        </p:spPr>
        <p:txBody>
          <a:bodyPr lIns="0" tIns="0" rIns="0" bIns="0">
            <a:normAutofit fontScale="92500" lnSpcReduction="10000"/>
          </a:bodyPr>
          <a:lstStyle/>
          <a:p>
            <a:pPr marL="432000" indent="-324000">
              <a:spcAft>
                <a:spcPts val="1148"/>
              </a:spcAft>
              <a:buClr>
                <a:srgbClr val="000000"/>
              </a:buClr>
              <a:buSzPct val="45000"/>
              <a:buFont typeface="Wingdings" charset="2"/>
              <a:buChar char=""/>
            </a:pPr>
            <a:r>
              <a:rPr lang="en-US" sz="1800" b="0" strike="noStrike" spc="-1">
                <a:latin typeface="Arial"/>
              </a:rPr>
              <a:t>Một thuật toán học máy phân loại thường có 4 thành phần (tiếp):</a:t>
            </a:r>
          </a:p>
          <a:p>
            <a:pPr marL="864000" lvl="1" indent="-324000">
              <a:spcAft>
                <a:spcPts val="918"/>
              </a:spcAft>
              <a:buClr>
                <a:srgbClr val="000000"/>
              </a:buClr>
              <a:buSzPct val="75000"/>
              <a:buFont typeface="Symbol" charset="2"/>
              <a:buChar char=""/>
            </a:pPr>
            <a:r>
              <a:rPr lang="en-US" sz="1800" b="0" strike="noStrike" spc="-1">
                <a:latin typeface="Arial"/>
              </a:rPr>
              <a:t>Thuật toán tối ưu hàm mục tiêu:</a:t>
            </a:r>
          </a:p>
          <a:p>
            <a:pPr marL="1296000" lvl="2" indent="-288000">
              <a:spcAft>
                <a:spcPts val="689"/>
              </a:spcAft>
              <a:buClr>
                <a:srgbClr val="000000"/>
              </a:buClr>
              <a:buSzPct val="45000"/>
              <a:buFont typeface="Wingdings" charset="2"/>
              <a:buChar char=""/>
            </a:pPr>
            <a:r>
              <a:rPr lang="en-US" sz="1800" b="1" strike="noStrike" spc="-1">
                <a:latin typeface="Arial"/>
              </a:rPr>
              <a:t>stochastic gradient descent</a:t>
            </a:r>
            <a:endParaRPr lang="en-US" sz="1800" b="0" strike="noStrike" spc="-1">
              <a:latin typeface="Arial"/>
            </a:endParaRPr>
          </a:p>
          <a:p>
            <a:pPr marL="1296000" lvl="2" indent="-288000">
              <a:spcAft>
                <a:spcPts val="689"/>
              </a:spcAft>
              <a:buClr>
                <a:srgbClr val="000000"/>
              </a:buClr>
              <a:buSzPct val="45000"/>
              <a:buFont typeface="Wingdings" charset="2"/>
              <a:buChar char=""/>
            </a:pPr>
            <a:r>
              <a:rPr lang="en-US" sz="1800" b="1" strike="noStrike" spc="-1">
                <a:latin typeface="Arial"/>
              </a:rPr>
              <a:t>batch gradient descent</a:t>
            </a:r>
            <a:endParaRPr lang="en-US" sz="1800" b="0" strike="noStrike" spc="-1">
              <a:latin typeface="Arial"/>
            </a:endParaRPr>
          </a:p>
          <a:p>
            <a:pPr marL="1296000" lvl="2" indent="-288000">
              <a:spcAft>
                <a:spcPts val="689"/>
              </a:spcAft>
              <a:buClr>
                <a:srgbClr val="000000"/>
              </a:buClr>
              <a:buSzPct val="45000"/>
              <a:buFont typeface="Wingdings" charset="2"/>
              <a:buChar char=""/>
            </a:pPr>
            <a:r>
              <a:rPr lang="en-US" sz="1800" b="1" strike="noStrike" spc="-1">
                <a:latin typeface="Arial"/>
              </a:rPr>
              <a:t>mini-batch gradient descent</a:t>
            </a:r>
            <a:endParaRPr lang="en-US" sz="1800" b="0" strike="noStrike" spc="-1">
              <a:latin typeface="Arial"/>
            </a:endParaRPr>
          </a:p>
          <a:p>
            <a:pPr marL="1296000" lvl="2" indent="-288000">
              <a:spcAft>
                <a:spcPts val="689"/>
              </a:spcAft>
              <a:buClr>
                <a:srgbClr val="000000"/>
              </a:buClr>
              <a:buSzPct val="45000"/>
              <a:buFont typeface="Wingdings" charset="2"/>
              <a:buChar char=""/>
            </a:pPr>
            <a:endParaRPr lang="en-US" sz="1800" b="0" strike="noStrike" spc="-1">
              <a:latin typeface="Arial"/>
            </a:endParaRPr>
          </a:p>
          <a:p>
            <a:pPr marL="432000" indent="-324000">
              <a:spcAft>
                <a:spcPts val="1148"/>
              </a:spcAft>
              <a:buClr>
                <a:srgbClr val="000000"/>
              </a:buClr>
              <a:buSzPct val="45000"/>
              <a:buFont typeface="Wingdings" charset="2"/>
              <a:buChar char=""/>
            </a:pPr>
            <a:r>
              <a:rPr lang="en-US" sz="1800" b="0" strike="noStrike" spc="-1">
                <a:latin typeface="Arial"/>
              </a:rPr>
              <a:t>Hai pha chính:</a:t>
            </a:r>
          </a:p>
          <a:p>
            <a:pPr marL="864000" lvl="1" indent="-324000">
              <a:spcAft>
                <a:spcPts val="918"/>
              </a:spcAft>
              <a:buClr>
                <a:srgbClr val="000000"/>
              </a:buClr>
              <a:buSzPct val="75000"/>
              <a:buFont typeface="Symbol" charset="2"/>
              <a:buChar char=""/>
            </a:pPr>
            <a:r>
              <a:rPr lang="en-US" sz="1800" b="0" strike="noStrike" spc="-1">
                <a:latin typeface="Arial"/>
              </a:rPr>
              <a:t>Huấn luyện</a:t>
            </a:r>
            <a:r>
              <a:rPr lang="en-US" sz="1800" b="1" strike="noStrike" spc="-1">
                <a:latin typeface="Arial"/>
              </a:rPr>
              <a:t> </a:t>
            </a:r>
            <a:r>
              <a:rPr lang="en-US" sz="1800" b="0" strike="noStrike" spc="-1">
                <a:latin typeface="Arial"/>
              </a:rPr>
              <a:t>- </a:t>
            </a:r>
            <a:r>
              <a:rPr lang="en-US" sz="1800" b="1" strike="noStrike" spc="-1">
                <a:latin typeface="Arial"/>
              </a:rPr>
              <a:t>training:</a:t>
            </a:r>
            <a:endParaRPr lang="en-US" sz="1800" b="0" strike="noStrike" spc="-1">
              <a:latin typeface="Arial"/>
            </a:endParaRPr>
          </a:p>
          <a:p>
            <a:pPr marL="1296000" lvl="2" indent="-288000">
              <a:spcAft>
                <a:spcPts val="689"/>
              </a:spcAft>
              <a:buClr>
                <a:srgbClr val="000000"/>
              </a:buClr>
              <a:buSzPct val="45000"/>
              <a:buFont typeface="Wingdings" charset="2"/>
              <a:buChar char=""/>
            </a:pPr>
            <a:r>
              <a:rPr lang="en-US" sz="1800" b="0" strike="noStrike" spc="-1">
                <a:latin typeface="Arial"/>
              </a:rPr>
              <a:t>huấn luyện hệ thống (tìm trọng số – </a:t>
            </a:r>
            <a:r>
              <a:rPr lang="en-US" sz="1800" b="1" strike="noStrike" spc="-1">
                <a:latin typeface="Arial"/>
              </a:rPr>
              <a:t>weight</a:t>
            </a:r>
            <a:r>
              <a:rPr lang="en-US" sz="1800" b="0" strike="noStrike" spc="-1">
                <a:latin typeface="Arial"/>
              </a:rPr>
              <a:t> - </a:t>
            </a:r>
            <a:r>
              <a:rPr lang="en-US" sz="1800" b="1" strike="noStrike" spc="-1">
                <a:latin typeface="Arial"/>
              </a:rPr>
              <a:t>w</a:t>
            </a:r>
            <a:r>
              <a:rPr lang="en-US" sz="1800" b="0" strike="noStrike" spc="-1">
                <a:latin typeface="Arial"/>
              </a:rPr>
              <a:t> và </a:t>
            </a:r>
            <a:r>
              <a:rPr lang="en-US" sz="1800" b="1" strike="noStrike" spc="-1">
                <a:latin typeface="Arial"/>
              </a:rPr>
              <a:t>intercept</a:t>
            </a:r>
            <a:r>
              <a:rPr lang="en-US" sz="1800" b="0" strike="noStrike" spc="-1">
                <a:latin typeface="Arial"/>
              </a:rPr>
              <a:t> - </a:t>
            </a:r>
            <a:r>
              <a:rPr lang="en-US" sz="1800" b="1" strike="noStrike" spc="-1">
                <a:latin typeface="Arial"/>
              </a:rPr>
              <a:t>b</a:t>
            </a:r>
            <a:r>
              <a:rPr lang="en-US" sz="1800" b="0" strike="noStrike" spc="-1">
                <a:latin typeface="Arial"/>
              </a:rPr>
              <a:t> phù hợp cho mô hình dự đoán) dựa trên </a:t>
            </a:r>
            <a:r>
              <a:rPr lang="en-US" sz="1800" b="1" strike="noStrike" spc="-1">
                <a:latin typeface="Arial"/>
              </a:rPr>
              <a:t>mẫu x</a:t>
            </a:r>
            <a:r>
              <a:rPr lang="en-US" sz="1800" b="1" strike="noStrike" spc="-1" baseline="33000">
                <a:latin typeface="Arial"/>
              </a:rPr>
              <a:t>(i)</a:t>
            </a:r>
            <a:r>
              <a:rPr lang="en-US" sz="1800" b="0" strike="noStrike" spc="-1">
                <a:latin typeface="Arial"/>
              </a:rPr>
              <a:t> và </a:t>
            </a:r>
            <a:r>
              <a:rPr lang="en-US" sz="1800" b="1" strike="noStrike" spc="-1">
                <a:latin typeface="Arial"/>
              </a:rPr>
              <a:t>nhãn y</a:t>
            </a:r>
            <a:r>
              <a:rPr lang="en-US" sz="1800" b="1" strike="noStrike" spc="-1" baseline="33000">
                <a:latin typeface="Arial"/>
              </a:rPr>
              <a:t>(i)</a:t>
            </a:r>
            <a:r>
              <a:rPr lang="en-US" sz="1800" b="0" strike="noStrike" spc="-1">
                <a:latin typeface="Arial"/>
              </a:rPr>
              <a:t> cho trước trong tập huấn luyện</a:t>
            </a:r>
          </a:p>
          <a:p>
            <a:pPr marL="1296000" lvl="2" indent="-288000">
              <a:spcAft>
                <a:spcPts val="689"/>
              </a:spcAft>
              <a:buClr>
                <a:srgbClr val="000000"/>
              </a:buClr>
              <a:buSzPct val="45000"/>
              <a:buFont typeface="Wingdings" charset="2"/>
              <a:buChar char=""/>
            </a:pPr>
            <a:r>
              <a:rPr lang="en-US" sz="1800" b="0" strike="noStrike" spc="-1">
                <a:latin typeface="Arial"/>
              </a:rPr>
              <a:t>sử dụng </a:t>
            </a:r>
          </a:p>
          <a:p>
            <a:pPr marL="1728000" lvl="3" indent="-216000">
              <a:spcAft>
                <a:spcPts val="459"/>
              </a:spcAft>
              <a:buClr>
                <a:srgbClr val="000000"/>
              </a:buClr>
              <a:buSzPct val="75000"/>
              <a:buFont typeface="Symbol" charset="2"/>
              <a:buChar char=""/>
            </a:pPr>
            <a:r>
              <a:rPr lang="en-US" sz="1800" b="0" strike="noStrike" spc="-1">
                <a:latin typeface="Arial"/>
              </a:rPr>
              <a:t>hàm mục tiêu </a:t>
            </a:r>
            <a:r>
              <a:rPr lang="en-US" sz="1800" b="1" strike="noStrike" spc="-1">
                <a:latin typeface="Arial"/>
              </a:rPr>
              <a:t>cross-entropy loss</a:t>
            </a:r>
            <a:endParaRPr lang="en-US" sz="1800" b="0" strike="noStrike" spc="-1">
              <a:latin typeface="Arial"/>
            </a:endParaRPr>
          </a:p>
          <a:p>
            <a:pPr marL="1728000" lvl="3" indent="-216000">
              <a:spcAft>
                <a:spcPts val="459"/>
              </a:spcAft>
              <a:buClr>
                <a:srgbClr val="000000"/>
              </a:buClr>
              <a:buSzPct val="75000"/>
              <a:buFont typeface="Symbol" charset="2"/>
              <a:buChar char=""/>
            </a:pPr>
            <a:endParaRPr lang="en-US" sz="1800" b="0" strike="noStrike" spc="-1">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216000"/>
            <a:ext cx="7020000" cy="936000"/>
          </a:xfrm>
          <a:prstGeom prst="rect">
            <a:avLst/>
          </a:prstGeom>
          <a:noFill/>
          <a:ln>
            <a:noFill/>
          </a:ln>
        </p:spPr>
        <p:txBody>
          <a:bodyPr lIns="0" tIns="0" rIns="0" bIns="0" anchor="ctr"/>
          <a:lstStyle/>
          <a:p>
            <a:r>
              <a:rPr lang="en-US" sz="3570" b="0" strike="noStrike" spc="-1">
                <a:solidFill>
                  <a:srgbClr val="FFFFFF"/>
                </a:solidFill>
                <a:latin typeface="Arial"/>
              </a:rPr>
              <a:t>Mở đầu</a:t>
            </a:r>
          </a:p>
        </p:txBody>
      </p:sp>
      <p:sp>
        <p:nvSpPr>
          <p:cNvPr id="51" name="TextShape 2"/>
          <p:cNvSpPr txBox="1"/>
          <p:nvPr/>
        </p:nvSpPr>
        <p:spPr>
          <a:xfrm>
            <a:off x="495360" y="1272600"/>
            <a:ext cx="9072000" cy="4030920"/>
          </a:xfrm>
          <a:prstGeom prst="rect">
            <a:avLst/>
          </a:prstGeom>
          <a:noFill/>
          <a:ln>
            <a:noFill/>
          </a:ln>
        </p:spPr>
        <p:txBody>
          <a:bodyPr lIns="0" tIns="0" rIns="0" bIns="0">
            <a:normAutofit fontScale="92500"/>
          </a:bodyPr>
          <a:lstStyle/>
          <a:p>
            <a:pPr marL="432000" indent="-324000">
              <a:spcAft>
                <a:spcPts val="1148"/>
              </a:spcAft>
              <a:buClr>
                <a:srgbClr val="000000"/>
              </a:buClr>
              <a:buSzPct val="45000"/>
              <a:buFont typeface="Wingdings" charset="2"/>
              <a:buChar char=""/>
            </a:pPr>
            <a:r>
              <a:rPr lang="en-US" sz="2600" b="0" strike="noStrike" spc="-1" dirty="0" err="1">
                <a:latin typeface="Arial"/>
              </a:rPr>
              <a:t>Hai</a:t>
            </a:r>
            <a:r>
              <a:rPr lang="en-US" sz="2600" b="0" strike="noStrike" spc="-1" dirty="0">
                <a:latin typeface="Arial"/>
              </a:rPr>
              <a:t> </a:t>
            </a:r>
            <a:r>
              <a:rPr lang="en-US" sz="2600" b="0" strike="noStrike" spc="-1" dirty="0" err="1">
                <a:latin typeface="Arial"/>
              </a:rPr>
              <a:t>pha</a:t>
            </a:r>
            <a:r>
              <a:rPr lang="en-US" sz="2600" b="0" strike="noStrike" spc="-1" dirty="0">
                <a:latin typeface="Arial"/>
              </a:rPr>
              <a:t> </a:t>
            </a:r>
            <a:r>
              <a:rPr lang="en-US" sz="2600" b="0" strike="noStrike" spc="-1" dirty="0" err="1">
                <a:latin typeface="Arial"/>
              </a:rPr>
              <a:t>chính</a:t>
            </a:r>
            <a:r>
              <a:rPr lang="en-US" sz="2600" b="0" strike="noStrike" spc="-1" dirty="0">
                <a:latin typeface="Arial"/>
              </a:rPr>
              <a:t>:</a:t>
            </a:r>
          </a:p>
          <a:p>
            <a:pPr marL="864000" lvl="1" indent="-324000">
              <a:spcAft>
                <a:spcPts val="918"/>
              </a:spcAft>
              <a:buClr>
                <a:srgbClr val="000000"/>
              </a:buClr>
              <a:buSzPct val="75000"/>
              <a:buFont typeface="Symbol" charset="2"/>
              <a:buChar char=""/>
            </a:pPr>
            <a:r>
              <a:rPr lang="en-US" sz="2280" b="0" strike="noStrike" spc="-1" dirty="0" err="1">
                <a:latin typeface="Arial"/>
              </a:rPr>
              <a:t>Huấn</a:t>
            </a:r>
            <a:r>
              <a:rPr lang="en-US" sz="2280" b="0" strike="noStrike" spc="-1" dirty="0">
                <a:latin typeface="Arial"/>
              </a:rPr>
              <a:t> </a:t>
            </a:r>
            <a:r>
              <a:rPr lang="en-US" sz="2280" b="0" strike="noStrike" spc="-1" dirty="0" err="1">
                <a:latin typeface="Arial"/>
              </a:rPr>
              <a:t>luyện</a:t>
            </a:r>
            <a:r>
              <a:rPr lang="en-US" sz="2280" b="0" strike="noStrike" spc="-1" dirty="0">
                <a:latin typeface="Arial"/>
              </a:rPr>
              <a:t> - </a:t>
            </a:r>
            <a:r>
              <a:rPr lang="en-US" sz="2280" b="1" strike="noStrike" spc="-1" dirty="0">
                <a:latin typeface="Arial"/>
              </a:rPr>
              <a:t>training</a:t>
            </a:r>
            <a:r>
              <a:rPr lang="en-US" sz="2280" b="0" strike="noStrike" spc="-1" dirty="0">
                <a:latin typeface="Arial"/>
              </a:rPr>
              <a:t>:</a:t>
            </a:r>
          </a:p>
          <a:p>
            <a:pPr marL="1296000" lvl="2" indent="-288000">
              <a:spcAft>
                <a:spcPts val="689"/>
              </a:spcAft>
              <a:buClr>
                <a:srgbClr val="000000"/>
              </a:buClr>
              <a:buSzPct val="45000"/>
              <a:buFont typeface="Wingdings" charset="2"/>
              <a:buChar char=""/>
            </a:pPr>
            <a:r>
              <a:rPr lang="en-US" sz="1950" b="0" strike="noStrike" spc="-1" dirty="0" err="1">
                <a:latin typeface="Arial"/>
              </a:rPr>
              <a:t>sử</a:t>
            </a:r>
            <a:r>
              <a:rPr lang="en-US" sz="1950" b="0" strike="noStrike" spc="-1" dirty="0">
                <a:latin typeface="Arial"/>
              </a:rPr>
              <a:t> </a:t>
            </a:r>
            <a:r>
              <a:rPr lang="en-US" sz="1950" b="0" strike="noStrike" spc="-1" dirty="0" err="1">
                <a:latin typeface="Arial"/>
              </a:rPr>
              <a:t>dụng</a:t>
            </a:r>
            <a:r>
              <a:rPr lang="en-US" sz="1950" b="0" strike="noStrike" spc="-1" dirty="0">
                <a:latin typeface="Arial"/>
              </a:rPr>
              <a:t> (</a:t>
            </a:r>
            <a:r>
              <a:rPr lang="en-US" sz="1950" b="0" strike="noStrike" spc="-1" dirty="0" err="1">
                <a:latin typeface="Arial"/>
              </a:rPr>
              <a:t>tiếp</a:t>
            </a:r>
            <a:r>
              <a:rPr lang="en-US" sz="1950" b="0" strike="noStrike" spc="-1" dirty="0">
                <a:latin typeface="Arial"/>
              </a:rPr>
              <a:t>):</a:t>
            </a:r>
          </a:p>
          <a:p>
            <a:pPr marL="1728000" lvl="3" indent="-216000">
              <a:spcAft>
                <a:spcPts val="459"/>
              </a:spcAft>
              <a:buClr>
                <a:srgbClr val="000000"/>
              </a:buClr>
              <a:buSzPct val="75000"/>
              <a:buFont typeface="Symbol" charset="2"/>
              <a:buChar char=""/>
            </a:pPr>
            <a:r>
              <a:rPr lang="en-US" sz="1800" b="0" strike="noStrike" spc="-1" dirty="0" err="1">
                <a:latin typeface="Arial"/>
              </a:rPr>
              <a:t>thuật</a:t>
            </a:r>
            <a:r>
              <a:rPr lang="en-US" sz="1800" b="0" strike="noStrike" spc="-1" dirty="0">
                <a:latin typeface="Arial"/>
              </a:rPr>
              <a:t> </a:t>
            </a:r>
            <a:r>
              <a:rPr lang="en-US" sz="1800" b="0" strike="noStrike" spc="-1" dirty="0" err="1">
                <a:latin typeface="Arial"/>
              </a:rPr>
              <a:t>toán</a:t>
            </a:r>
            <a:r>
              <a:rPr lang="en-US" sz="1800" b="0" strike="noStrike" spc="-1" dirty="0">
                <a:latin typeface="Arial"/>
              </a:rPr>
              <a:t> </a:t>
            </a:r>
            <a:r>
              <a:rPr lang="en-US" sz="1800" b="0" strike="noStrike" spc="-1" dirty="0" err="1">
                <a:latin typeface="Arial"/>
              </a:rPr>
              <a:t>tối</a:t>
            </a:r>
            <a:r>
              <a:rPr lang="en-US" sz="1800" b="0" strike="noStrike" spc="-1" dirty="0">
                <a:latin typeface="Arial"/>
              </a:rPr>
              <a:t> </a:t>
            </a:r>
            <a:r>
              <a:rPr lang="en-US" sz="1800" b="0" strike="noStrike" spc="-1" dirty="0" err="1">
                <a:latin typeface="Arial"/>
              </a:rPr>
              <a:t>ưu</a:t>
            </a:r>
            <a:r>
              <a:rPr lang="en-US" sz="1800" b="0" strike="noStrike" spc="-1" dirty="0">
                <a:latin typeface="Arial"/>
              </a:rPr>
              <a:t> </a:t>
            </a:r>
            <a:r>
              <a:rPr lang="en-US" sz="1800" b="1" strike="noStrike" spc="-1" dirty="0">
                <a:latin typeface="Arial"/>
              </a:rPr>
              <a:t>stochastic </a:t>
            </a:r>
            <a:r>
              <a:rPr lang="en-US" sz="1800" b="0" strike="noStrike" spc="-1" dirty="0">
                <a:latin typeface="Arial"/>
              </a:rPr>
              <a:t>/ </a:t>
            </a:r>
            <a:r>
              <a:rPr lang="en-US" sz="1800" b="1" strike="noStrike" spc="-1" dirty="0">
                <a:latin typeface="Arial"/>
              </a:rPr>
              <a:t>batch </a:t>
            </a:r>
            <a:r>
              <a:rPr lang="en-US" sz="1800" b="0" strike="noStrike" spc="-1" dirty="0">
                <a:latin typeface="Arial"/>
              </a:rPr>
              <a:t>/ </a:t>
            </a:r>
            <a:r>
              <a:rPr lang="en-US" sz="1800" b="1" strike="noStrike" spc="-1" dirty="0">
                <a:latin typeface="Arial"/>
              </a:rPr>
              <a:t>mini-batch</a:t>
            </a:r>
            <a:r>
              <a:rPr lang="en-US" sz="1800" b="0" strike="noStrike" spc="-1" dirty="0">
                <a:latin typeface="Arial"/>
              </a:rPr>
              <a:t> gradient descent</a:t>
            </a:r>
          </a:p>
          <a:p>
            <a:pPr marL="864000" lvl="1" indent="-324000">
              <a:spcAft>
                <a:spcPts val="918"/>
              </a:spcAft>
              <a:buClr>
                <a:srgbClr val="000000"/>
              </a:buClr>
              <a:buSzPct val="75000"/>
              <a:buFont typeface="Symbol" charset="2"/>
              <a:buChar char=""/>
            </a:pPr>
            <a:r>
              <a:rPr lang="en-US" sz="2280" b="0" strike="noStrike" spc="-1" dirty="0" err="1">
                <a:latin typeface="Arial"/>
              </a:rPr>
              <a:t>Kiểm</a:t>
            </a:r>
            <a:r>
              <a:rPr lang="en-US" sz="2280" b="0" strike="noStrike" spc="-1" dirty="0">
                <a:latin typeface="Arial"/>
              </a:rPr>
              <a:t> </a:t>
            </a:r>
            <a:r>
              <a:rPr lang="en-US" sz="2280" b="0" strike="noStrike" spc="-1" dirty="0" err="1">
                <a:latin typeface="Arial"/>
              </a:rPr>
              <a:t>tra</a:t>
            </a:r>
            <a:r>
              <a:rPr lang="en-US" sz="2280" b="0" strike="noStrike" spc="-1" dirty="0">
                <a:latin typeface="Arial"/>
              </a:rPr>
              <a:t> – </a:t>
            </a:r>
            <a:r>
              <a:rPr lang="en-US" sz="2280" b="1" strike="noStrike" spc="-1" dirty="0">
                <a:latin typeface="Arial"/>
              </a:rPr>
              <a:t>test</a:t>
            </a:r>
            <a:r>
              <a:rPr lang="en-US" sz="2280" b="0" strike="noStrike" spc="-1" dirty="0">
                <a:latin typeface="Arial"/>
              </a:rPr>
              <a:t>:</a:t>
            </a:r>
          </a:p>
          <a:p>
            <a:pPr marL="1296000" lvl="2" indent="-288000">
              <a:spcAft>
                <a:spcPts val="689"/>
              </a:spcAft>
              <a:buClr>
                <a:srgbClr val="000000"/>
              </a:buClr>
              <a:buSzPct val="45000"/>
              <a:buFont typeface="Wingdings" charset="2"/>
              <a:buChar char=""/>
            </a:pPr>
            <a:r>
              <a:rPr lang="en-US" sz="1950" b="0" strike="noStrike" spc="-1" dirty="0" err="1">
                <a:latin typeface="Arial"/>
              </a:rPr>
              <a:t>cho</a:t>
            </a:r>
            <a:r>
              <a:rPr lang="en-US" sz="1950" b="0" strike="noStrike" spc="-1" dirty="0">
                <a:latin typeface="Arial"/>
              </a:rPr>
              <a:t> </a:t>
            </a:r>
            <a:r>
              <a:rPr lang="en-US" sz="1950" b="0" strike="noStrike" spc="-1" dirty="0" err="1">
                <a:latin typeface="Arial"/>
              </a:rPr>
              <a:t>dữ</a:t>
            </a:r>
            <a:r>
              <a:rPr lang="en-US" sz="1950" b="0" strike="noStrike" spc="-1" dirty="0">
                <a:latin typeface="Arial"/>
              </a:rPr>
              <a:t> </a:t>
            </a:r>
            <a:r>
              <a:rPr lang="en-US" sz="1950" b="0" strike="noStrike" spc="-1" dirty="0" err="1">
                <a:latin typeface="Arial"/>
              </a:rPr>
              <a:t>liệu</a:t>
            </a:r>
            <a:r>
              <a:rPr lang="en-US" sz="1950" b="0" strike="noStrike" spc="-1" dirty="0">
                <a:latin typeface="Arial"/>
              </a:rPr>
              <a:t> </a:t>
            </a:r>
            <a:r>
              <a:rPr lang="en-US" sz="1950" b="0" strike="noStrike" spc="-1" dirty="0" err="1">
                <a:latin typeface="Arial"/>
              </a:rPr>
              <a:t>kiểm</a:t>
            </a:r>
            <a:r>
              <a:rPr lang="en-US" sz="1950" b="0" strike="noStrike" spc="-1" dirty="0">
                <a:latin typeface="Arial"/>
              </a:rPr>
              <a:t> </a:t>
            </a:r>
            <a:r>
              <a:rPr lang="en-US" sz="1950" b="0" strike="noStrike" spc="-1" dirty="0" err="1">
                <a:latin typeface="Arial"/>
              </a:rPr>
              <a:t>tra</a:t>
            </a:r>
            <a:r>
              <a:rPr lang="en-US" sz="1950" b="0" strike="noStrike" spc="-1" dirty="0">
                <a:latin typeface="Arial"/>
              </a:rPr>
              <a:t> x, </a:t>
            </a:r>
            <a:r>
              <a:rPr lang="en-US" sz="1950" b="0" strike="noStrike" spc="-1" dirty="0" err="1">
                <a:latin typeface="Arial"/>
              </a:rPr>
              <a:t>tính</a:t>
            </a:r>
            <a:r>
              <a:rPr lang="en-US" sz="1950" b="0" strike="noStrike" spc="-1" dirty="0">
                <a:latin typeface="Arial"/>
              </a:rPr>
              <a:t> p(</a:t>
            </a:r>
            <a:r>
              <a:rPr lang="en-US" sz="1950" b="0" strike="noStrike" spc="-1" dirty="0" err="1">
                <a:latin typeface="Arial"/>
              </a:rPr>
              <a:t>y|x</a:t>
            </a:r>
            <a:r>
              <a:rPr lang="en-US" sz="1950" b="0" strike="noStrike" spc="-1" dirty="0">
                <a:latin typeface="Arial"/>
              </a:rPr>
              <a:t>) </a:t>
            </a:r>
            <a:r>
              <a:rPr lang="en-US" sz="1950" b="0" strike="noStrike" spc="-1" dirty="0" err="1">
                <a:latin typeface="Arial"/>
              </a:rPr>
              <a:t>và</a:t>
            </a:r>
            <a:r>
              <a:rPr lang="en-US" sz="1950" b="0" strike="noStrike" spc="-1" dirty="0">
                <a:latin typeface="Arial"/>
              </a:rPr>
              <a:t> </a:t>
            </a:r>
            <a:r>
              <a:rPr lang="en-US" sz="1950" b="0" strike="noStrike" spc="-1" dirty="0" err="1">
                <a:latin typeface="Arial"/>
              </a:rPr>
              <a:t>trả</a:t>
            </a:r>
            <a:r>
              <a:rPr lang="en-US" sz="1950" b="0" strike="noStrike" spc="-1" dirty="0">
                <a:latin typeface="Arial"/>
              </a:rPr>
              <a:t> </a:t>
            </a:r>
            <a:r>
              <a:rPr lang="en-US" sz="1950" b="0" strike="noStrike" spc="-1" dirty="0" err="1">
                <a:latin typeface="Arial"/>
              </a:rPr>
              <a:t>về</a:t>
            </a:r>
            <a:r>
              <a:rPr lang="en-US" sz="1950" b="0" strike="noStrike" spc="-1" dirty="0">
                <a:latin typeface="Arial"/>
              </a:rPr>
              <a:t> </a:t>
            </a:r>
            <a:r>
              <a:rPr lang="en-US" sz="1950" b="0" strike="noStrike" spc="-1" dirty="0" err="1">
                <a:latin typeface="Arial"/>
              </a:rPr>
              <a:t>nhãn</a:t>
            </a:r>
            <a:r>
              <a:rPr lang="en-US" sz="1950" b="0" strike="noStrike" spc="-1" dirty="0">
                <a:latin typeface="Arial"/>
              </a:rPr>
              <a:t> y </a:t>
            </a:r>
            <a:r>
              <a:rPr lang="en-US" sz="1950" b="0" strike="noStrike" spc="-1" dirty="0" err="1">
                <a:latin typeface="Arial"/>
              </a:rPr>
              <a:t>của</a:t>
            </a:r>
            <a:r>
              <a:rPr lang="en-US" sz="1950" b="0" strike="noStrike" spc="-1" dirty="0">
                <a:latin typeface="Arial"/>
              </a:rPr>
              <a:t> x </a:t>
            </a:r>
            <a:r>
              <a:rPr lang="en-US" sz="1950" b="0" strike="noStrike" spc="-1" dirty="0" err="1">
                <a:latin typeface="Arial"/>
              </a:rPr>
              <a:t>cho</a:t>
            </a:r>
            <a:r>
              <a:rPr lang="en-US" sz="1950" b="0" strike="noStrike" spc="-1" dirty="0">
                <a:latin typeface="Arial"/>
              </a:rPr>
              <a:t> p </a:t>
            </a:r>
            <a:r>
              <a:rPr lang="en-US" sz="1950" b="0" strike="noStrike" spc="-1" dirty="0" err="1">
                <a:latin typeface="Arial"/>
              </a:rPr>
              <a:t>cao</a:t>
            </a:r>
            <a:r>
              <a:rPr lang="en-US" sz="1950" b="0" strike="noStrike" spc="-1" dirty="0">
                <a:latin typeface="Arial"/>
              </a:rPr>
              <a:t> </a:t>
            </a:r>
            <a:r>
              <a:rPr lang="en-US" sz="1950" b="0" strike="noStrike" spc="-1" dirty="0" err="1">
                <a:latin typeface="Arial"/>
              </a:rPr>
              <a:t>hơn</a:t>
            </a:r>
            <a:endParaRPr lang="en-US" sz="1950" b="0" strike="noStrike" spc="-1" dirty="0">
              <a:latin typeface="Arial"/>
            </a:endParaRPr>
          </a:p>
          <a:p>
            <a:pPr marL="864000" lvl="1" indent="-324000">
              <a:spcAft>
                <a:spcPts val="918"/>
              </a:spcAft>
              <a:buClr>
                <a:srgbClr val="000000"/>
              </a:buClr>
              <a:buSzPct val="75000"/>
              <a:buFont typeface="Symbol" charset="2"/>
              <a:buChar char=""/>
            </a:pPr>
            <a:r>
              <a:rPr lang="en-US" sz="2280" b="0" strike="noStrike" spc="-1" dirty="0" err="1">
                <a:latin typeface="Arial"/>
              </a:rPr>
              <a:t>Pha</a:t>
            </a:r>
            <a:r>
              <a:rPr lang="en-US" sz="2280" b="0" strike="noStrike" spc="-1" dirty="0">
                <a:latin typeface="Arial"/>
              </a:rPr>
              <a:t> </a:t>
            </a:r>
            <a:r>
              <a:rPr lang="en-US" sz="2280" b="0" strike="noStrike" spc="-1" dirty="0" err="1">
                <a:latin typeface="Arial"/>
              </a:rPr>
              <a:t>hiệu</a:t>
            </a:r>
            <a:r>
              <a:rPr lang="en-US" sz="2280" b="0" strike="noStrike" spc="-1" dirty="0">
                <a:latin typeface="Arial"/>
              </a:rPr>
              <a:t> </a:t>
            </a:r>
            <a:r>
              <a:rPr lang="en-US" sz="2280" b="0" strike="noStrike" spc="-1" dirty="0" err="1">
                <a:latin typeface="Arial"/>
              </a:rPr>
              <a:t>chỉnh</a:t>
            </a:r>
            <a:r>
              <a:rPr lang="en-US" sz="2280" b="0" strike="noStrike" spc="-1" dirty="0">
                <a:latin typeface="Arial"/>
              </a:rPr>
              <a:t> - </a:t>
            </a:r>
            <a:r>
              <a:rPr lang="en-US" sz="2280" b="1" strike="noStrike" spc="-1" dirty="0">
                <a:latin typeface="Arial"/>
              </a:rPr>
              <a:t>Validation</a:t>
            </a:r>
            <a:r>
              <a:rPr lang="en-US" sz="2280" b="0" strike="noStrike" spc="-1" dirty="0">
                <a:latin typeface="Arial"/>
              </a:rPr>
              <a:t> (</a:t>
            </a:r>
            <a:r>
              <a:rPr lang="en-US" sz="2280" b="0" strike="noStrike" spc="-1" dirty="0" err="1">
                <a:latin typeface="Arial"/>
              </a:rPr>
              <a:t>có</a:t>
            </a:r>
            <a:r>
              <a:rPr lang="en-US" sz="2280" b="0" strike="noStrike" spc="-1" dirty="0">
                <a:latin typeface="Arial"/>
              </a:rPr>
              <a:t> </a:t>
            </a:r>
            <a:r>
              <a:rPr lang="en-US" sz="2280" b="0" strike="noStrike" spc="-1" dirty="0" err="1">
                <a:latin typeface="Arial"/>
              </a:rPr>
              <a:t>thể</a:t>
            </a:r>
            <a:r>
              <a:rPr lang="en-US" sz="2280" b="0" strike="noStrike" spc="-1" dirty="0">
                <a:latin typeface="Arial"/>
              </a:rPr>
              <a:t> </a:t>
            </a:r>
            <a:r>
              <a:rPr lang="en-US" sz="2280" b="0" strike="noStrike" spc="-1" dirty="0" err="1">
                <a:latin typeface="Arial"/>
              </a:rPr>
              <a:t>có</a:t>
            </a:r>
            <a:r>
              <a:rPr lang="en-US" sz="2280" b="0" strike="noStrike" spc="-1" dirty="0">
                <a:latin typeface="Arial"/>
              </a:rPr>
              <a:t> </a:t>
            </a:r>
            <a:r>
              <a:rPr lang="en-US" sz="2280" b="0" strike="noStrike" spc="-1" dirty="0" err="1">
                <a:latin typeface="Arial"/>
              </a:rPr>
              <a:t>hoặc</a:t>
            </a:r>
            <a:r>
              <a:rPr lang="en-US" sz="2280" b="0" strike="noStrike" spc="-1" dirty="0">
                <a:latin typeface="Arial"/>
              </a:rPr>
              <a:t> </a:t>
            </a:r>
            <a:r>
              <a:rPr lang="en-US" sz="2280" b="0" strike="noStrike" spc="-1" dirty="0" err="1">
                <a:latin typeface="Arial"/>
              </a:rPr>
              <a:t>không</a:t>
            </a:r>
            <a:r>
              <a:rPr lang="en-US" sz="2280" b="0" strike="noStrike" spc="-1" dirty="0">
                <a:latin typeface="Arial"/>
              </a:rPr>
              <a:t>):</a:t>
            </a:r>
          </a:p>
          <a:p>
            <a:pPr marL="1296000" lvl="2" indent="-288000">
              <a:spcAft>
                <a:spcPts val="689"/>
              </a:spcAft>
              <a:buClr>
                <a:srgbClr val="000000"/>
              </a:buClr>
              <a:buSzPct val="45000"/>
              <a:buFont typeface="Wingdings" charset="2"/>
              <a:buChar char=""/>
            </a:pPr>
            <a:r>
              <a:rPr lang="en-US" sz="1950" b="0" strike="noStrike" spc="-1" dirty="0" err="1">
                <a:latin typeface="Arial"/>
              </a:rPr>
              <a:t>Hiệu</a:t>
            </a:r>
            <a:r>
              <a:rPr lang="en-US" sz="1950" b="0" strike="noStrike" spc="-1" dirty="0">
                <a:latin typeface="Arial"/>
              </a:rPr>
              <a:t> </a:t>
            </a:r>
            <a:r>
              <a:rPr lang="en-US" sz="1950" b="0" strike="noStrike" spc="-1" dirty="0" err="1">
                <a:latin typeface="Arial"/>
              </a:rPr>
              <a:t>chỉnh</a:t>
            </a:r>
            <a:r>
              <a:rPr lang="en-US" sz="1950" b="0" strike="noStrike" spc="-1" dirty="0">
                <a:latin typeface="Arial"/>
              </a:rPr>
              <a:t> </a:t>
            </a:r>
            <a:r>
              <a:rPr lang="en-US" sz="1950" b="0" strike="noStrike" spc="-1" dirty="0" err="1">
                <a:latin typeface="Arial"/>
              </a:rPr>
              <a:t>mô</a:t>
            </a:r>
            <a:r>
              <a:rPr lang="en-US" sz="1950" b="0" strike="noStrike" spc="-1" dirty="0">
                <a:latin typeface="Arial"/>
              </a:rPr>
              <a:t> </a:t>
            </a:r>
            <a:r>
              <a:rPr lang="en-US" sz="1950" b="0" strike="noStrike" spc="-1" dirty="0" err="1">
                <a:latin typeface="Arial"/>
              </a:rPr>
              <a:t>hình</a:t>
            </a:r>
            <a:r>
              <a:rPr lang="en-US" sz="1950" b="0" strike="noStrike" spc="-1" dirty="0">
                <a:latin typeface="Arial"/>
              </a:rPr>
              <a:t> (</a:t>
            </a:r>
            <a:r>
              <a:rPr lang="en-US" sz="1950" b="1" strike="noStrike" spc="-1" dirty="0">
                <a:latin typeface="Arial"/>
              </a:rPr>
              <a:t>Regularization</a:t>
            </a:r>
            <a:r>
              <a:rPr lang="en-US" sz="1950" b="0" strike="noStrike" spc="-1" dirty="0">
                <a:latin typeface="Arial"/>
              </a:rPr>
              <a:t>) </a:t>
            </a:r>
            <a:r>
              <a:rPr lang="en-US" sz="1950" b="0" strike="noStrike" spc="-1" dirty="0" err="1">
                <a:latin typeface="Arial"/>
              </a:rPr>
              <a:t>để</a:t>
            </a:r>
            <a:r>
              <a:rPr lang="en-US" sz="1950" b="0" strike="noStrike" spc="-1" dirty="0">
                <a:latin typeface="Arial"/>
              </a:rPr>
              <a:t> </a:t>
            </a:r>
            <a:r>
              <a:rPr lang="en-US" sz="1950" b="0" strike="noStrike" spc="-1" dirty="0" err="1">
                <a:latin typeface="Arial"/>
              </a:rPr>
              <a:t>tránh</a:t>
            </a:r>
            <a:r>
              <a:rPr lang="en-US" sz="1950" b="0" strike="noStrike" spc="-1" dirty="0">
                <a:latin typeface="Arial"/>
              </a:rPr>
              <a:t> </a:t>
            </a:r>
            <a:r>
              <a:rPr lang="en-US" sz="1950" b="1" strike="noStrike" spc="-1" dirty="0" err="1">
                <a:latin typeface="Arial"/>
              </a:rPr>
              <a:t>overfitting</a:t>
            </a:r>
            <a:r>
              <a:rPr lang="en-US" sz="1950" b="0" strike="noStrike" spc="-1" dirty="0">
                <a:latin typeface="Arial"/>
              </a:rPr>
              <a:t> </a:t>
            </a:r>
            <a:r>
              <a:rPr lang="en-US" sz="1950" b="0" strike="noStrike" spc="-1" dirty="0" err="1">
                <a:latin typeface="Arial"/>
              </a:rPr>
              <a:t>hoặc</a:t>
            </a:r>
            <a:r>
              <a:rPr lang="en-US" sz="1950" b="0" strike="noStrike" spc="-1" dirty="0">
                <a:latin typeface="Arial"/>
              </a:rPr>
              <a:t> </a:t>
            </a:r>
            <a:r>
              <a:rPr lang="en-US" sz="1950" b="1" strike="noStrike" spc="-1" dirty="0" err="1">
                <a:latin typeface="Arial"/>
              </a:rPr>
              <a:t>underfitting</a:t>
            </a:r>
            <a:endParaRPr lang="en-US" sz="1950" b="0" strike="noStrike" spc="-1" dirty="0">
              <a:latin typeface="Arial"/>
            </a:endParaRPr>
          </a:p>
          <a:p>
            <a:pPr marL="1296000" lvl="2" indent="-288000">
              <a:spcAft>
                <a:spcPts val="689"/>
              </a:spcAft>
              <a:buClr>
                <a:srgbClr val="000000"/>
              </a:buClr>
              <a:buSzPct val="45000"/>
              <a:buFont typeface="Wingdings" charset="2"/>
              <a:buChar char=""/>
            </a:pPr>
            <a:r>
              <a:rPr lang="en-US" sz="1950" b="0" strike="noStrike" spc="-1" dirty="0" err="1">
                <a:latin typeface="Arial"/>
              </a:rPr>
              <a:t>Hiệu</a:t>
            </a:r>
            <a:r>
              <a:rPr lang="en-US" sz="1950" b="0" strike="noStrike" spc="-1" dirty="0">
                <a:latin typeface="Arial"/>
              </a:rPr>
              <a:t> </a:t>
            </a:r>
            <a:r>
              <a:rPr lang="en-US" sz="1950" b="0" strike="noStrike" spc="-1" dirty="0" err="1">
                <a:latin typeface="Arial"/>
              </a:rPr>
              <a:t>chỉnh</a:t>
            </a:r>
            <a:r>
              <a:rPr lang="en-US" sz="1950" b="0" strike="noStrike" spc="-1" dirty="0">
                <a:latin typeface="Arial"/>
              </a:rPr>
              <a:t> L1 (</a:t>
            </a:r>
            <a:r>
              <a:rPr lang="en-US" sz="1950" b="1" strike="noStrike" spc="-1" dirty="0">
                <a:latin typeface="Arial"/>
              </a:rPr>
              <a:t>L1 regularization</a:t>
            </a:r>
            <a:r>
              <a:rPr lang="en-US" sz="1950" b="0" strike="noStrike" spc="-1" dirty="0">
                <a:latin typeface="Arial"/>
              </a:rPr>
              <a:t>)</a:t>
            </a:r>
          </a:p>
          <a:p>
            <a:pPr marL="1296000" lvl="2" indent="-288000">
              <a:spcAft>
                <a:spcPts val="689"/>
              </a:spcAft>
              <a:buClr>
                <a:srgbClr val="000000"/>
              </a:buClr>
              <a:buSzPct val="45000"/>
              <a:buFont typeface="Wingdings" charset="2"/>
              <a:buChar char=""/>
            </a:pPr>
            <a:r>
              <a:rPr lang="en-US" sz="1950" b="0" strike="noStrike" spc="-1" dirty="0" err="1">
                <a:latin typeface="Arial"/>
              </a:rPr>
              <a:t>Hiệu</a:t>
            </a:r>
            <a:r>
              <a:rPr lang="en-US" sz="1950" b="0" strike="noStrike" spc="-1" dirty="0">
                <a:latin typeface="Arial"/>
              </a:rPr>
              <a:t> </a:t>
            </a:r>
            <a:r>
              <a:rPr lang="en-US" sz="1950" b="0" strike="noStrike" spc="-1" dirty="0" err="1">
                <a:latin typeface="Arial"/>
              </a:rPr>
              <a:t>chỉnh</a:t>
            </a:r>
            <a:r>
              <a:rPr lang="en-US" sz="1950" b="0" strike="noStrike" spc="-1" dirty="0">
                <a:latin typeface="Arial"/>
              </a:rPr>
              <a:t> L2 (</a:t>
            </a:r>
            <a:r>
              <a:rPr lang="en-US" sz="1950" b="1" strike="noStrike" spc="-1" dirty="0">
                <a:latin typeface="Arial"/>
              </a:rPr>
              <a:t>L2 regularization</a:t>
            </a:r>
            <a:r>
              <a:rPr lang="en-US" sz="1950" b="0" strike="noStrike" spc="-1" dirty="0">
                <a:latin typeface="Aria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504000" y="216000"/>
            <a:ext cx="7020000" cy="936000"/>
          </a:xfrm>
          <a:prstGeom prst="rect">
            <a:avLst/>
          </a:prstGeom>
          <a:noFill/>
          <a:ln>
            <a:noFill/>
          </a:ln>
        </p:spPr>
        <p:txBody>
          <a:bodyPr lIns="0" tIns="0" rIns="0" bIns="0" anchor="ctr"/>
          <a:lstStyle/>
          <a:p>
            <a:r>
              <a:rPr lang="en-US" sz="3570" b="0" strike="noStrike" spc="-1">
                <a:solidFill>
                  <a:srgbClr val="FFFFFF"/>
                </a:solidFill>
                <a:latin typeface="Arial"/>
              </a:rPr>
              <a:t>Cơ chế hoạt động </a:t>
            </a:r>
          </a:p>
        </p:txBody>
      </p:sp>
      <p:sp>
        <p:nvSpPr>
          <p:cNvPr id="53" name="TextShape 2"/>
          <p:cNvSpPr txBox="1"/>
          <p:nvPr/>
        </p:nvSpPr>
        <p:spPr>
          <a:xfrm>
            <a:off x="145080" y="1375200"/>
            <a:ext cx="4792680" cy="3562560"/>
          </a:xfrm>
          <a:prstGeom prst="rect">
            <a:avLst/>
          </a:prstGeom>
          <a:noFill/>
          <a:ln>
            <a:noFill/>
          </a:ln>
        </p:spPr>
        <p:txBody>
          <a:bodyPr lIns="0" tIns="0" rIns="0" bIns="0">
            <a:normAutofit fontScale="92500" lnSpcReduction="20000"/>
          </a:bodyPr>
          <a:lstStyle/>
          <a:p>
            <a:pPr marL="432000" indent="-324000">
              <a:spcAft>
                <a:spcPts val="1148"/>
              </a:spcAft>
              <a:buClr>
                <a:srgbClr val="000000"/>
              </a:buClr>
              <a:buSzPct val="45000"/>
              <a:buFont typeface="Wingdings" charset="2"/>
              <a:buChar char=""/>
            </a:pPr>
            <a:r>
              <a:rPr lang="en-US" sz="1600" b="0" strike="noStrike" spc="-1" dirty="0">
                <a:latin typeface="Arial"/>
              </a:rPr>
              <a:t>Cho data set:</a:t>
            </a:r>
          </a:p>
          <a:p>
            <a:pPr marL="864000" lvl="1" indent="-324000">
              <a:spcAft>
                <a:spcPts val="918"/>
              </a:spcAft>
              <a:buClr>
                <a:srgbClr val="000000"/>
              </a:buClr>
              <a:buSzPct val="75000"/>
              <a:buFont typeface="Symbol" charset="2"/>
              <a:buChar char=""/>
            </a:pPr>
            <a:r>
              <a:rPr lang="en-US" sz="1600" b="0" strike="noStrike" spc="-1" dirty="0">
                <a:latin typeface="Arial"/>
              </a:rPr>
              <a:t> [ [x</a:t>
            </a:r>
            <a:r>
              <a:rPr lang="en-US" sz="1600" b="0" strike="noStrike" spc="-1" baseline="33000" dirty="0">
                <a:latin typeface="Arial"/>
              </a:rPr>
              <a:t>1</a:t>
            </a:r>
            <a:r>
              <a:rPr lang="en-US" sz="1600" b="0" strike="noStrike" spc="-1" baseline="-33000" dirty="0">
                <a:latin typeface="Arial"/>
              </a:rPr>
              <a:t>1</a:t>
            </a:r>
            <a:r>
              <a:rPr lang="en-US" sz="1600" b="0" strike="noStrike" spc="-1" dirty="0">
                <a:latin typeface="Arial"/>
              </a:rPr>
              <a:t> , x</a:t>
            </a:r>
            <a:r>
              <a:rPr lang="en-US" sz="1600" b="0" strike="noStrike" spc="-1" baseline="33000" dirty="0">
                <a:latin typeface="Arial"/>
              </a:rPr>
              <a:t>1</a:t>
            </a:r>
            <a:r>
              <a:rPr lang="en-US" sz="1600" b="0" strike="noStrike" spc="-1" baseline="-33000" dirty="0">
                <a:latin typeface="Arial"/>
              </a:rPr>
              <a:t>2</a:t>
            </a:r>
            <a:r>
              <a:rPr lang="en-US" sz="1600" b="0" strike="noStrike" spc="-1" dirty="0">
                <a:latin typeface="Arial"/>
              </a:rPr>
              <a:t> , ..., x</a:t>
            </a:r>
            <a:r>
              <a:rPr lang="en-US" sz="1600" b="0" strike="noStrike" spc="-1" baseline="33000" dirty="0">
                <a:latin typeface="Arial"/>
              </a:rPr>
              <a:t>1</a:t>
            </a:r>
            <a:r>
              <a:rPr lang="en-US" sz="1600" b="0" strike="noStrike" spc="-1" baseline="-33000" dirty="0">
                <a:latin typeface="Arial"/>
              </a:rPr>
              <a:t>n </a:t>
            </a:r>
            <a:r>
              <a:rPr lang="en-US" sz="1600" b="0" strike="noStrike" spc="-1" dirty="0">
                <a:latin typeface="Arial"/>
              </a:rPr>
              <a:t>, y</a:t>
            </a:r>
            <a:r>
              <a:rPr lang="en-US" sz="1600" b="0" strike="noStrike" spc="-1" baseline="33000" dirty="0">
                <a:latin typeface="Arial"/>
              </a:rPr>
              <a:t>1</a:t>
            </a:r>
            <a:r>
              <a:rPr lang="en-US" sz="1600" b="0" strike="noStrike" spc="-1" dirty="0">
                <a:latin typeface="Arial"/>
              </a:rPr>
              <a:t>],</a:t>
            </a:r>
          </a:p>
          <a:p>
            <a:pPr marL="1296000" lvl="2" indent="-288000">
              <a:spcAft>
                <a:spcPts val="689"/>
              </a:spcAft>
              <a:buClr>
                <a:srgbClr val="000000"/>
              </a:buClr>
              <a:buSzPct val="45000"/>
              <a:buFont typeface="Wingdings" charset="2"/>
              <a:buChar char=""/>
            </a:pPr>
            <a:r>
              <a:rPr lang="en-US" sz="1600" b="0" strike="noStrike" spc="-1" dirty="0">
                <a:latin typeface="Arial"/>
              </a:rPr>
              <a:t>…</a:t>
            </a:r>
          </a:p>
          <a:p>
            <a:pPr marL="1296000" lvl="2" indent="-288000">
              <a:spcAft>
                <a:spcPts val="689"/>
              </a:spcAft>
              <a:buClr>
                <a:srgbClr val="000000"/>
              </a:buClr>
              <a:buSzPct val="45000"/>
              <a:buFont typeface="Wingdings" charset="2"/>
              <a:buChar char=""/>
            </a:pPr>
            <a:r>
              <a:rPr lang="en-US" sz="1600" b="0" strike="noStrike" spc="-1" dirty="0">
                <a:latin typeface="Arial"/>
              </a:rPr>
              <a:t>[x</a:t>
            </a:r>
            <a:r>
              <a:rPr lang="en-US" sz="1600" b="0" strike="noStrike" spc="-1" baseline="33000" dirty="0">
                <a:latin typeface="Arial"/>
              </a:rPr>
              <a:t>m</a:t>
            </a:r>
            <a:r>
              <a:rPr lang="en-US" sz="1600" b="0" strike="noStrike" spc="-1" baseline="-33000" dirty="0">
                <a:latin typeface="Arial"/>
              </a:rPr>
              <a:t>1</a:t>
            </a:r>
            <a:r>
              <a:rPr lang="en-US" sz="1600" b="0" strike="noStrike" spc="-1" dirty="0">
                <a:latin typeface="Arial"/>
              </a:rPr>
              <a:t> , x</a:t>
            </a:r>
            <a:r>
              <a:rPr lang="en-US" sz="1600" b="0" strike="noStrike" spc="-1" baseline="33000" dirty="0">
                <a:latin typeface="Arial"/>
              </a:rPr>
              <a:t>m</a:t>
            </a:r>
            <a:r>
              <a:rPr lang="en-US" sz="1600" b="0" strike="noStrike" spc="-1" baseline="-33000" dirty="0">
                <a:latin typeface="Arial"/>
              </a:rPr>
              <a:t>2</a:t>
            </a:r>
            <a:r>
              <a:rPr lang="en-US" sz="1600" b="0" strike="noStrike" spc="-1" dirty="0">
                <a:latin typeface="Arial"/>
              </a:rPr>
              <a:t> , ..., </a:t>
            </a:r>
            <a:r>
              <a:rPr lang="en-US" sz="1600" b="0" strike="noStrike" spc="-1" dirty="0" err="1">
                <a:latin typeface="Arial"/>
              </a:rPr>
              <a:t>x</a:t>
            </a:r>
            <a:r>
              <a:rPr lang="en-US" sz="1600" b="0" strike="noStrike" spc="-1" baseline="33000" dirty="0" err="1">
                <a:latin typeface="Arial"/>
              </a:rPr>
              <a:t>m</a:t>
            </a:r>
            <a:r>
              <a:rPr lang="en-US" sz="1600" b="0" strike="noStrike" spc="-1" baseline="-33000" dirty="0" err="1">
                <a:latin typeface="Arial"/>
              </a:rPr>
              <a:t>n</a:t>
            </a:r>
            <a:r>
              <a:rPr lang="en-US" sz="1600" b="0" strike="noStrike" spc="-1" baseline="-33000" dirty="0">
                <a:latin typeface="Arial"/>
              </a:rPr>
              <a:t> </a:t>
            </a:r>
            <a:r>
              <a:rPr lang="en-US" sz="1600" b="0" strike="noStrike" spc="-1" dirty="0">
                <a:latin typeface="Arial"/>
              </a:rPr>
              <a:t>, </a:t>
            </a:r>
            <a:r>
              <a:rPr lang="en-US" sz="1600" b="0" strike="noStrike" spc="-1" dirty="0" err="1">
                <a:latin typeface="Arial"/>
              </a:rPr>
              <a:t>y</a:t>
            </a:r>
            <a:r>
              <a:rPr lang="en-US" sz="1600" b="0" strike="noStrike" spc="-1" baseline="33000" dirty="0" err="1">
                <a:latin typeface="Arial"/>
              </a:rPr>
              <a:t>m</a:t>
            </a:r>
            <a:r>
              <a:rPr lang="en-US" sz="1600" b="0" strike="noStrike" spc="-1" dirty="0">
                <a:latin typeface="Arial"/>
              </a:rPr>
              <a:t>] ]</a:t>
            </a:r>
          </a:p>
          <a:p>
            <a:pPr marL="864000" lvl="1" indent="-324000">
              <a:spcAft>
                <a:spcPts val="918"/>
              </a:spcAft>
              <a:buClr>
                <a:srgbClr val="000000"/>
              </a:buClr>
              <a:buSzPct val="75000"/>
              <a:buFont typeface="Symbol" charset="2"/>
              <a:buChar char=""/>
            </a:pPr>
            <a:r>
              <a:rPr lang="en-US" sz="1600" b="1" strike="noStrike" spc="-1" dirty="0" err="1">
                <a:latin typeface="Arial"/>
              </a:rPr>
              <a:t>x</a:t>
            </a:r>
            <a:r>
              <a:rPr lang="en-US" sz="1600" b="1" strike="noStrike" spc="-1" baseline="33000" dirty="0" err="1">
                <a:latin typeface="Arial"/>
              </a:rPr>
              <a:t>i</a:t>
            </a:r>
            <a:r>
              <a:rPr lang="en-US" sz="1600" b="1" strike="noStrike" spc="-1" baseline="-33000" dirty="0" err="1">
                <a:latin typeface="Arial"/>
              </a:rPr>
              <a:t>j</a:t>
            </a:r>
            <a:r>
              <a:rPr lang="en-US" sz="1600" b="0" strike="noStrike" spc="-1" dirty="0">
                <a:latin typeface="Arial"/>
              </a:rPr>
              <a:t> </a:t>
            </a:r>
            <a:r>
              <a:rPr lang="en-US" sz="1600" b="0" strike="noStrike" spc="-1" dirty="0" err="1">
                <a:latin typeface="Arial"/>
              </a:rPr>
              <a:t>là</a:t>
            </a:r>
            <a:r>
              <a:rPr lang="en-US" sz="1600" b="0" strike="noStrike" spc="-1" dirty="0">
                <a:latin typeface="Arial"/>
              </a:rPr>
              <a:t> </a:t>
            </a:r>
            <a:r>
              <a:rPr lang="en-US" sz="1600" b="0" strike="noStrike" spc="-1" dirty="0" err="1">
                <a:latin typeface="Arial"/>
              </a:rPr>
              <a:t>đặc</a:t>
            </a:r>
            <a:r>
              <a:rPr lang="en-US" sz="1600" b="0" strike="noStrike" spc="-1" dirty="0">
                <a:latin typeface="Arial"/>
              </a:rPr>
              <a:t> </a:t>
            </a:r>
            <a:r>
              <a:rPr lang="en-US" sz="1600" b="0" strike="noStrike" spc="-1" dirty="0" err="1">
                <a:latin typeface="Arial"/>
              </a:rPr>
              <a:t>trưng</a:t>
            </a:r>
            <a:r>
              <a:rPr lang="en-US" sz="1600" b="0" strike="noStrike" spc="-1" dirty="0">
                <a:latin typeface="Arial"/>
              </a:rPr>
              <a:t> j </a:t>
            </a:r>
            <a:r>
              <a:rPr lang="en-US" sz="1600" b="0" strike="noStrike" spc="-1" dirty="0" err="1">
                <a:latin typeface="Arial"/>
              </a:rPr>
              <a:t>của</a:t>
            </a:r>
            <a:r>
              <a:rPr lang="en-US" sz="1600" b="0" strike="noStrike" spc="-1" dirty="0">
                <a:latin typeface="Arial"/>
              </a:rPr>
              <a:t> </a:t>
            </a:r>
            <a:r>
              <a:rPr lang="en-US" sz="1600" b="0" strike="noStrike" spc="-1" dirty="0" err="1">
                <a:latin typeface="Arial"/>
              </a:rPr>
              <a:t>quan</a:t>
            </a:r>
            <a:r>
              <a:rPr lang="en-US" sz="1600" b="0" strike="noStrike" spc="-1" dirty="0">
                <a:latin typeface="Arial"/>
              </a:rPr>
              <a:t> </a:t>
            </a:r>
            <a:r>
              <a:rPr lang="en-US" sz="1600" b="0" strike="noStrike" spc="-1" dirty="0" err="1">
                <a:latin typeface="Arial"/>
              </a:rPr>
              <a:t>sát</a:t>
            </a:r>
            <a:r>
              <a:rPr lang="en-US" sz="1600" b="0" strike="noStrike" spc="-1" dirty="0">
                <a:latin typeface="Arial"/>
              </a:rPr>
              <a:t> </a:t>
            </a:r>
            <a:r>
              <a:rPr lang="en-US" sz="1600" b="0" strike="noStrike" spc="-1" dirty="0" err="1">
                <a:latin typeface="Arial"/>
              </a:rPr>
              <a:t>thứ</a:t>
            </a:r>
            <a:r>
              <a:rPr lang="en-US" sz="1600" b="0" strike="noStrike" spc="-1" dirty="0">
                <a:latin typeface="Arial"/>
              </a:rPr>
              <a:t> </a:t>
            </a:r>
            <a:r>
              <a:rPr lang="en-US" sz="1600" b="0" strike="noStrike" spc="-1" dirty="0" err="1">
                <a:latin typeface="Arial"/>
              </a:rPr>
              <a:t>i</a:t>
            </a:r>
            <a:r>
              <a:rPr lang="en-US" sz="1600" b="0" strike="noStrike" spc="-1" dirty="0">
                <a:latin typeface="Arial"/>
              </a:rPr>
              <a:t>, </a:t>
            </a:r>
            <a:r>
              <a:rPr lang="en-US" sz="1600" b="0" strike="noStrike" spc="-1" dirty="0" err="1">
                <a:latin typeface="Arial"/>
              </a:rPr>
              <a:t>y</a:t>
            </a:r>
            <a:r>
              <a:rPr lang="en-US" sz="1600" b="0" strike="noStrike" spc="-1" baseline="33000" dirty="0" err="1">
                <a:latin typeface="Arial"/>
              </a:rPr>
              <a:t>i</a:t>
            </a:r>
            <a:r>
              <a:rPr lang="en-US" sz="1600" b="0" strike="noStrike" spc="-1" dirty="0">
                <a:latin typeface="Arial"/>
              </a:rPr>
              <a:t> </a:t>
            </a:r>
            <a:r>
              <a:rPr lang="en-US" sz="1600" b="0" strike="noStrike" spc="-1" dirty="0" err="1">
                <a:latin typeface="Arial"/>
              </a:rPr>
              <a:t>là</a:t>
            </a:r>
            <a:r>
              <a:rPr lang="en-US" sz="1600" b="0" strike="noStrike" spc="-1" dirty="0">
                <a:latin typeface="Arial"/>
              </a:rPr>
              <a:t> </a:t>
            </a:r>
            <a:r>
              <a:rPr lang="en-US" sz="1600" b="0" strike="noStrike" spc="-1" dirty="0" err="1">
                <a:latin typeface="Arial"/>
              </a:rPr>
              <a:t>nhãn</a:t>
            </a:r>
            <a:r>
              <a:rPr lang="en-US" sz="1600" b="0" strike="noStrike" spc="-1" dirty="0">
                <a:latin typeface="Arial"/>
              </a:rPr>
              <a:t> </a:t>
            </a:r>
            <a:r>
              <a:rPr lang="en-US" sz="1600" b="0" strike="noStrike" spc="-1" dirty="0" err="1">
                <a:latin typeface="Arial"/>
              </a:rPr>
              <a:t>của</a:t>
            </a:r>
            <a:r>
              <a:rPr lang="en-US" sz="1600" b="0" strike="noStrike" spc="-1" dirty="0">
                <a:latin typeface="Arial"/>
              </a:rPr>
              <a:t> </a:t>
            </a:r>
            <a:r>
              <a:rPr lang="en-US" sz="1600" b="0" strike="noStrike" spc="-1" dirty="0" err="1">
                <a:latin typeface="Arial"/>
              </a:rPr>
              <a:t>quan</a:t>
            </a:r>
            <a:r>
              <a:rPr lang="en-US" sz="1600" b="0" strike="noStrike" spc="-1" dirty="0">
                <a:latin typeface="Arial"/>
              </a:rPr>
              <a:t> </a:t>
            </a:r>
            <a:r>
              <a:rPr lang="en-US" sz="1600" b="0" strike="noStrike" spc="-1" dirty="0" err="1">
                <a:latin typeface="Arial"/>
              </a:rPr>
              <a:t>sát</a:t>
            </a:r>
            <a:r>
              <a:rPr lang="en-US" sz="1600" b="0" strike="noStrike" spc="-1" dirty="0">
                <a:latin typeface="Arial"/>
              </a:rPr>
              <a:t> </a:t>
            </a:r>
            <a:r>
              <a:rPr lang="en-US" sz="1600" b="0" strike="noStrike" spc="-1" dirty="0" err="1">
                <a:latin typeface="Arial"/>
              </a:rPr>
              <a:t>thứ</a:t>
            </a:r>
            <a:r>
              <a:rPr lang="en-US" sz="1600" b="0" strike="noStrike" spc="-1" dirty="0">
                <a:latin typeface="Arial"/>
              </a:rPr>
              <a:t> I</a:t>
            </a:r>
          </a:p>
          <a:p>
            <a:pPr marL="432000" indent="-324000">
              <a:spcAft>
                <a:spcPts val="1148"/>
              </a:spcAft>
              <a:buClr>
                <a:srgbClr val="000000"/>
              </a:buClr>
              <a:buSzPct val="45000"/>
              <a:buFont typeface="Wingdings" charset="2"/>
              <a:buChar char=""/>
            </a:pPr>
            <a:r>
              <a:rPr lang="en-US" sz="1600" b="0" strike="noStrike" spc="-1" dirty="0" err="1">
                <a:latin typeface="Arial"/>
              </a:rPr>
              <a:t>Tìm</a:t>
            </a:r>
            <a:r>
              <a:rPr lang="en-US" sz="1600" b="0" strike="noStrike" spc="-1" dirty="0">
                <a:latin typeface="Arial"/>
              </a:rPr>
              <a:t> </a:t>
            </a:r>
            <a:r>
              <a:rPr lang="en-US" sz="1600" b="0" strike="noStrike" spc="-1" dirty="0" err="1">
                <a:latin typeface="Arial"/>
              </a:rPr>
              <a:t>trọng</a:t>
            </a:r>
            <a:r>
              <a:rPr lang="en-US" sz="1600" b="0" strike="noStrike" spc="-1" dirty="0">
                <a:latin typeface="Arial"/>
              </a:rPr>
              <a:t> </a:t>
            </a:r>
            <a:r>
              <a:rPr lang="en-US" sz="1600" b="0" strike="noStrike" spc="-1" dirty="0" err="1">
                <a:latin typeface="Arial"/>
              </a:rPr>
              <a:t>số</a:t>
            </a:r>
            <a:r>
              <a:rPr lang="en-US" sz="1600" b="0" strike="noStrike" spc="-1" dirty="0">
                <a:latin typeface="Arial"/>
              </a:rPr>
              <a:t> w </a:t>
            </a:r>
            <a:r>
              <a:rPr lang="en-US" sz="1600" b="0" strike="noStrike" spc="-1" dirty="0" err="1">
                <a:latin typeface="Arial"/>
              </a:rPr>
              <a:t>và</a:t>
            </a:r>
            <a:r>
              <a:rPr lang="en-US" sz="1600" b="0" strike="noStrike" spc="-1" dirty="0">
                <a:latin typeface="Arial"/>
              </a:rPr>
              <a:t> </a:t>
            </a:r>
            <a:r>
              <a:rPr lang="en-US" sz="1600" b="1" strike="noStrike" spc="-1" dirty="0">
                <a:latin typeface="Arial"/>
              </a:rPr>
              <a:t>intercept</a:t>
            </a:r>
            <a:r>
              <a:rPr lang="en-US" sz="1600" b="0" strike="noStrike" spc="-1" dirty="0">
                <a:latin typeface="Arial"/>
              </a:rPr>
              <a:t> / </a:t>
            </a:r>
            <a:r>
              <a:rPr lang="en-US" sz="1600" b="1" strike="noStrike" spc="-1" dirty="0">
                <a:latin typeface="Arial"/>
              </a:rPr>
              <a:t>bias term </a:t>
            </a:r>
            <a:r>
              <a:rPr lang="en-US" sz="1600" b="0" strike="noStrike" spc="-1" dirty="0">
                <a:latin typeface="Arial"/>
              </a:rPr>
              <a:t>b</a:t>
            </a:r>
          </a:p>
          <a:p>
            <a:pPr marL="864000" lvl="1" indent="-324000">
              <a:spcAft>
                <a:spcPts val="918"/>
              </a:spcAft>
              <a:buClr>
                <a:srgbClr val="000000"/>
              </a:buClr>
              <a:buSzPct val="75000"/>
              <a:buFont typeface="Symbol" charset="2"/>
              <a:buChar char=""/>
            </a:pPr>
            <a:r>
              <a:rPr lang="en-US" sz="1600" b="0" strike="noStrike" spc="-1" dirty="0">
                <a:latin typeface="Arial"/>
              </a:rPr>
              <a:t>w := [w</a:t>
            </a:r>
            <a:r>
              <a:rPr lang="en-US" sz="1600" b="0" strike="noStrike" spc="-1" baseline="-33000" dirty="0">
                <a:latin typeface="Arial"/>
              </a:rPr>
              <a:t>1</a:t>
            </a:r>
            <a:r>
              <a:rPr lang="en-US" sz="1600" b="0" strike="noStrike" spc="-1" dirty="0">
                <a:latin typeface="Arial"/>
              </a:rPr>
              <a:t> , w</a:t>
            </a:r>
            <a:r>
              <a:rPr lang="en-US" sz="1600" b="0" strike="noStrike" spc="-1" baseline="-33000" dirty="0">
                <a:latin typeface="Arial"/>
              </a:rPr>
              <a:t>2</a:t>
            </a:r>
            <a:r>
              <a:rPr lang="en-US" sz="1600" b="0" strike="noStrike" spc="-1" dirty="0">
                <a:latin typeface="Arial"/>
              </a:rPr>
              <a:t> , ..., </a:t>
            </a:r>
            <a:r>
              <a:rPr lang="en-US" sz="1600" b="0" strike="noStrike" spc="-1" dirty="0" err="1">
                <a:latin typeface="Arial"/>
              </a:rPr>
              <a:t>w</a:t>
            </a:r>
            <a:r>
              <a:rPr lang="en-US" sz="1600" b="0" strike="noStrike" spc="-1" baseline="-33000" dirty="0" err="1">
                <a:latin typeface="Arial"/>
              </a:rPr>
              <a:t>n</a:t>
            </a:r>
            <a:r>
              <a:rPr lang="en-US" sz="1600" b="0" strike="noStrike" spc="-1" baseline="-33000" dirty="0">
                <a:latin typeface="Arial"/>
              </a:rPr>
              <a:t> </a:t>
            </a:r>
            <a:r>
              <a:rPr lang="en-US" sz="1600" b="0" strike="noStrike" spc="-1" dirty="0">
                <a:latin typeface="Arial"/>
              </a:rPr>
              <a:t>]</a:t>
            </a:r>
            <a:r>
              <a:rPr lang="en-US" sz="1600" b="1" strike="noStrike" spc="-1" dirty="0">
                <a:latin typeface="Arial"/>
              </a:rPr>
              <a:t>’</a:t>
            </a:r>
            <a:endParaRPr lang="en-US" sz="1600" b="0" strike="noStrike" spc="-1" dirty="0">
              <a:latin typeface="Arial"/>
            </a:endParaRPr>
          </a:p>
          <a:p>
            <a:pPr marL="864000" lvl="1" indent="-324000">
              <a:spcAft>
                <a:spcPts val="918"/>
              </a:spcAft>
              <a:buClr>
                <a:srgbClr val="000000"/>
              </a:buClr>
              <a:buSzPct val="75000"/>
              <a:buFont typeface="Symbol" charset="2"/>
              <a:buChar char=""/>
            </a:pPr>
            <a:r>
              <a:rPr lang="en-US" sz="1600" b="0" strike="noStrike" spc="-1" dirty="0">
                <a:latin typeface="Arial"/>
              </a:rPr>
              <a:t>b</a:t>
            </a:r>
          </a:p>
          <a:p>
            <a:pPr marL="432000" indent="-324000">
              <a:spcAft>
                <a:spcPts val="1148"/>
              </a:spcAft>
              <a:buClr>
                <a:srgbClr val="000000"/>
              </a:buClr>
              <a:buSzPct val="45000"/>
              <a:buFont typeface="Wingdings" charset="2"/>
              <a:buChar char=""/>
            </a:pPr>
            <a:r>
              <a:rPr lang="en-US" sz="1600" b="0" strike="noStrike" spc="-1" dirty="0" err="1">
                <a:latin typeface="Arial"/>
              </a:rPr>
              <a:t>sao</a:t>
            </a:r>
            <a:r>
              <a:rPr lang="en-US" sz="1600" b="0" strike="noStrike" spc="-1" dirty="0">
                <a:latin typeface="Arial"/>
              </a:rPr>
              <a:t> </a:t>
            </a:r>
            <a:r>
              <a:rPr lang="en-US" sz="1600" b="0" strike="noStrike" spc="-1" dirty="0" err="1">
                <a:latin typeface="Arial"/>
              </a:rPr>
              <a:t>cho</a:t>
            </a:r>
            <a:r>
              <a:rPr lang="en-US" sz="1600" b="0" strike="noStrike" spc="-1" dirty="0">
                <a:latin typeface="Arial"/>
              </a:rPr>
              <a:t> L</a:t>
            </a:r>
            <a:r>
              <a:rPr lang="en-US" sz="1600" b="0" strike="noStrike" spc="-1" baseline="-33000" dirty="0">
                <a:latin typeface="Arial"/>
              </a:rPr>
              <a:t>CE</a:t>
            </a:r>
            <a:r>
              <a:rPr lang="en-US" sz="1600" b="0" strike="noStrike" spc="-1" dirty="0">
                <a:latin typeface="Arial"/>
              </a:rPr>
              <a:t>( ŷ, y) → min</a:t>
            </a:r>
          </a:p>
          <a:p>
            <a:pPr marL="864000" lvl="1" indent="-324000">
              <a:spcAft>
                <a:spcPts val="918"/>
              </a:spcAft>
              <a:buClr>
                <a:srgbClr val="000000"/>
              </a:buClr>
              <a:buSzPct val="75000"/>
              <a:buFont typeface="Symbol" charset="2"/>
              <a:buChar char=""/>
            </a:pPr>
            <a:r>
              <a:rPr lang="en-US" sz="1600" b="0" strike="noStrike" spc="-1" dirty="0">
                <a:latin typeface="Arial"/>
              </a:rPr>
              <a:t>L</a:t>
            </a:r>
            <a:r>
              <a:rPr lang="en-US" sz="1600" b="0" strike="noStrike" spc="-1" baseline="-33000" dirty="0">
                <a:latin typeface="Arial"/>
              </a:rPr>
              <a:t>CE</a:t>
            </a:r>
            <a:r>
              <a:rPr lang="en-US" sz="1600" b="0" strike="noStrike" spc="-1" dirty="0">
                <a:latin typeface="Arial"/>
              </a:rPr>
              <a:t>( ŷ, y) := cross-entropy loss function</a:t>
            </a:r>
          </a:p>
          <a:p>
            <a:pPr marL="864000" lvl="1" indent="-324000">
              <a:spcAft>
                <a:spcPts val="918"/>
              </a:spcAft>
              <a:buClr>
                <a:srgbClr val="000000"/>
              </a:buClr>
              <a:buSzPct val="75000"/>
              <a:buFont typeface="Symbol" charset="2"/>
              <a:buChar char=""/>
            </a:pPr>
            <a:r>
              <a:rPr lang="en-US" sz="1600" b="0" strike="noStrike" spc="-1" dirty="0">
                <a:latin typeface="Arial"/>
              </a:rPr>
              <a:t>Ŷ → </a:t>
            </a:r>
            <a:r>
              <a:rPr lang="en-US" sz="1600" b="0" strike="noStrike" spc="-1" dirty="0" err="1">
                <a:latin typeface="Arial"/>
              </a:rPr>
              <a:t>nhãn</a:t>
            </a:r>
            <a:r>
              <a:rPr lang="en-US" sz="1600" b="0" strike="noStrike" spc="-1" dirty="0">
                <a:latin typeface="Arial"/>
              </a:rPr>
              <a:t> </a:t>
            </a:r>
            <a:r>
              <a:rPr lang="en-US" sz="1600" b="0" strike="noStrike" spc="-1" dirty="0" err="1">
                <a:latin typeface="Arial"/>
              </a:rPr>
              <a:t>dự</a:t>
            </a:r>
            <a:r>
              <a:rPr lang="en-US" sz="1600" b="0" strike="noStrike" spc="-1" dirty="0">
                <a:latin typeface="Arial"/>
              </a:rPr>
              <a:t> </a:t>
            </a:r>
            <a:r>
              <a:rPr lang="en-US" sz="1600" b="0" strike="noStrike" spc="-1" dirty="0" err="1">
                <a:latin typeface="Arial"/>
              </a:rPr>
              <a:t>đoán</a:t>
            </a:r>
            <a:r>
              <a:rPr lang="en-US" sz="1600" b="0" strike="noStrike" spc="-1" dirty="0">
                <a:latin typeface="Arial"/>
              </a:rPr>
              <a:t>, y → </a:t>
            </a:r>
            <a:r>
              <a:rPr lang="en-US" sz="1600" b="0" strike="noStrike" spc="-1" dirty="0" err="1">
                <a:latin typeface="Arial"/>
              </a:rPr>
              <a:t>nhãn</a:t>
            </a:r>
            <a:r>
              <a:rPr lang="en-US" sz="1600" b="0" strike="noStrike" spc="-1" dirty="0">
                <a:latin typeface="Arial"/>
              </a:rPr>
              <a:t> </a:t>
            </a:r>
            <a:r>
              <a:rPr lang="en-US" sz="1600" b="0" strike="noStrike" spc="-1" dirty="0" err="1">
                <a:latin typeface="Arial"/>
              </a:rPr>
              <a:t>thực</a:t>
            </a:r>
            <a:endParaRPr lang="en-US" sz="1600" b="0" strike="noStrike" spc="-1" dirty="0">
              <a:latin typeface="Arial"/>
            </a:endParaRPr>
          </a:p>
        </p:txBody>
      </p:sp>
      <p:pic>
        <p:nvPicPr>
          <p:cNvPr id="54" name="Picture 53"/>
          <p:cNvPicPr/>
          <p:nvPr/>
        </p:nvPicPr>
        <p:blipFill>
          <a:blip r:embed="rId3" cstate="print"/>
          <a:stretch/>
        </p:blipFill>
        <p:spPr>
          <a:xfrm>
            <a:off x="4969080" y="1369800"/>
            <a:ext cx="4841640" cy="375084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504000" y="216000"/>
            <a:ext cx="7020000" cy="936000"/>
          </a:xfrm>
          <a:prstGeom prst="rect">
            <a:avLst/>
          </a:prstGeom>
          <a:noFill/>
          <a:ln>
            <a:noFill/>
          </a:ln>
        </p:spPr>
        <p:txBody>
          <a:bodyPr lIns="0" tIns="0" rIns="0" bIns="0" anchor="ctr"/>
          <a:lstStyle/>
          <a:p>
            <a:r>
              <a:rPr lang="en-US" sz="3570" b="0" strike="noStrike" spc="-1">
                <a:solidFill>
                  <a:srgbClr val="FFFFFF"/>
                </a:solidFill>
                <a:latin typeface="Arial"/>
              </a:rPr>
              <a:t>Cơ chế hoạt động </a:t>
            </a:r>
          </a:p>
        </p:txBody>
      </p:sp>
      <p:pic>
        <p:nvPicPr>
          <p:cNvPr id="57" name="Picture 56"/>
          <p:cNvPicPr/>
          <p:nvPr/>
        </p:nvPicPr>
        <p:blipFill>
          <a:blip r:embed="rId3" cstate="print"/>
          <a:stretch/>
        </p:blipFill>
        <p:spPr>
          <a:xfrm>
            <a:off x="124560" y="2286000"/>
            <a:ext cx="4515840" cy="1828800"/>
          </a:xfrm>
          <a:prstGeom prst="rect">
            <a:avLst/>
          </a:prstGeom>
          <a:ln>
            <a:noFill/>
          </a:ln>
        </p:spPr>
      </p:pic>
      <p:pic>
        <p:nvPicPr>
          <p:cNvPr id="58" name="Picture 57"/>
          <p:cNvPicPr/>
          <p:nvPr/>
        </p:nvPicPr>
        <p:blipFill>
          <a:blip r:embed="rId4" cstate="print"/>
          <a:stretch/>
        </p:blipFill>
        <p:spPr>
          <a:xfrm>
            <a:off x="4206240" y="1433880"/>
            <a:ext cx="5373000" cy="3831120"/>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177840"/>
            <a:ext cx="7020000" cy="1012680"/>
          </a:xfrm>
          <a:prstGeom prst="rect">
            <a:avLst/>
          </a:prstGeom>
          <a:noFill/>
          <a:ln>
            <a:noFill/>
          </a:ln>
        </p:spPr>
        <p:txBody>
          <a:bodyPr lIns="0" tIns="0" rIns="0" bIns="0" anchor="ctr"/>
          <a:lstStyle/>
          <a:p>
            <a:r>
              <a:rPr lang="en-US" sz="3570" b="0" strike="noStrike" spc="-1">
                <a:solidFill>
                  <a:srgbClr val="FFFFFF"/>
                </a:solidFill>
                <a:latin typeface="Arial"/>
              </a:rPr>
              <a:t>Hàm phân lớp - Classification Function</a:t>
            </a:r>
          </a:p>
        </p:txBody>
      </p:sp>
      <p:pic>
        <p:nvPicPr>
          <p:cNvPr id="60" name="Picture 59"/>
          <p:cNvPicPr/>
          <p:nvPr/>
        </p:nvPicPr>
        <p:blipFill>
          <a:blip r:embed="rId2" cstate="print"/>
          <a:stretch/>
        </p:blipFill>
        <p:spPr>
          <a:xfrm>
            <a:off x="274320" y="1263600"/>
            <a:ext cx="4663440" cy="2302560"/>
          </a:xfrm>
          <a:prstGeom prst="rect">
            <a:avLst/>
          </a:prstGeom>
          <a:ln>
            <a:noFill/>
          </a:ln>
        </p:spPr>
      </p:pic>
      <p:pic>
        <p:nvPicPr>
          <p:cNvPr id="61" name="Picture 60"/>
          <p:cNvPicPr/>
          <p:nvPr/>
        </p:nvPicPr>
        <p:blipFill>
          <a:blip r:embed="rId3" cstate="print"/>
          <a:stretch/>
        </p:blipFill>
        <p:spPr>
          <a:xfrm>
            <a:off x="5126400" y="1254960"/>
            <a:ext cx="4109040" cy="2311200"/>
          </a:xfrm>
          <a:prstGeom prst="rect">
            <a:avLst/>
          </a:prstGeom>
          <a:ln>
            <a:noFill/>
          </a:ln>
        </p:spPr>
      </p:pic>
      <p:sp>
        <p:nvSpPr>
          <p:cNvPr id="62" name="TextShape 2"/>
          <p:cNvSpPr txBox="1"/>
          <p:nvPr/>
        </p:nvSpPr>
        <p:spPr>
          <a:xfrm>
            <a:off x="182880" y="3566160"/>
            <a:ext cx="4754880" cy="1828800"/>
          </a:xfrm>
          <a:prstGeom prst="rect">
            <a:avLst/>
          </a:prstGeom>
          <a:noFill/>
          <a:ln>
            <a:noFill/>
          </a:ln>
        </p:spPr>
        <p:txBody>
          <a:bodyPr lIns="0" tIns="0" rIns="0" bIns="0">
            <a:normAutofit fontScale="92500" lnSpcReduction="20000"/>
          </a:bodyPr>
          <a:lstStyle/>
          <a:p>
            <a:pPr marL="432000" indent="-324000">
              <a:spcAft>
                <a:spcPts val="1148"/>
              </a:spcAft>
              <a:buClr>
                <a:srgbClr val="000000"/>
              </a:buClr>
              <a:buSzPct val="45000"/>
              <a:buFont typeface="Wingdings" charset="2"/>
              <a:buChar char=""/>
            </a:pPr>
            <a:r>
              <a:rPr lang="en-US" sz="2600" b="0" strike="noStrike" spc="-1">
                <a:latin typeface="Arial"/>
              </a:rPr>
              <a:t>Hàm sigmoid σ:</a:t>
            </a:r>
          </a:p>
          <a:p>
            <a:pPr marL="864000" lvl="1" indent="-324000">
              <a:spcAft>
                <a:spcPts val="918"/>
              </a:spcAft>
              <a:buClr>
                <a:srgbClr val="000000"/>
              </a:buClr>
              <a:buSzPct val="75000"/>
              <a:buFont typeface="Symbol" charset="2"/>
              <a:buChar char=""/>
            </a:pPr>
            <a:r>
              <a:rPr lang="en-US" sz="2280" b="0" strike="noStrike" spc="-1">
                <a:latin typeface="Arial"/>
              </a:rPr>
              <a:t>Phân loại 2 lớp</a:t>
            </a:r>
          </a:p>
          <a:p>
            <a:pPr marL="1296000" lvl="2" indent="-288000">
              <a:spcAft>
                <a:spcPts val="689"/>
              </a:spcAft>
              <a:buClr>
                <a:srgbClr val="000000"/>
              </a:buClr>
              <a:buSzPct val="45000"/>
              <a:buFont typeface="Wingdings" charset="2"/>
              <a:buChar char=""/>
            </a:pPr>
            <a:r>
              <a:rPr lang="en-US" sz="1950" b="0" strike="noStrike" spc="-1">
                <a:latin typeface="Arial"/>
              </a:rPr>
              <a:t>y = 0 và y = 1</a:t>
            </a:r>
          </a:p>
          <a:p>
            <a:pPr marL="1296000" lvl="2" indent="-288000">
              <a:spcAft>
                <a:spcPts val="689"/>
              </a:spcAft>
              <a:buClr>
                <a:srgbClr val="000000"/>
              </a:buClr>
              <a:buSzPct val="45000"/>
              <a:buFont typeface="Wingdings" charset="2"/>
              <a:buChar char=""/>
            </a:pPr>
            <a:r>
              <a:rPr lang="en-US" sz="1950" b="0" strike="noStrike" spc="-1">
                <a:latin typeface="Arial"/>
              </a:rPr>
              <a:t>Y = + (positive) và y = - (negative)</a:t>
            </a:r>
          </a:p>
          <a:p>
            <a:pPr marL="1296000" lvl="2" indent="-288000">
              <a:spcAft>
                <a:spcPts val="689"/>
              </a:spcAft>
              <a:buClr>
                <a:srgbClr val="000000"/>
              </a:buClr>
              <a:buSzPct val="45000"/>
              <a:buFont typeface="Wingdings" charset="2"/>
              <a:buChar char=""/>
            </a:pPr>
            <a:r>
              <a:rPr lang="en-US" sz="1950" b="0" strike="noStrike" spc="-1">
                <a:latin typeface="Arial"/>
              </a:rPr>
              <a:t>...</a:t>
            </a:r>
          </a:p>
          <a:p>
            <a:pPr marL="864000" lvl="1" indent="-324000">
              <a:spcAft>
                <a:spcPts val="918"/>
              </a:spcAft>
              <a:buClr>
                <a:srgbClr val="000000"/>
              </a:buClr>
              <a:buSzPct val="75000"/>
              <a:buFont typeface="Symbol" charset="2"/>
              <a:buChar char=""/>
            </a:pPr>
            <a:endParaRPr lang="en-US" sz="1950" b="0" strike="noStrike" spc="-1">
              <a:latin typeface="Arial"/>
            </a:endParaRPr>
          </a:p>
          <a:p>
            <a:pPr marL="864000" lvl="1" indent="-324000">
              <a:spcAft>
                <a:spcPts val="918"/>
              </a:spcAft>
              <a:buClr>
                <a:srgbClr val="000000"/>
              </a:buClr>
              <a:buSzPct val="75000"/>
              <a:buFont typeface="Symbol" charset="2"/>
              <a:buChar char=""/>
            </a:pPr>
            <a:endParaRPr lang="en-US" sz="1950" b="0" strike="noStrike" spc="-1">
              <a:latin typeface="Arial"/>
            </a:endParaRPr>
          </a:p>
        </p:txBody>
      </p:sp>
      <p:sp>
        <p:nvSpPr>
          <p:cNvPr id="63" name="TextShape 3"/>
          <p:cNvSpPr txBox="1"/>
          <p:nvPr/>
        </p:nvSpPr>
        <p:spPr>
          <a:xfrm>
            <a:off x="5174280" y="3566160"/>
            <a:ext cx="4426920" cy="192024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2600" b="0" strike="noStrike" spc="-1">
                <a:latin typeface="Arial"/>
              </a:rPr>
              <a:t>Hàm softmax</a:t>
            </a:r>
          </a:p>
          <a:p>
            <a:pPr marL="864000" lvl="1" indent="-324000">
              <a:spcAft>
                <a:spcPts val="918"/>
              </a:spcAft>
              <a:buClr>
                <a:srgbClr val="000000"/>
              </a:buClr>
              <a:buSzPct val="75000"/>
              <a:buFont typeface="Symbol" charset="2"/>
              <a:buChar char=""/>
            </a:pPr>
            <a:r>
              <a:rPr lang="en-US" sz="2280" b="0" strike="noStrike" spc="-1">
                <a:latin typeface="Arial"/>
              </a:rPr>
              <a:t>Phân loại k lớp (k &gt;= 2)</a:t>
            </a:r>
          </a:p>
          <a:p>
            <a:pPr marL="864000" lvl="1" indent="-324000">
              <a:spcAft>
                <a:spcPts val="918"/>
              </a:spcAft>
              <a:buClr>
                <a:srgbClr val="000000"/>
              </a:buClr>
              <a:buSzPct val="75000"/>
              <a:buFont typeface="Symbol" charset="2"/>
              <a:buChar char=""/>
            </a:pPr>
            <a:endParaRPr lang="en-US" sz="2280" b="0" strike="noStrike" spc="-1">
              <a:latin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177840"/>
            <a:ext cx="7020000" cy="1012680"/>
          </a:xfrm>
          <a:prstGeom prst="rect">
            <a:avLst/>
          </a:prstGeom>
          <a:noFill/>
          <a:ln>
            <a:noFill/>
          </a:ln>
        </p:spPr>
        <p:txBody>
          <a:bodyPr lIns="0" tIns="0" rIns="0" bIns="0" anchor="ctr"/>
          <a:lstStyle/>
          <a:p>
            <a:r>
              <a:rPr lang="en-US" sz="3570" b="0" strike="noStrike" spc="-1">
                <a:solidFill>
                  <a:srgbClr val="FFFFFF"/>
                </a:solidFill>
                <a:latin typeface="Arial"/>
              </a:rPr>
              <a:t>Hàm phân lớp – Classification Function </a:t>
            </a:r>
          </a:p>
        </p:txBody>
      </p:sp>
      <p:sp>
        <p:nvSpPr>
          <p:cNvPr id="66" name="TextShape 2"/>
          <p:cNvSpPr txBox="1"/>
          <p:nvPr/>
        </p:nvSpPr>
        <p:spPr>
          <a:xfrm>
            <a:off x="548640" y="1737360"/>
            <a:ext cx="3657600" cy="302112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2400" b="0" strike="noStrike" spc="-1">
                <a:latin typeface="Arial"/>
              </a:rPr>
              <a:t>x = [x</a:t>
            </a:r>
            <a:r>
              <a:rPr lang="en-US" sz="2400" b="0" strike="noStrike" spc="-1" baseline="-33000">
                <a:latin typeface="Arial"/>
              </a:rPr>
              <a:t>1</a:t>
            </a:r>
            <a:r>
              <a:rPr lang="en-US" sz="2400" b="0" strike="noStrike" spc="-1">
                <a:latin typeface="Arial"/>
              </a:rPr>
              <a:t> , x</a:t>
            </a:r>
            <a:r>
              <a:rPr lang="en-US" sz="2400" b="0" strike="noStrike" spc="-1" baseline="-33000">
                <a:latin typeface="Arial"/>
              </a:rPr>
              <a:t>2</a:t>
            </a:r>
            <a:r>
              <a:rPr lang="en-US" sz="2400" b="0" strike="noStrike" spc="-1">
                <a:latin typeface="Arial"/>
              </a:rPr>
              <a:t> , ..., x</a:t>
            </a:r>
            <a:r>
              <a:rPr lang="en-US" sz="2400" b="0" strike="noStrike" spc="-1" baseline="-33000">
                <a:latin typeface="Arial"/>
              </a:rPr>
              <a:t>n </a:t>
            </a:r>
            <a:r>
              <a:rPr lang="en-US" sz="2400" b="0" strike="noStrike" spc="-1">
                <a:latin typeface="Arial"/>
              </a:rPr>
              <a:t>] 		</a:t>
            </a:r>
          </a:p>
          <a:p>
            <a:pPr marL="432000" indent="-324000">
              <a:spcAft>
                <a:spcPts val="1148"/>
              </a:spcAft>
              <a:buClr>
                <a:srgbClr val="000000"/>
              </a:buClr>
              <a:buSzPct val="45000"/>
              <a:buFont typeface="Wingdings" charset="2"/>
              <a:buChar char=""/>
            </a:pPr>
            <a:r>
              <a:rPr lang="en-US" sz="2400" b="0" strike="noStrike" spc="-1">
                <a:latin typeface="Arial"/>
              </a:rPr>
              <a:t>nhãn y</a:t>
            </a:r>
          </a:p>
          <a:p>
            <a:pPr marL="432000" indent="-324000">
              <a:spcAft>
                <a:spcPts val="1148"/>
              </a:spcAft>
              <a:buClr>
                <a:srgbClr val="000000"/>
              </a:buClr>
              <a:buSzPct val="45000"/>
              <a:buFont typeface="Wingdings" charset="2"/>
              <a:buChar char=""/>
            </a:pPr>
            <a:r>
              <a:rPr lang="en-US" sz="2400" b="0" strike="noStrike" spc="-1">
                <a:latin typeface="Arial"/>
              </a:rPr>
              <a:t>w = [w</a:t>
            </a:r>
            <a:r>
              <a:rPr lang="en-US" sz="2400" b="0" strike="noStrike" spc="-1" baseline="-33000">
                <a:latin typeface="Arial"/>
              </a:rPr>
              <a:t>1</a:t>
            </a:r>
            <a:r>
              <a:rPr lang="en-US" sz="2400" b="0" strike="noStrike" spc="-1">
                <a:latin typeface="Arial"/>
              </a:rPr>
              <a:t> , w</a:t>
            </a:r>
            <a:r>
              <a:rPr lang="en-US" sz="2400" b="0" strike="noStrike" spc="-1" baseline="-33000">
                <a:latin typeface="Arial"/>
              </a:rPr>
              <a:t>2</a:t>
            </a:r>
            <a:r>
              <a:rPr lang="en-US" sz="2400" b="0" strike="noStrike" spc="-1">
                <a:latin typeface="Arial"/>
              </a:rPr>
              <a:t> , ..., w</a:t>
            </a:r>
            <a:r>
              <a:rPr lang="en-US" sz="2400" b="0" strike="noStrike" spc="-1" baseline="-33000">
                <a:latin typeface="Arial"/>
              </a:rPr>
              <a:t>n </a:t>
            </a:r>
            <a:r>
              <a:rPr lang="en-US" sz="2400" b="0" strike="noStrike" spc="-1">
                <a:latin typeface="Arial"/>
              </a:rPr>
              <a:t>]</a:t>
            </a:r>
            <a:r>
              <a:rPr lang="en-US" sz="2400" b="1" strike="noStrike" spc="-1">
                <a:latin typeface="Arial"/>
              </a:rPr>
              <a:t>‘	</a:t>
            </a:r>
            <a:endParaRPr lang="en-US" sz="2400" b="0" strike="noStrike" spc="-1">
              <a:latin typeface="Arial"/>
            </a:endParaRPr>
          </a:p>
          <a:p>
            <a:pPr marL="432000" indent="-324000">
              <a:spcAft>
                <a:spcPts val="1148"/>
              </a:spcAft>
              <a:buClr>
                <a:srgbClr val="000000"/>
              </a:buClr>
              <a:buSzPct val="45000"/>
              <a:buFont typeface="Wingdings" charset="2"/>
              <a:buChar char=""/>
            </a:pPr>
            <a:r>
              <a:rPr lang="en-US" sz="2400" b="0" strike="noStrike" spc="-1">
                <a:latin typeface="Arial"/>
              </a:rPr>
              <a:t>bias/intercept</a:t>
            </a:r>
            <a:r>
              <a:rPr lang="en-US" sz="2400" b="1" strike="noStrike" spc="-1">
                <a:latin typeface="Arial"/>
              </a:rPr>
              <a:t> </a:t>
            </a:r>
            <a:r>
              <a:rPr lang="en-US" sz="2400" b="0" strike="noStrike" spc="-1">
                <a:latin typeface="Arial"/>
              </a:rPr>
              <a:t>b</a:t>
            </a:r>
          </a:p>
          <a:p>
            <a:pPr marL="432000" indent="-324000">
              <a:spcAft>
                <a:spcPts val="1148"/>
              </a:spcAft>
              <a:buClr>
                <a:srgbClr val="000000"/>
              </a:buClr>
              <a:buSzPct val="45000"/>
              <a:buFont typeface="Wingdings" charset="2"/>
              <a:buChar char=""/>
            </a:pPr>
            <a:r>
              <a:rPr lang="en-US" sz="2400" b="0" strike="noStrike" spc="-1">
                <a:latin typeface="Arial"/>
              </a:rPr>
              <a:t>z = x * w + b</a:t>
            </a:r>
          </a:p>
        </p:txBody>
      </p:sp>
      <p:pic>
        <p:nvPicPr>
          <p:cNvPr id="67" name="Picture 66"/>
          <p:cNvPicPr/>
          <p:nvPr/>
        </p:nvPicPr>
        <p:blipFill>
          <a:blip r:embed="rId2" cstate="print"/>
          <a:stretch/>
        </p:blipFill>
        <p:spPr>
          <a:xfrm>
            <a:off x="5669280" y="3893400"/>
            <a:ext cx="3057840" cy="1318680"/>
          </a:xfrm>
          <a:prstGeom prst="rect">
            <a:avLst/>
          </a:prstGeom>
          <a:ln>
            <a:noFill/>
          </a:ln>
        </p:spPr>
      </p:pic>
      <p:sp>
        <p:nvSpPr>
          <p:cNvPr id="68" name="TextShape 3"/>
          <p:cNvSpPr txBox="1"/>
          <p:nvPr/>
        </p:nvSpPr>
        <p:spPr>
          <a:xfrm>
            <a:off x="4846320" y="1280160"/>
            <a:ext cx="4426920" cy="2217960"/>
          </a:xfrm>
          <a:prstGeom prst="rect">
            <a:avLst/>
          </a:prstGeom>
          <a:noFill/>
          <a:ln>
            <a:noFill/>
          </a:ln>
        </p:spPr>
        <p:txBody>
          <a:bodyPr lIns="0" tIns="0" rIns="0" bIns="0">
            <a:normAutofit fontScale="92500"/>
          </a:bodyPr>
          <a:lstStyle/>
          <a:p>
            <a:pPr marL="432000" indent="-324000">
              <a:spcAft>
                <a:spcPts val="1148"/>
              </a:spcAft>
              <a:buClr>
                <a:srgbClr val="000000"/>
              </a:buClr>
              <a:buSzPct val="45000"/>
              <a:buFont typeface="Wingdings" charset="2"/>
              <a:buChar char=""/>
            </a:pPr>
            <a:r>
              <a:rPr lang="en-US" sz="2400" b="0" strike="noStrike" spc="-1">
                <a:latin typeface="Arial"/>
              </a:rPr>
              <a:t>Phân loại nhị phân:</a:t>
            </a:r>
          </a:p>
          <a:p>
            <a:pPr marL="864000" lvl="1" indent="-324000">
              <a:spcAft>
                <a:spcPts val="918"/>
              </a:spcAft>
              <a:buClr>
                <a:srgbClr val="000000"/>
              </a:buClr>
              <a:buSzPct val="75000"/>
              <a:buFont typeface="Symbol" charset="2"/>
              <a:buChar char=""/>
            </a:pPr>
            <a:r>
              <a:rPr lang="en-US" sz="2400" b="0" strike="noStrike" spc="-1">
                <a:latin typeface="Arial"/>
              </a:rPr>
              <a:t>P(y = 1|x) = σ (w · x + b)</a:t>
            </a:r>
          </a:p>
          <a:p>
            <a:pPr marL="864000" lvl="1" indent="-324000">
              <a:spcAft>
                <a:spcPts val="918"/>
              </a:spcAft>
              <a:buClr>
                <a:srgbClr val="000000"/>
              </a:buClr>
              <a:buSzPct val="75000"/>
              <a:buFont typeface="Symbol" charset="2"/>
              <a:buChar char=""/>
            </a:pPr>
            <a:r>
              <a:rPr lang="en-US" sz="2400" b="0" strike="noStrike" spc="-1">
                <a:latin typeface="Arial"/>
              </a:rPr>
              <a:t>P(y = 0|x) = 1 − σ (w · x + b)</a:t>
            </a:r>
          </a:p>
          <a:p>
            <a:pPr marL="864000" lvl="1" indent="-324000">
              <a:spcAft>
                <a:spcPts val="918"/>
              </a:spcAft>
              <a:buClr>
                <a:srgbClr val="000000"/>
              </a:buClr>
              <a:buSzPct val="75000"/>
              <a:buFont typeface="Symbol" charset="2"/>
              <a:buChar char=""/>
            </a:pPr>
            <a:r>
              <a:rPr lang="en-US" sz="2400" b="0" strike="noStrike" spc="-1">
                <a:latin typeface="Arial"/>
              </a:rPr>
              <a:t>ŷ = 1 if P(y = 1|x) &gt; 0.5 else ŷ = 0</a:t>
            </a:r>
          </a:p>
        </p:txBody>
      </p:sp>
      <p:sp>
        <p:nvSpPr>
          <p:cNvPr id="69" name="TextShape 4"/>
          <p:cNvSpPr txBox="1"/>
          <p:nvPr/>
        </p:nvSpPr>
        <p:spPr>
          <a:xfrm>
            <a:off x="4846320" y="3498120"/>
            <a:ext cx="4426920" cy="2217960"/>
          </a:xfrm>
          <a:prstGeom prst="rect">
            <a:avLst/>
          </a:prstGeom>
          <a:noFill/>
          <a:ln>
            <a:noFill/>
          </a:ln>
        </p:spPr>
        <p:txBody>
          <a:bodyPr lIns="0" tIns="0" rIns="0" bIns="0">
            <a:normAutofit/>
          </a:bodyPr>
          <a:lstStyle/>
          <a:p>
            <a:pPr marL="432000" indent="-324000">
              <a:spcAft>
                <a:spcPts val="1148"/>
              </a:spcAft>
              <a:buClr>
                <a:srgbClr val="000000"/>
              </a:buClr>
              <a:buSzPct val="45000"/>
              <a:buFont typeface="Wingdings" charset="2"/>
              <a:buChar char=""/>
            </a:pPr>
            <a:r>
              <a:rPr lang="en-US" sz="2400" b="0" strike="noStrike" spc="-1">
                <a:latin typeface="Arial"/>
              </a:rPr>
              <a:t>Phân loại k lớp:</a:t>
            </a:r>
          </a:p>
          <a:p>
            <a:pPr marL="864000" lvl="1" indent="-324000">
              <a:spcAft>
                <a:spcPts val="918"/>
              </a:spcAft>
              <a:buClr>
                <a:srgbClr val="000000"/>
              </a:buClr>
              <a:buSzPct val="75000"/>
              <a:buFont typeface="Symbol" charset="2"/>
              <a:buChar char=""/>
            </a:pPr>
            <a:endParaRPr lang="en-US" sz="2400" b="0" strike="noStrike" spc="-1">
              <a:latin typeface="Arial"/>
            </a:endParaRPr>
          </a:p>
          <a:p>
            <a:pPr marL="864000" lvl="1" indent="-324000">
              <a:spcAft>
                <a:spcPts val="918"/>
              </a:spcAft>
              <a:buClr>
                <a:srgbClr val="000000"/>
              </a:buClr>
              <a:buSzPct val="75000"/>
              <a:buFont typeface="Symbol" charset="2"/>
              <a:buChar char=""/>
            </a:pPr>
            <a:endParaRPr lang="en-US" sz="2400" b="0" strike="noStrike" spc="-1">
              <a:latin typeface="Arial"/>
            </a:endParaRPr>
          </a:p>
          <a:p>
            <a:pPr marL="864000" lvl="1" indent="-324000">
              <a:spcAft>
                <a:spcPts val="918"/>
              </a:spcAft>
              <a:buClr>
                <a:srgbClr val="000000"/>
              </a:buClr>
              <a:buSzPct val="75000"/>
              <a:buFont typeface="Symbol" charset="2"/>
              <a:buChar char=""/>
            </a:pPr>
            <a:endParaRPr lang="en-US" sz="2400" b="0" strike="noStrike" spc="-1">
              <a:latin typeface="Arial"/>
            </a:endParaRPr>
          </a:p>
          <a:p>
            <a:pPr marL="864000" lvl="1" indent="-324000">
              <a:spcAft>
                <a:spcPts val="918"/>
              </a:spcAft>
              <a:buClr>
                <a:srgbClr val="000000"/>
              </a:buClr>
              <a:buSzPct val="75000"/>
              <a:buFont typeface="Symbol" charset="2"/>
              <a:buChar char=""/>
            </a:pPr>
            <a:endParaRPr lang="en-US" sz="2400" b="0" strike="noStrike" spc="-1">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1381</Words>
  <Application>Microsoft Office PowerPoint</Application>
  <PresentationFormat>Custom</PresentationFormat>
  <Paragraphs>137</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DELL</cp:lastModifiedBy>
  <cp:revision>4</cp:revision>
  <dcterms:modified xsi:type="dcterms:W3CDTF">2019-10-23T17:17:29Z</dcterms:modified>
</cp:coreProperties>
</file>

<file path=docProps/core1.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2019-10-23T00:29:53Z</dcterms:created>
  <dc:creator/>
  <dc:description/>
  <dc:language>en-US</dc:language>
  <cp:lastModifiedBy/>
  <dcterms:modified xsi:type="dcterms:W3CDTF">2019-10-23T16:31:57Z</dcterms:modified>
  <cp:revision>7</cp:revision>
  <dc:subject/>
  <dc:title>Bright Blue</dc:title>
</cp:coreProperties>
</file>