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3"/>
  </p:sldMasterIdLst>
  <p:notesMasterIdLst>
    <p:notesMasterId r:id="rId9"/>
  </p:notesMasterIdLst>
  <p:sldIdLst>
    <p:sldId id="256" r:id="rId4"/>
    <p:sldId id="257" r:id="rId5"/>
    <p:sldId id="258" r:id="rId6"/>
    <p:sldId id="259" r:id="rId7"/>
    <p:sldId id="26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262" autoAdjust="0"/>
  </p:normalViewPr>
  <p:slideViewPr>
    <p:cSldViewPr>
      <p:cViewPr varScale="1">
        <p:scale>
          <a:sx n="93" d="100"/>
          <a:sy n="93" d="100"/>
        </p:scale>
        <p:origin x="-102" y="-1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62A700-1512-46A0-A481-6FC4E3FD5785}" type="datetimeFigureOut">
              <a:rPr lang="en-US" smtClean="0"/>
              <a:t>12/16/2015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C228AF-D1DA-4E45-B893-F755827CB6B8}" type="slidenum">
              <a:rPr lang="en-US" smtClean="0"/>
              <a:t>‹#›</a:t>
            </a:fld>
            <a:endParaRPr lang="en-US"/>
          </a:p>
        </p:txBody>
      </p:sp>
    </p:spTree>
    <p:extLst>
      <p:ext uri="{BB962C8B-B14F-4D97-AF65-F5344CB8AC3E}">
        <p14:creationId xmlns:p14="http://schemas.microsoft.com/office/powerpoint/2010/main" val="411871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purpose of this project was to determine habitat characteristics</a:t>
            </a:r>
            <a:r>
              <a:rPr lang="en-US" baseline="0" dirty="0" smtClean="0"/>
              <a:t> of spotted owl sighting locations. SO are currently threatened and have been controversial in the past because of their habitat being located within cattle and logging zones. Determining specific habitat characteristics where population is succeeding would help inform </a:t>
            </a:r>
            <a:r>
              <a:rPr lang="en-US" baseline="0" dirty="0" err="1" smtClean="0"/>
              <a:t>mgmt</a:t>
            </a:r>
            <a:r>
              <a:rPr lang="en-US" baseline="0" dirty="0" smtClean="0"/>
              <a:t> decisions and justify land protections</a:t>
            </a:r>
            <a:endParaRPr lang="en-US" dirty="0"/>
          </a:p>
        </p:txBody>
      </p:sp>
      <p:sp>
        <p:nvSpPr>
          <p:cNvPr id="4" name="Slide Number Placeholder 3"/>
          <p:cNvSpPr>
            <a:spLocks noGrp="1"/>
          </p:cNvSpPr>
          <p:nvPr>
            <p:ph type="sldNum" sz="quarter" idx="10"/>
          </p:nvPr>
        </p:nvSpPr>
        <p:spPr/>
        <p:txBody>
          <a:bodyPr/>
          <a:lstStyle/>
          <a:p>
            <a:fld id="{32C228AF-D1DA-4E45-B893-F755827CB6B8}" type="slidenum">
              <a:rPr lang="en-US" smtClean="0"/>
              <a:t>1</a:t>
            </a:fld>
            <a:endParaRPr lang="en-US"/>
          </a:p>
        </p:txBody>
      </p:sp>
    </p:spTree>
    <p:extLst>
      <p:ext uri="{BB962C8B-B14F-4D97-AF65-F5344CB8AC3E}">
        <p14:creationId xmlns:p14="http://schemas.microsoft.com/office/powerpoint/2010/main" val="4087540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Much of my code is centered</a:t>
            </a:r>
            <a:r>
              <a:rPr lang="en-US" baseline="0" dirty="0" smtClean="0"/>
              <a:t> around importing and manipulating my source data. I found the old growth forest and owl point locations from the Oregon Natural Resources Board which had data in shapefile and coverage format. The Old Growth coverage file is seen on the left. After importing the e00, the extracted forest shapefile and owl point locations are on the right. I found the trickiest part of this to be keeping my folder locations and naming consistent and logical so that I could easily call them back for further analysis.</a:t>
            </a:r>
            <a:endParaRPr lang="en-US" dirty="0"/>
          </a:p>
        </p:txBody>
      </p:sp>
      <p:sp>
        <p:nvSpPr>
          <p:cNvPr id="4" name="Slide Number Placeholder 3"/>
          <p:cNvSpPr>
            <a:spLocks noGrp="1"/>
          </p:cNvSpPr>
          <p:nvPr>
            <p:ph type="sldNum" sz="quarter" idx="10"/>
          </p:nvPr>
        </p:nvSpPr>
        <p:spPr/>
        <p:txBody>
          <a:bodyPr/>
          <a:lstStyle/>
          <a:p>
            <a:fld id="{32C228AF-D1DA-4E45-B893-F755827CB6B8}" type="slidenum">
              <a:rPr lang="en-US" smtClean="0"/>
              <a:t>2</a:t>
            </a:fld>
            <a:endParaRPr lang="en-US"/>
          </a:p>
        </p:txBody>
      </p:sp>
    </p:spTree>
    <p:extLst>
      <p:ext uri="{BB962C8B-B14F-4D97-AF65-F5344CB8AC3E}">
        <p14:creationId xmlns:p14="http://schemas.microsoft.com/office/powerpoint/2010/main" val="1121044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Kind of along the same lines of the previous slide, I needed to narrow the scope</a:t>
            </a:r>
            <a:r>
              <a:rPr lang="en-US" baseline="0" dirty="0" smtClean="0"/>
              <a:t> of my data—old growth and point locations needed to be narrowed to only within Oregon and my land cover data (from which the general forest layer would be made) needed to be converted from a statewide raster file to a forest only polygon using Convert to Raster, a Table Join (to assign </a:t>
            </a:r>
            <a:r>
              <a:rPr lang="en-US" baseline="0" dirty="0" err="1" smtClean="0"/>
              <a:t>landcover</a:t>
            </a:r>
            <a:r>
              <a:rPr lang="en-US" baseline="0" dirty="0" smtClean="0"/>
              <a:t> types to each cell) and then a Select by Attribute to finally get the layer seen above. As you can tell—something within the file (I think perhaps the initial cell size being relatively small) makes the raster not covert well. When you do not simplify the raster the above is output and when you do the coverage is very low compared to the initial raster. Because of this, I adapted the project and shifted to analysis using strictly the old growth and owl location files.</a:t>
            </a:r>
            <a:endParaRPr lang="en-US" dirty="0"/>
          </a:p>
        </p:txBody>
      </p:sp>
      <p:sp>
        <p:nvSpPr>
          <p:cNvPr id="4" name="Slide Number Placeholder 3"/>
          <p:cNvSpPr>
            <a:spLocks noGrp="1"/>
          </p:cNvSpPr>
          <p:nvPr>
            <p:ph type="sldNum" sz="quarter" idx="10"/>
          </p:nvPr>
        </p:nvSpPr>
        <p:spPr/>
        <p:txBody>
          <a:bodyPr/>
          <a:lstStyle/>
          <a:p>
            <a:fld id="{32C228AF-D1DA-4E45-B893-F755827CB6B8}" type="slidenum">
              <a:rPr lang="en-US" smtClean="0"/>
              <a:t>3</a:t>
            </a:fld>
            <a:endParaRPr lang="en-US"/>
          </a:p>
        </p:txBody>
      </p:sp>
    </p:spTree>
    <p:extLst>
      <p:ext uri="{BB962C8B-B14F-4D97-AF65-F5344CB8AC3E}">
        <p14:creationId xmlns:p14="http://schemas.microsoft.com/office/powerpoint/2010/main" val="2554813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began my analysis by</a:t>
            </a:r>
            <a:r>
              <a:rPr lang="en-US" baseline="0" dirty="0" smtClean="0"/>
              <a:t> getting the Owl Kernel density within the Old-growth forest. As you can see, there is a slight ring that has more densely populated SOs—this is actually around several well populated areas. Once I had identified some of the more dense areas and hypothesized why they might be more populated, I decided to move forward with a hotspot analysis that would give more information on the distribution</a:t>
            </a:r>
            <a:endParaRPr lang="en-US" dirty="0"/>
          </a:p>
        </p:txBody>
      </p:sp>
      <p:sp>
        <p:nvSpPr>
          <p:cNvPr id="4" name="Slide Number Placeholder 3"/>
          <p:cNvSpPr>
            <a:spLocks noGrp="1"/>
          </p:cNvSpPr>
          <p:nvPr>
            <p:ph type="sldNum" sz="quarter" idx="10"/>
          </p:nvPr>
        </p:nvSpPr>
        <p:spPr/>
        <p:txBody>
          <a:bodyPr/>
          <a:lstStyle/>
          <a:p>
            <a:fld id="{32C228AF-D1DA-4E45-B893-F755827CB6B8}" type="slidenum">
              <a:rPr lang="en-US" smtClean="0"/>
              <a:t>4</a:t>
            </a:fld>
            <a:endParaRPr lang="en-US"/>
          </a:p>
        </p:txBody>
      </p:sp>
    </p:spTree>
    <p:extLst>
      <p:ext uri="{BB962C8B-B14F-4D97-AF65-F5344CB8AC3E}">
        <p14:creationId xmlns:p14="http://schemas.microsoft.com/office/powerpoint/2010/main" val="2323047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hotspot</a:t>
            </a:r>
            <a:r>
              <a:rPr lang="en-US" baseline="0" dirty="0" smtClean="0"/>
              <a:t> analysis seemed to identify the same dense zones as the kernel density but as you can see there are some areas within that zone that were not as populated (although they still represent owl locations which is good). For further research we could look at the specific characteristics of the hotspots (those with breeding pairs or nests) such as canopy cover, distance from roadways, tree type, noise level, really an infinite number of parameters which could be used in a correlation analysis to determine the most important factors in habitat choice.</a:t>
            </a:r>
          </a:p>
          <a:p>
            <a:endParaRPr lang="en-US" baseline="0" dirty="0" smtClean="0"/>
          </a:p>
          <a:p>
            <a:r>
              <a:rPr lang="en-US" baseline="0" dirty="0" smtClean="0"/>
              <a:t>I found this project really interesting although obviously challenging given that I had to change my workflow midway through. I think the main takeaways were the usefulness of python in manipulating large datasets (either with large cell counts or with multiple identical file types). In addition, this research would be easy to replicate with other states or other species given the codes I wrote for this project—most likely easier than if you were to go through and repeat the process in Arc</a:t>
            </a:r>
            <a:endParaRPr lang="en-US" dirty="0"/>
          </a:p>
        </p:txBody>
      </p:sp>
      <p:sp>
        <p:nvSpPr>
          <p:cNvPr id="4" name="Slide Number Placeholder 3"/>
          <p:cNvSpPr>
            <a:spLocks noGrp="1"/>
          </p:cNvSpPr>
          <p:nvPr>
            <p:ph type="sldNum" sz="quarter" idx="10"/>
          </p:nvPr>
        </p:nvSpPr>
        <p:spPr/>
        <p:txBody>
          <a:bodyPr/>
          <a:lstStyle/>
          <a:p>
            <a:fld id="{32C228AF-D1DA-4E45-B893-F755827CB6B8}" type="slidenum">
              <a:rPr lang="en-US" smtClean="0"/>
              <a:t>5</a:t>
            </a:fld>
            <a:endParaRPr lang="en-US"/>
          </a:p>
        </p:txBody>
      </p:sp>
    </p:spTree>
    <p:extLst>
      <p:ext uri="{BB962C8B-B14F-4D97-AF65-F5344CB8AC3E}">
        <p14:creationId xmlns:p14="http://schemas.microsoft.com/office/powerpoint/2010/main" val="2473567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41E61929-FA34-4D1A-BF97-A983AB8AACF6}" type="datetimeFigureOut">
              <a:rPr lang="en-US" smtClean="0"/>
              <a:t>12/16/2015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A4958E66-C725-4195-8AE1-CC4E317F6005}"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E61929-FA34-4D1A-BF97-A983AB8AACF6}" type="datetimeFigureOut">
              <a:rPr lang="en-US" smtClean="0"/>
              <a:t>12/16/2015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58E66-C725-4195-8AE1-CC4E317F600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E61929-FA34-4D1A-BF97-A983AB8AACF6}" type="datetimeFigureOut">
              <a:rPr lang="en-US" smtClean="0"/>
              <a:t>12/16/2015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58E66-C725-4195-8AE1-CC4E317F600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E61929-FA34-4D1A-BF97-A983AB8AACF6}" type="datetimeFigureOut">
              <a:rPr lang="en-US" smtClean="0"/>
              <a:t>12/16/2015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58E66-C725-4195-8AE1-CC4E317F600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1E61929-FA34-4D1A-BF97-A983AB8AACF6}" type="datetimeFigureOut">
              <a:rPr lang="en-US" smtClean="0"/>
              <a:t>12/16/2015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A4958E66-C725-4195-8AE1-CC4E317F600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1E61929-FA34-4D1A-BF97-A983AB8AACF6}" type="datetimeFigureOut">
              <a:rPr lang="en-US" smtClean="0"/>
              <a:t>12/16/2015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958E66-C725-4195-8AE1-CC4E317F600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1E61929-FA34-4D1A-BF97-A983AB8AACF6}" type="datetimeFigureOut">
              <a:rPr lang="en-US" smtClean="0"/>
              <a:t>12/16/2015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958E66-C725-4195-8AE1-CC4E317F600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1E61929-FA34-4D1A-BF97-A983AB8AACF6}" type="datetimeFigureOut">
              <a:rPr lang="en-US" smtClean="0"/>
              <a:t>12/16/2015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958E66-C725-4195-8AE1-CC4E317F600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E61929-FA34-4D1A-BF97-A983AB8AACF6}" type="datetimeFigureOut">
              <a:rPr lang="en-US" smtClean="0"/>
              <a:t>12/16/2015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958E66-C725-4195-8AE1-CC4E317F600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1E61929-FA34-4D1A-BF97-A983AB8AACF6}" type="datetimeFigureOut">
              <a:rPr lang="en-US" smtClean="0"/>
              <a:t>12/16/2015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958E66-C725-4195-8AE1-CC4E317F600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1E61929-FA34-4D1A-BF97-A983AB8AACF6}" type="datetimeFigureOut">
              <a:rPr lang="en-US" smtClean="0"/>
              <a:t>12/16/2015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958E66-C725-4195-8AE1-CC4E317F600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1E61929-FA34-4D1A-BF97-A983AB8AACF6}" type="datetimeFigureOut">
              <a:rPr lang="en-US" smtClean="0"/>
              <a:t>12/16/2015</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A4958E66-C725-4195-8AE1-CC4E317F600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Spotted Owl Habitat Analysis</a:t>
            </a:r>
            <a:endParaRPr lang="en-US" dirty="0"/>
          </a:p>
        </p:txBody>
      </p:sp>
      <p:sp>
        <p:nvSpPr>
          <p:cNvPr id="3" name="Subtitle 2"/>
          <p:cNvSpPr>
            <a:spLocks noGrp="1"/>
          </p:cNvSpPr>
          <p:nvPr>
            <p:ph type="subTitle" idx="1"/>
          </p:nvPr>
        </p:nvSpPr>
        <p:spPr/>
        <p:txBody>
          <a:bodyPr/>
          <a:lstStyle/>
          <a:p>
            <a:r>
              <a:rPr lang="en-US" dirty="0" smtClean="0"/>
              <a:t>Kim </a:t>
            </a:r>
            <a:r>
              <a:rPr lang="en-US" dirty="0" err="1" smtClean="0"/>
              <a:t>Alles</a:t>
            </a:r>
            <a:endParaRPr lang="en-US" dirty="0"/>
          </a:p>
        </p:txBody>
      </p:sp>
    </p:spTree>
    <p:extLst>
      <p:ext uri="{BB962C8B-B14F-4D97-AF65-F5344CB8AC3E}">
        <p14:creationId xmlns:p14="http://schemas.microsoft.com/office/powerpoint/2010/main" val="19606575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Steps</a:t>
            </a:r>
            <a:endParaRPr lang="en-US" dirty="0"/>
          </a:p>
        </p:txBody>
      </p:sp>
      <p:sp>
        <p:nvSpPr>
          <p:cNvPr id="3" name="Content Placeholder 2"/>
          <p:cNvSpPr>
            <a:spLocks noGrp="1"/>
          </p:cNvSpPr>
          <p:nvPr>
            <p:ph idx="1"/>
          </p:nvPr>
        </p:nvSpPr>
        <p:spPr>
          <a:xfrm>
            <a:off x="1981200" y="5213939"/>
            <a:ext cx="4800600" cy="1295400"/>
          </a:xfrm>
        </p:spPr>
        <p:txBody>
          <a:bodyPr/>
          <a:lstStyle/>
          <a:p>
            <a:pPr algn="ctr"/>
            <a:r>
              <a:rPr lang="en-US" dirty="0" smtClean="0"/>
              <a:t>Importing Coverages</a:t>
            </a:r>
          </a:p>
          <a:p>
            <a:pPr algn="ctr"/>
            <a:r>
              <a:rPr lang="en-US" dirty="0" smtClean="0"/>
              <a:t>Creating Geodatabase</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288473"/>
            <a:ext cx="3124200" cy="3925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325424"/>
            <a:ext cx="3018810" cy="3888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356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Manipulation</a:t>
            </a:r>
            <a:endParaRPr lang="en-US" dirty="0"/>
          </a:p>
        </p:txBody>
      </p:sp>
      <p:sp>
        <p:nvSpPr>
          <p:cNvPr id="3" name="Content Placeholder 2"/>
          <p:cNvSpPr>
            <a:spLocks noGrp="1"/>
          </p:cNvSpPr>
          <p:nvPr>
            <p:ph idx="1"/>
          </p:nvPr>
        </p:nvSpPr>
        <p:spPr>
          <a:xfrm>
            <a:off x="457200" y="5181600"/>
            <a:ext cx="8229600" cy="1127760"/>
          </a:xfrm>
        </p:spPr>
        <p:txBody>
          <a:bodyPr/>
          <a:lstStyle/>
          <a:p>
            <a:pPr algn="ctr"/>
            <a:r>
              <a:rPr lang="en-US" dirty="0" smtClean="0"/>
              <a:t>Conversion to Raster &amp; Relating Data</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871" t="5884" r="1648" b="4987"/>
          <a:stretch/>
        </p:blipFill>
        <p:spPr bwMode="auto">
          <a:xfrm>
            <a:off x="1566862" y="1447800"/>
            <a:ext cx="6010275" cy="3333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4925" y="1333171"/>
            <a:ext cx="6534150" cy="356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8879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3" name="Content Placeholder 2"/>
          <p:cNvSpPr>
            <a:spLocks noGrp="1"/>
          </p:cNvSpPr>
          <p:nvPr>
            <p:ph idx="1"/>
          </p:nvPr>
        </p:nvSpPr>
        <p:spPr>
          <a:xfrm>
            <a:off x="4343400" y="4648200"/>
            <a:ext cx="3657600" cy="1530510"/>
          </a:xfrm>
        </p:spPr>
        <p:txBody>
          <a:bodyPr/>
          <a:lstStyle/>
          <a:p>
            <a:pPr algn="ctr"/>
            <a:r>
              <a:rPr lang="en-US" dirty="0" smtClean="0"/>
              <a:t>Kernel Analysis</a:t>
            </a:r>
          </a:p>
          <a:p>
            <a:pPr algn="ctr"/>
            <a:r>
              <a:rPr lang="en-US" dirty="0" err="1" smtClean="0"/>
              <a:t>Gi</a:t>
            </a:r>
            <a:r>
              <a:rPr lang="en-US" dirty="0" smtClean="0"/>
              <a:t>* Hotspots</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81200"/>
            <a:ext cx="3443720" cy="3949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1905000"/>
            <a:ext cx="4256723"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4167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Points</a:t>
            </a:r>
            <a:endParaRPr lang="en-US" dirty="0"/>
          </a:p>
        </p:txBody>
      </p:sp>
      <p:sp>
        <p:nvSpPr>
          <p:cNvPr id="3" name="Content Placeholder 2"/>
          <p:cNvSpPr>
            <a:spLocks noGrp="1"/>
          </p:cNvSpPr>
          <p:nvPr>
            <p:ph idx="1"/>
          </p:nvPr>
        </p:nvSpPr>
        <p:spPr>
          <a:xfrm>
            <a:off x="457200" y="5410200"/>
            <a:ext cx="8229600" cy="1051560"/>
          </a:xfrm>
        </p:spPr>
        <p:txBody>
          <a:bodyPr>
            <a:normAutofit fontScale="77500" lnSpcReduction="20000"/>
          </a:bodyPr>
          <a:lstStyle/>
          <a:p>
            <a:pPr algn="ctr"/>
            <a:r>
              <a:rPr lang="en-US" dirty="0" smtClean="0"/>
              <a:t>Manipulating large/multiple data files</a:t>
            </a:r>
          </a:p>
          <a:p>
            <a:pPr algn="ctr"/>
            <a:r>
              <a:rPr lang="en-US" dirty="0" smtClean="0"/>
              <a:t>Scoping Research</a:t>
            </a:r>
          </a:p>
          <a:p>
            <a:pPr algn="ctr"/>
            <a:r>
              <a:rPr lang="en-US" dirty="0" smtClean="0"/>
              <a:t>Informing management decisions</a:t>
            </a:r>
          </a:p>
          <a:p>
            <a:pPr algn="ct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295400"/>
            <a:ext cx="2676525" cy="4014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11271" t="5910" r="37100" b="1940"/>
          <a:stretch/>
        </p:blipFill>
        <p:spPr bwMode="auto">
          <a:xfrm>
            <a:off x="4724400" y="1295399"/>
            <a:ext cx="2976495" cy="39844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05371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EsriMapsInfo xmlns="ESRI.ArcGIS.Mapping.OfficeIntegration.PowerPointInfo">
  <Version>Version1</Version>
  <RequiresSignIn>False</RequiresSignIn>
</EsriMapsInfo>
</file>

<file path=customXml/item2.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F141BDA2-9258-450A-B175-B385DE734F89}">
  <ds:schemaRefs>
    <ds:schemaRef ds:uri="ESRI.ArcGIS.Mapping.OfficeIntegration.PowerPointInfo"/>
  </ds:schemaRefs>
</ds:datastoreItem>
</file>

<file path=customXml/itemProps2.xml><?xml version="1.0" encoding="utf-8"?>
<ds:datastoreItem xmlns:ds="http://schemas.openxmlformats.org/officeDocument/2006/customXml" ds:itemID="{7F402EE5-2681-45EA-A709-43441AF1C133}">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emplate>Apex</Template>
  <TotalTime>241</TotalTime>
  <Words>627</Words>
  <Application>Microsoft Office PowerPoint</Application>
  <PresentationFormat>On-screen Show (4:3)</PresentationFormat>
  <Paragraphs>26</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Apex</vt:lpstr>
      <vt:lpstr>Spotted Owl Habitat Analysis</vt:lpstr>
      <vt:lpstr>Initial Steps</vt:lpstr>
      <vt:lpstr>Data Manipulation</vt:lpstr>
      <vt:lpstr>Data Analysis</vt:lpstr>
      <vt:lpstr>Main Points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Alles</dc:creator>
  <cp:lastModifiedBy>Kimberly Alles</cp:lastModifiedBy>
  <cp:revision>14</cp:revision>
  <dcterms:created xsi:type="dcterms:W3CDTF">2015-12-16T01:20:04Z</dcterms:created>
  <dcterms:modified xsi:type="dcterms:W3CDTF">2015-12-16T21:27:25Z</dcterms:modified>
</cp:coreProperties>
</file>