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1F39-384A-47B0-8423-6BFE83D18853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7ACD-83EB-432A-92EE-8DDF0E432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57ACD-83EB-432A-92EE-8DDF0E43203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D1B507-5CEE-46BE-8D5E-80F201BB7B6C}" type="datetime1">
              <a:rPr lang="en-US" smtClean="0"/>
              <a:t>12/15/2015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12FE-D4B0-4B74-83E6-0C990F35063E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033B-B444-4F8B-8250-B342DA736C1F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0915-9F29-438C-9015-62E93D5ABA04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6143-8ABC-4095-A3D6-3FB52A8730DF}" type="datetime1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0789-2D31-4016-9356-EA6C766FEFAF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E21B20-5255-4D46-87BD-5B83B9DEBBA6}" type="datetime1">
              <a:rPr lang="en-US" smtClean="0"/>
              <a:t>12/15/2015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2CF72B8-D88C-47CC-9BA9-C6866AA3E19F}" type="datetime1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B11E-EA61-43C3-99AC-86549A8174AD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BE35-7776-4514-97E2-433410F891D4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EE92-0DE1-4AC3-9E84-2CD8CC9CDE4E}" type="datetime1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977A48-C973-435F-A079-71F3D10CCFA3}" type="datetime1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A29B28-31FB-4822-8903-AE273478A3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Preferred Helicopter Landing Zones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Jeff </a:t>
            </a:r>
            <a:r>
              <a:rPr lang="en-US" sz="1400" dirty="0" err="1" smtClean="0"/>
              <a:t>Babinowich</a:t>
            </a:r>
            <a:endParaRPr lang="en-US" sz="1400" dirty="0" smtClean="0"/>
          </a:p>
          <a:p>
            <a:r>
              <a:rPr lang="en-US" sz="1400" dirty="0" smtClean="0"/>
              <a:t>GEOG 6293</a:t>
            </a:r>
          </a:p>
          <a:p>
            <a:r>
              <a:rPr lang="en-US" sz="1400" dirty="0" smtClean="0"/>
              <a:t>16 December 2015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191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800" dirty="0" smtClean="0"/>
              <a:t>To identify suitable Helicopter Landing Zones</a:t>
            </a:r>
            <a:br>
              <a:rPr lang="en-US" sz="1800" dirty="0" smtClean="0"/>
            </a:br>
            <a:r>
              <a:rPr lang="en-US" sz="1800" dirty="0" smtClean="0"/>
              <a:t>(HLZs) within a 2.5 kilometer radius of a </a:t>
            </a:r>
            <a:br>
              <a:rPr lang="en-US" sz="1800" dirty="0" smtClean="0"/>
            </a:br>
            <a:r>
              <a:rPr lang="en-US" sz="1800" dirty="0" smtClean="0"/>
              <a:t>distressed</a:t>
            </a:r>
            <a:r>
              <a:rPr lang="en-US" sz="1800" dirty="0" smtClean="0"/>
              <a:t> </a:t>
            </a:r>
            <a:r>
              <a:rPr lang="en-US" sz="1800" dirty="0" smtClean="0"/>
              <a:t>hiker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Case study will use Yellowstone National Park</a:t>
            </a:r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r>
              <a:rPr lang="en-US" sz="1800" dirty="0" smtClean="0"/>
              <a:t>A quick extraction of a distressed person or causality can greatly improve the chance of survival</a:t>
            </a:r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r>
              <a:rPr lang="en-US" sz="1800" dirty="0" smtClean="0"/>
              <a:t>Department of Homeland Security and Department of Defense have issued guidelines for safe HLZs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Slope can not exceed 7 degrees</a:t>
            </a: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Land Cover of the HLZ  should be clear of large trees and other obstructions</a:t>
            </a:r>
          </a:p>
          <a:p>
            <a:pPr lvl="2">
              <a:buClrTx/>
            </a:pPr>
            <a:r>
              <a:rPr lang="en-US" sz="1400" dirty="0" smtClean="0">
                <a:solidFill>
                  <a:schemeClr val="tx1"/>
                </a:solidFill>
              </a:rPr>
              <a:t>Preferred United States Geology Survey Land Cover Codes are: 31 </a:t>
            </a:r>
            <a:r>
              <a:rPr lang="en-US" sz="1400" dirty="0" smtClean="0">
                <a:solidFill>
                  <a:schemeClr val="tx1"/>
                </a:solidFill>
              </a:rPr>
              <a:t>= Barren, 52 = Shrub/Scrub, 71 = Grassland/Herbaceous, 81 = Pasture/Hay, 82 = Cultivated </a:t>
            </a:r>
            <a:r>
              <a:rPr lang="en-US" sz="1400" dirty="0" smtClean="0">
                <a:solidFill>
                  <a:schemeClr val="tx1"/>
                </a:solidFill>
              </a:rPr>
              <a:t>Crops</a:t>
            </a: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The HLZ should not be too close to Rivers or Lakes</a:t>
            </a: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The HLZ should be at minimum 20,000 square meters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2</a:t>
            </a:fld>
            <a:endParaRPr lang="en-US"/>
          </a:p>
        </p:txBody>
      </p:sp>
      <p:pic>
        <p:nvPicPr>
          <p:cNvPr id="19458" name="Picture 2" descr="http://proed.erau.edu/Assets/professional/images/Stretcher-loa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762000"/>
            <a:ext cx="3009900" cy="1860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Original Flowchart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Flow Chart.jpg"/>
          <p:cNvPicPr>
            <a:picLocks noChangeAspect="1"/>
          </p:cNvPicPr>
          <p:nvPr/>
        </p:nvPicPr>
        <p:blipFill>
          <a:blip r:embed="rId2" cstate="print"/>
          <a:srcRect t="6231" b="6542"/>
          <a:stretch>
            <a:fillRect/>
          </a:stretch>
        </p:blipFill>
        <p:spPr>
          <a:xfrm>
            <a:off x="609600" y="1219200"/>
            <a:ext cx="81534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Coding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dirty="0" smtClean="0"/>
              <a:t>Reclassifying the Land Cover to only include the preferred Land Cover types</a:t>
            </a:r>
          </a:p>
          <a:p>
            <a:pPr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Difficult because there were multiple values I wanted to include in the reclassify</a:t>
            </a: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dirty="0" smtClean="0"/>
              <a:t>Join the Good Slope and the Good Land Cover together so only the cells that were within both </a:t>
            </a:r>
            <a:r>
              <a:rPr lang="en-US" sz="1800" dirty="0" err="1" smtClean="0"/>
              <a:t>rasters</a:t>
            </a:r>
            <a:r>
              <a:rPr lang="en-US" sz="1800" dirty="0" smtClean="0"/>
              <a:t> are included</a:t>
            </a:r>
          </a:p>
          <a:p>
            <a:pPr lvl="1">
              <a:buClr>
                <a:schemeClr val="tx1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Found the Plus feature would to accomplish this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382000" cy="11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00600"/>
            <a:ext cx="8001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“Bonus” Code &amp; Future Improvements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267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dirty="0" smtClean="0"/>
              <a:t>Took the project a step further to identify the 5 closest HLZs that met the criteria to the Point where the distressed hiker was reported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Found that I could use </a:t>
            </a:r>
            <a:r>
              <a:rPr lang="en-US" sz="1600" dirty="0" err="1" smtClean="0">
                <a:solidFill>
                  <a:schemeClr val="tx1"/>
                </a:solidFill>
              </a:rPr>
              <a:t>GenerateNearTable</a:t>
            </a:r>
            <a:r>
              <a:rPr lang="en-US" sz="1600" dirty="0" smtClean="0">
                <a:solidFill>
                  <a:schemeClr val="tx1"/>
                </a:solidFill>
              </a:rPr>
              <a:t> to create a table of a specific number of features nearest the Point of Interest</a:t>
            </a:r>
          </a:p>
          <a:p>
            <a:pPr>
              <a:buClr>
                <a:schemeClr val="tx1"/>
              </a:buClr>
            </a:pPr>
            <a:endParaRPr lang="en-US" sz="1600" dirty="0" smtClean="0"/>
          </a:p>
          <a:p>
            <a:pPr>
              <a:buClr>
                <a:schemeClr val="tx1"/>
              </a:buClr>
            </a:pPr>
            <a:endParaRPr lang="en-US" sz="1600" dirty="0" smtClean="0"/>
          </a:p>
          <a:p>
            <a:pPr>
              <a:buClr>
                <a:schemeClr val="tx1"/>
              </a:buClr>
            </a:pPr>
            <a:endParaRPr lang="en-US" sz="1600" dirty="0" smtClean="0"/>
          </a:p>
          <a:p>
            <a:pPr>
              <a:buClr>
                <a:schemeClr val="tx1"/>
              </a:buClr>
            </a:pPr>
            <a:endParaRPr lang="en-US" sz="1600" dirty="0" smtClean="0"/>
          </a:p>
          <a:p>
            <a:pPr>
              <a:buClr>
                <a:schemeClr val="tx1"/>
              </a:buClr>
            </a:pPr>
            <a:endParaRPr lang="en-US" sz="1600" dirty="0" smtClean="0"/>
          </a:p>
          <a:p>
            <a:pPr>
              <a:buClr>
                <a:schemeClr val="tx1"/>
              </a:buClr>
            </a:pPr>
            <a:r>
              <a:rPr lang="en-US" sz="1800" dirty="0" smtClean="0"/>
              <a:t>Future improvements to the code </a:t>
            </a:r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Allow the user to input the required variables, including Point of Interest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Allow the user to input the area the HLZ needs to be for specific helicopters to safely land</a:t>
            </a:r>
          </a:p>
          <a:p>
            <a:pPr lvl="1">
              <a:buClr>
                <a:schemeClr val="tx1"/>
              </a:buClr>
            </a:pPr>
            <a:r>
              <a:rPr lang="en-US" sz="1600" dirty="0" smtClean="0">
                <a:solidFill>
                  <a:schemeClr val="tx1"/>
                </a:solidFill>
              </a:rPr>
              <a:t>Clipping layers and </a:t>
            </a:r>
            <a:r>
              <a:rPr lang="en-US" sz="1600" dirty="0" err="1" smtClean="0">
                <a:solidFill>
                  <a:schemeClr val="tx1"/>
                </a:solidFill>
              </a:rPr>
              <a:t>rasters</a:t>
            </a:r>
            <a:r>
              <a:rPr lang="en-US" sz="1600" dirty="0" smtClean="0">
                <a:solidFill>
                  <a:schemeClr val="tx1"/>
                </a:solidFill>
              </a:rPr>
              <a:t> to the Area of Interest from the beginning, to save processing </a:t>
            </a:r>
            <a:r>
              <a:rPr lang="en-US" sz="1600" dirty="0" smtClean="0">
                <a:solidFill>
                  <a:schemeClr val="tx1"/>
                </a:solidFill>
              </a:rPr>
              <a:t>time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8534400" cy="9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14401" y="990600"/>
            <a:ext cx="7391400" cy="586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Final Output – Yellowstone NP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B28-31FB-4822-8903-AE273478A31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</TotalTime>
  <Words>126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Identifying Preferred Helicopter Landing Zones using Python</vt:lpstr>
      <vt:lpstr>Objective</vt:lpstr>
      <vt:lpstr>Original Flowchart</vt:lpstr>
      <vt:lpstr>Coding Examples</vt:lpstr>
      <vt:lpstr>“Bonus” Code &amp; Future Improvements</vt:lpstr>
      <vt:lpstr>Final Output – Yellowstone NP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Preferred Helicopter Landing Zones (HLZs) using Python</dc:title>
  <dc:creator>Jeff's Desktop</dc:creator>
  <cp:lastModifiedBy>Jeff's Desktop</cp:lastModifiedBy>
  <cp:revision>9</cp:revision>
  <dcterms:created xsi:type="dcterms:W3CDTF">2015-12-16T00:11:15Z</dcterms:created>
  <dcterms:modified xsi:type="dcterms:W3CDTF">2015-12-16T01:33:22Z</dcterms:modified>
</cp:coreProperties>
</file>