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3" r:id="rId2"/>
    <p:sldId id="276" r:id="rId3"/>
    <p:sldId id="284" r:id="rId4"/>
    <p:sldId id="313" r:id="rId5"/>
    <p:sldId id="309" r:id="rId6"/>
    <p:sldId id="310" r:id="rId7"/>
    <p:sldId id="311" r:id="rId8"/>
    <p:sldId id="312" r:id="rId9"/>
    <p:sldId id="308" r:id="rId10"/>
    <p:sldId id="290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54045" autoAdjust="0"/>
  </p:normalViewPr>
  <p:slideViewPr>
    <p:cSldViewPr snapToGrid="0">
      <p:cViewPr>
        <p:scale>
          <a:sx n="66" d="100"/>
          <a:sy n="66" d="100"/>
        </p:scale>
        <p:origin x="20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DED99-BD3F-40BE-AB52-47E47662F9E1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2CF4D-34D8-4258-85E4-C3F1304BF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64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D7777F1-0AD4-42AC-87F9-F8D6F64E74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522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6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58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30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02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74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E2819B-4C15-4D94-B136-EE4F1516D26D}" type="slidenum">
              <a:rPr kumimoji="0" lang="en-C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4C2E6F1-D3C1-4B83-AF5D-AD1F275B3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155575"/>
            <a:ext cx="4137025" cy="2327275"/>
          </a:xfrm>
          <a:prstGeom prst="rect">
            <a:avLst/>
          </a:prstGeom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563BCF8-E8D5-C448-95DF-61099A8DD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665413"/>
            <a:ext cx="7023100" cy="6362700"/>
          </a:xfrm>
        </p:spPr>
        <p:txBody>
          <a:bodyPr lIns="92968" tIns="46483" rIns="92968" bIns="46483"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en-US" b="1" dirty="0"/>
          </a:p>
        </p:txBody>
      </p:sp>
    </p:spTree>
    <p:extLst>
      <p:ext uri="{BB962C8B-B14F-4D97-AF65-F5344CB8AC3E}">
        <p14:creationId xmlns:p14="http://schemas.microsoft.com/office/powerpoint/2010/main" val="851512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+mn-lt"/>
            </a:endParaRPr>
          </a:p>
          <a:p>
            <a:br>
              <a:rPr lang="en-US">
                <a:cs typeface="+mn-lt"/>
              </a:rPr>
            </a:b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FF2912-0BFA-45AC-9A70-A105FE7F556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42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was too linear for scatter plots so I would’ve had to zoom out a lot to get any interpretable data or change datasets entirely. I felt using 3 metrics to compensate was enough to give us a good idea of what the data represented.</a:t>
            </a:r>
          </a:p>
          <a:p>
            <a:endParaRPr lang="en-US" dirty="0"/>
          </a:p>
          <a:p>
            <a:r>
              <a:rPr lang="en-US" dirty="0"/>
              <a:t>I also have experience working with more sparse datasets and analyzing data so I felt confident going forward with this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CF4D-34D8-4258-85E4-C3F1304BFC0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40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https://open.canada.ca/data/en/dataset/261c32ab-4cfd-4f81-9dea-7b64065690dc</a:t>
            </a:r>
          </a:p>
          <a:p>
            <a:endParaRPr lang="en-CA" dirty="0"/>
          </a:p>
          <a:p>
            <a:r>
              <a:rPr lang="en-CA" dirty="0"/>
              <a:t>- https://open.canada.ca/data/en/dataset/261c32ab-4cfd-4f81-9dea-7b64065690dc/resource/39434379-45a1-43d5-aea7-a7a50113c291</a:t>
            </a:r>
          </a:p>
          <a:p>
            <a:endParaRPr lang="en-CA" dirty="0"/>
          </a:p>
          <a:p>
            <a:r>
              <a:rPr lang="en-CA" dirty="0"/>
              <a:t>- https://montrealgazette.com/news/local-news/covid-19-timeline-a-year-like-no-other-in-quebec</a:t>
            </a:r>
          </a:p>
          <a:p>
            <a:endParaRPr lang="en-CA" dirty="0"/>
          </a:p>
          <a:p>
            <a:r>
              <a:rPr lang="en-CA" dirty="0"/>
              <a:t>- https://www.who.int/emergencies/diseases/novel-coronavirus-2019/interactive-timeline#!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FF2912-0BFA-45AC-9A70-A105FE7F556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5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Data found from Government of Canada Public Health Infobase</a:t>
            </a:r>
          </a:p>
          <a:p>
            <a:pPr marL="0" indent="0">
              <a:buFontTx/>
              <a:buNone/>
            </a:pPr>
            <a:endParaRPr lang="en-US" dirty="0">
              <a:cs typeface="Calibri"/>
            </a:endParaRPr>
          </a:p>
          <a:p>
            <a:pPr marL="0" indent="0">
              <a:buFontTx/>
              <a:buNone/>
            </a:pPr>
            <a:r>
              <a:rPr lang="en-CA" dirty="0">
                <a:cs typeface="Calibri"/>
              </a:rPr>
              <a:t>- Chose COVID cases as my metric since changes in data should be easily observable and directly correlated to the chosen </a:t>
            </a:r>
            <a:r>
              <a:rPr lang="en-CA" dirty="0" err="1">
                <a:cs typeface="Calibri"/>
              </a:rPr>
              <a:t>cutoffs</a:t>
            </a:r>
            <a:r>
              <a:rPr lang="en-CA" dirty="0">
                <a:cs typeface="Calibri"/>
              </a:rPr>
              <a:t> (make it easier to see if my data makes sense and make impacts of </a:t>
            </a:r>
            <a:r>
              <a:rPr lang="en-CA" dirty="0" err="1">
                <a:cs typeface="Calibri"/>
              </a:rPr>
              <a:t>cutoffs</a:t>
            </a:r>
            <a:r>
              <a:rPr lang="en-CA" dirty="0">
                <a:cs typeface="Calibri"/>
              </a:rPr>
              <a:t> obvious)</a:t>
            </a:r>
            <a:br>
              <a:rPr lang="en-CA" dirty="0">
                <a:cs typeface="Calibri"/>
              </a:rPr>
            </a:br>
            <a:endParaRPr lang="en-CA" dirty="0">
              <a:cs typeface="Calibri"/>
            </a:endParaRPr>
          </a:p>
          <a:p>
            <a:pPr marL="0" indent="0">
              <a:buFontTx/>
              <a:buNone/>
            </a:pPr>
            <a:r>
              <a:rPr lang="en-CA" dirty="0">
                <a:cs typeface="Calibri"/>
              </a:rPr>
              <a:t>- Chose three metrics of different significances in order to capture the effect of the </a:t>
            </a:r>
            <a:r>
              <a:rPr lang="en-CA" dirty="0" err="1">
                <a:cs typeface="Calibri"/>
              </a:rPr>
              <a:t>cutoffs</a:t>
            </a:r>
            <a:r>
              <a:rPr lang="en-CA" dirty="0">
                <a:cs typeface="Calibri"/>
              </a:rPr>
              <a:t> from multiple perspectives and timeframes (which will be easy to see visually in the following slides)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1</a:t>
            </a:r>
            <a:r>
              <a:rPr lang="en-CA" dirty="0">
                <a:cs typeface="Calibri"/>
              </a:rPr>
              <a:t>4 day metric is very volatile (immediate changes)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7</a:t>
            </a:r>
            <a:r>
              <a:rPr lang="en-CA" dirty="0">
                <a:cs typeface="Calibri"/>
              </a:rPr>
              <a:t> day cases is somewhat volatile (general overview)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7</a:t>
            </a:r>
            <a:r>
              <a:rPr lang="en-CA" dirty="0">
                <a:cs typeface="Calibri"/>
              </a:rPr>
              <a:t> day average is more tempered (better for long-term impacts)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FF2912-0BFA-45AC-9A70-A105FE7F556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8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>
                <a:cs typeface="Calibri"/>
              </a:rPr>
              <a:t>Data cleaning:</a:t>
            </a:r>
          </a:p>
          <a:p>
            <a:pPr marL="171450" indent="-171450">
              <a:buFontTx/>
              <a:buChar char="-"/>
            </a:pPr>
            <a:r>
              <a:rPr lang="en-CA" dirty="0">
                <a:cs typeface="Calibri"/>
              </a:rPr>
              <a:t>Removed all information not directly relevant to my analysis to avoid overfitting model and to make data easier to interpret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Reduced to Quebec only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Reduced to non-population-related case data only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Changed date to datetime and set as index</a:t>
            </a:r>
            <a:endParaRPr lang="en-CA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P</a:t>
            </a:r>
            <a:r>
              <a:rPr lang="en-CA" dirty="0" err="1"/>
              <a:t>lotting</a:t>
            </a:r>
            <a:r>
              <a:rPr lang="en-CA" dirty="0"/>
              <a:t>:</a:t>
            </a:r>
          </a:p>
          <a:p>
            <a:r>
              <a:rPr lang="en-US" dirty="0"/>
              <a:t>-</a:t>
            </a:r>
            <a:r>
              <a:rPr lang="en-CA" dirty="0"/>
              <a:t> Plotted first to get an idea of the trends visually to know what to expect</a:t>
            </a:r>
          </a:p>
          <a:p>
            <a:pPr marL="0" indent="0">
              <a:buFontTx/>
              <a:buNone/>
            </a:pPr>
            <a:r>
              <a:rPr lang="en-CA" dirty="0"/>
              <a:t>- Used line graphs as data used was not daily, so points were too scattered to be interpreted in a meaningful manner with a scatter plot or less linear chart (also better for plotting multiple metrics)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Regression:</a:t>
            </a:r>
          </a:p>
          <a:p>
            <a:pPr marL="0" indent="0">
              <a:buFontTx/>
              <a:buNone/>
            </a:pPr>
            <a:r>
              <a:rPr lang="en-CA" dirty="0"/>
              <a:t>- I focused on one degree due to the linearity of my data</a:t>
            </a:r>
          </a:p>
          <a:p>
            <a:pPr marL="0" indent="0">
              <a:buFontTx/>
              <a:buNone/>
            </a:pPr>
            <a:r>
              <a:rPr lang="en-CA" dirty="0"/>
              <a:t>    - This also helped to avoid overfitting and keep my data easy to interpret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Degree 2 regression provided similar results</a:t>
            </a:r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CF4D-34D8-4258-85E4-C3F1304BFC0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40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P-value below 0.05 indicates that the lockdown had a statistically significant impact on the number of cases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CA" dirty="0"/>
              <a:t>48 days (beginning of data to </a:t>
            </a:r>
            <a:r>
              <a:rPr lang="en-CA" dirty="0" err="1"/>
              <a:t>to</a:t>
            </a:r>
            <a:r>
              <a:rPr lang="en-CA" dirty="0"/>
              <a:t> </a:t>
            </a:r>
            <a:r>
              <a:rPr lang="en-CA" dirty="0" err="1"/>
              <a:t>cutoff</a:t>
            </a:r>
            <a:r>
              <a:rPr lang="en-CA" dirty="0"/>
              <a:t>, same length of time after)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CA" dirty="0"/>
              <a:t> - The data associated with the first lockdown on 20/3/2020 would indicate that the </a:t>
            </a:r>
            <a:r>
              <a:rPr lang="en-CA" dirty="0" err="1"/>
              <a:t>cutoff</a:t>
            </a:r>
            <a:r>
              <a:rPr lang="en-CA" dirty="0"/>
              <a:t> correlated with a significant increase in </a:t>
            </a:r>
            <a:r>
              <a:rPr lang="en-CA" dirty="0" err="1"/>
              <a:t>covid</a:t>
            </a:r>
            <a:r>
              <a:rPr lang="en-CA" dirty="0"/>
              <a:t> cases, and that the lockdown was a statistically significant factor in this (based on r-squared, p-values, and coefficients).</a:t>
            </a:r>
          </a:p>
          <a:p>
            <a:pPr marL="0" indent="0">
              <a:buFontTx/>
              <a:buNone/>
            </a:pPr>
            <a:r>
              <a:rPr lang="en-CA" dirty="0"/>
              <a:t>    - However, we can reasonably assume this to be due to bias in our data, as the overall </a:t>
            </a:r>
            <a:r>
              <a:rPr lang="en-CA" dirty="0" err="1"/>
              <a:t>covid</a:t>
            </a:r>
            <a:r>
              <a:rPr lang="en-CA" dirty="0"/>
              <a:t> cases were very low prior to the </a:t>
            </a:r>
            <a:r>
              <a:rPr lang="en-CA" dirty="0" err="1"/>
              <a:t>cutoff</a:t>
            </a:r>
            <a:r>
              <a:rPr lang="en-CA" dirty="0"/>
              <a:t> since the pandemic had just started, and since the number of cases of a highly transmittable virus are likely to increase exponentially regardless of the circumstances, we could consider the data to be unreliable and not necessarily representative of reality.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CF4D-34D8-4258-85E4-C3F1304BFC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85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P-value of 0.00 all around indicates that the lockdown had a very statistically significant impact on the number of cases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Timeframe:</a:t>
            </a:r>
          </a:p>
          <a:p>
            <a:pPr marL="171450" indent="-171450">
              <a:buFontTx/>
              <a:buChar char="-"/>
            </a:pPr>
            <a:r>
              <a:rPr lang="en-CA" dirty="0"/>
              <a:t>3 months (enough time to see trends before and after </a:t>
            </a:r>
            <a:r>
              <a:rPr lang="en-CA" dirty="0" err="1"/>
              <a:t>cutoff</a:t>
            </a:r>
            <a:r>
              <a:rPr lang="en-CA" dirty="0"/>
              <a:t>, not too much to see effect of other significant events (big spikes 4 months before and after)</a:t>
            </a:r>
          </a:p>
          <a:p>
            <a:pPr marL="0" indent="0">
              <a:buFontTx/>
              <a:buNone/>
            </a:pPr>
            <a:r>
              <a:rPr lang="en-CA" dirty="0"/>
              <a:t>    - Used trial and error with chart to see significant trends before and after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CA" dirty="0"/>
              <a:t> - The data associated with schools reopening on 31/8/2020 would indicate that the </a:t>
            </a:r>
            <a:r>
              <a:rPr lang="en-CA" dirty="0" err="1"/>
              <a:t>cutoff</a:t>
            </a:r>
            <a:r>
              <a:rPr lang="en-CA" dirty="0"/>
              <a:t> correlated with a significant rise in </a:t>
            </a:r>
            <a:r>
              <a:rPr lang="en-CA" dirty="0" err="1"/>
              <a:t>covid</a:t>
            </a:r>
            <a:r>
              <a:rPr lang="en-CA" dirty="0"/>
              <a:t> cases. Our OLS regression results indicate that schools reopening was a statistically significant factor in this increase, and that the fact of schools reopening accounts for a large percentage of the reason </a:t>
            </a:r>
            <a:r>
              <a:rPr lang="en-CA" dirty="0" err="1"/>
              <a:t>covid</a:t>
            </a:r>
            <a:r>
              <a:rPr lang="en-CA" dirty="0"/>
              <a:t> cases increased at all (or as much as they did).</a:t>
            </a:r>
          </a:p>
          <a:p>
            <a:pPr marL="0" indent="0">
              <a:buFontTx/>
              <a:buNone/>
            </a:pPr>
            <a:r>
              <a:rPr lang="en-CA" dirty="0"/>
              <a:t>    - Looking into the data several months before and after the </a:t>
            </a:r>
            <a:r>
              <a:rPr lang="en-CA" dirty="0" err="1"/>
              <a:t>cutoff</a:t>
            </a:r>
            <a:r>
              <a:rPr lang="en-CA" dirty="0"/>
              <a:t> shows us that the increase associated with schools reopening is </a:t>
            </a:r>
            <a:r>
              <a:rPr lang="en-CA" dirty="0" err="1"/>
              <a:t>likley</a:t>
            </a:r>
            <a:r>
              <a:rPr lang="en-CA" dirty="0"/>
              <a:t> not simply due to normal fluctuations in </a:t>
            </a:r>
            <a:r>
              <a:rPr lang="en-CA" dirty="0" err="1"/>
              <a:t>covid</a:t>
            </a:r>
            <a:r>
              <a:rPr lang="en-CA" dirty="0"/>
              <a:t> cases, as cases reported had decreased significantly in the  months prior to the </a:t>
            </a:r>
            <a:r>
              <a:rPr lang="en-CA" dirty="0" err="1"/>
              <a:t>cutoff</a:t>
            </a:r>
            <a:r>
              <a:rPr lang="en-CA" dirty="0"/>
              <a:t>, and continued to increase significantly for several months after the </a:t>
            </a:r>
            <a:r>
              <a:rPr lang="en-CA" dirty="0" err="1"/>
              <a:t>cutoff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CF4D-34D8-4258-85E4-C3F1304BFC0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14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- P-values above 0.05 for 7-day metrics but below 0.05 for 14-day metric indicate that the lockdown did not have a statistically significant effect in the first week, but did have an impact in the following weeks</a:t>
            </a:r>
            <a:endParaRPr lang="en-US" dirty="0"/>
          </a:p>
          <a:p>
            <a:endParaRPr lang="en-US" dirty="0"/>
          </a:p>
          <a:p>
            <a:r>
              <a:rPr lang="en-CA" dirty="0"/>
              <a:t>- Lockdown 2:  4 months (same justification as school reopening)</a:t>
            </a:r>
          </a:p>
          <a:p>
            <a:r>
              <a:rPr lang="en-CA" dirty="0"/>
              <a:t>    - Used trial and error with chart to see significant trends before and after </a:t>
            </a:r>
            <a:r>
              <a:rPr lang="en-CA" dirty="0" err="1"/>
              <a:t>cutoff</a:t>
            </a:r>
            <a:endParaRPr lang="en-CA" dirty="0"/>
          </a:p>
          <a:p>
            <a:endParaRPr lang="en-US" dirty="0"/>
          </a:p>
          <a:p>
            <a:r>
              <a:rPr lang="en-CA" dirty="0"/>
              <a:t> - Our OLS regression results for this data mostly indicate that the second lockdown was not a statistically significant factor in the change in </a:t>
            </a:r>
            <a:r>
              <a:rPr lang="en-CA" dirty="0" err="1"/>
              <a:t>covid</a:t>
            </a:r>
            <a:r>
              <a:rPr lang="en-CA" dirty="0"/>
              <a:t> cases, due to the low r-squared and high p-values. The only concrete data we obtained here is for numtotal_last14, which indicates that the lockdown statistically correlated with an increase in </a:t>
            </a:r>
            <a:r>
              <a:rPr lang="en-CA" dirty="0" err="1"/>
              <a:t>covid</a:t>
            </a:r>
            <a:r>
              <a:rPr lang="en-CA" dirty="0"/>
              <a:t> cases</a:t>
            </a:r>
          </a:p>
          <a:p>
            <a:r>
              <a:rPr lang="en-CA" dirty="0"/>
              <a:t>    - However, looking at the data visually, we can see that a few weeks after the </a:t>
            </a:r>
            <a:r>
              <a:rPr lang="en-CA" dirty="0" err="1"/>
              <a:t>cutoff</a:t>
            </a:r>
            <a:r>
              <a:rPr lang="en-CA" dirty="0"/>
              <a:t> (around 10/1/2021), </a:t>
            </a:r>
            <a:r>
              <a:rPr lang="en-CA" dirty="0" err="1"/>
              <a:t>covid</a:t>
            </a:r>
            <a:r>
              <a:rPr lang="en-CA" dirty="0"/>
              <a:t> cases started to decrease rather significantly. This could indicate that the lockdown did have a significant impact on reducing </a:t>
            </a:r>
            <a:r>
              <a:rPr lang="en-CA" dirty="0" err="1"/>
              <a:t>covid</a:t>
            </a:r>
            <a:r>
              <a:rPr lang="en-CA" dirty="0"/>
              <a:t> cases, but that it took some time for the changes to take effect.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CF4D-34D8-4258-85E4-C3F1304BFC0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38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Very few cases before first cutoff = bias in data results</a:t>
            </a:r>
          </a:p>
          <a:p>
            <a:pPr marL="0" indent="0">
              <a:buFontTx/>
              <a:buNone/>
            </a:pPr>
            <a:r>
              <a:rPr lang="en-US" dirty="0"/>
              <a:t>First </a:t>
            </a:r>
            <a:r>
              <a:rPr lang="en-US" dirty="0" err="1"/>
              <a:t>covid</a:t>
            </a:r>
            <a:r>
              <a:rPr lang="en-US" dirty="0"/>
              <a:t> case about a month before (Feb 27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Gatherings allowed just before schools reopening = also leads to increase</a:t>
            </a:r>
          </a:p>
          <a:p>
            <a:r>
              <a:rPr lang="en-US" dirty="0"/>
              <a:t>June 22 (restaurants, cinemas, theatres, </a:t>
            </a:r>
            <a:r>
              <a:rPr lang="en-US" dirty="0" err="1"/>
              <a:t>uni</a:t>
            </a:r>
            <a:r>
              <a:rPr lang="en-US" dirty="0"/>
              <a:t> classrooms)</a:t>
            </a:r>
          </a:p>
          <a:p>
            <a:endParaRPr lang="en-US" dirty="0"/>
          </a:p>
          <a:p>
            <a:r>
              <a:rPr lang="en-US" dirty="0"/>
              <a:t>Oct 1 -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Montreal, Quebec City, and other regions become red zones; restaurant dining rooms close and gatherings are banned</a:t>
            </a:r>
            <a:endParaRPr lang="en-US" dirty="0"/>
          </a:p>
          <a:p>
            <a:endParaRPr lang="en-US" dirty="0"/>
          </a:p>
          <a:p>
            <a:r>
              <a:rPr lang="en-US" dirty="0"/>
              <a:t>- Travel restrictions not long after lockdown 2 = also leads to decrease</a:t>
            </a:r>
          </a:p>
          <a:p>
            <a:r>
              <a:rPr lang="en-US" dirty="0"/>
              <a:t>Jan 7 - negative </a:t>
            </a:r>
            <a:r>
              <a:rPr lang="en-US" dirty="0" err="1"/>
              <a:t>covid</a:t>
            </a:r>
            <a:r>
              <a:rPr lang="en-US" dirty="0"/>
              <a:t> test to enter</a:t>
            </a:r>
          </a:p>
          <a:p>
            <a:r>
              <a:rPr lang="en-US" dirty="0"/>
              <a:t>Feb 22 - 3 night quarantine on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CF4D-34D8-4258-85E4-C3F1304BFC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84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CF4D-34D8-4258-85E4-C3F1304BFC0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69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E975-E4C5-4348-954F-015058E09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62919-2251-4AA2-A0A1-8FEC1ECBE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BF873-4D32-4C55-B8DA-D4F89B7E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CBF9-13CE-4A78-838B-D9DD64D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95DC-8DA0-4CFA-B672-BAE806DE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4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6E76-578A-4A6B-9423-DD90FEC9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5F06E-6C3A-4294-88B2-0980E971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E7F0-22C0-4B26-9C06-8EEE5D17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7346-2015-4E0C-AA91-F834921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9D7E-D07D-4EA4-8FDB-D7573298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48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10ED6-58EA-456F-B7A0-3E3B6B8F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F9A83-0C2C-4472-BC32-7C3837C9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2774-274C-4BD6-B2EA-14A2A3C9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C9F2-B036-4947-9DBF-6EC90485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8117-DCBF-4784-9887-F4515220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C67-D3B1-4CEA-9F6C-0631AD0C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59CB-D733-4496-A001-2DD95C72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91D4-149D-4A42-BAF1-12726CD3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D9C0-F0BC-4BD7-B81B-A4CAAE11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7319D-E8B6-4627-AEF9-0E8B5106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69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BFB7-423E-4B04-BF59-37B9A179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85B67-8C6D-4897-9A91-8AD952D5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EAA9-008C-444D-B580-4953A632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F8C9-E0F6-4C13-84BD-A28BB96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A2CE-9470-4789-B51C-8CDDB19A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8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AE6E-F992-4AB8-B632-B62A43E7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C497-E26B-48C8-8BCF-D973A55BF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48F95-FE8C-4680-A611-7572B8E1B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3C83-91D0-4F8A-8D57-02371E37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32116-B726-49CC-90BA-93813327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5395-8824-4F10-B184-19A32048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68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D0BF-17D0-41F7-A913-92084583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6E9A5-43C5-469D-8E8A-E3343D5F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42A6-836B-49E3-A30C-CF81A2E3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6C630-C4BF-4648-B467-E0C1E5B66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7CD28-B7EC-42A6-B29E-B1275A062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E9543-D56B-4889-AE25-648F9BBA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63D97-E00E-4175-BB2C-3F43BD07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8E8E6-C2B1-4606-AAB5-D1617738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88C9-5F4C-405E-8936-EF64EC57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7856C-FD8E-41EC-8522-0ED898F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9D630-D24E-4D69-A9FA-C8FCAD52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B36D8-4E56-481E-A0F3-AB253818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21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97AB2-9306-4693-8629-BD1F8101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41ECB-8663-4C32-A62D-EF9E3704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E7CF9-F6AF-458B-81F1-1FB1D286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25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21DB-080B-4272-869C-34C459F0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D3C2-35A4-4344-A272-1AE1CD88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FA65E-B9B3-45DB-9295-007BF5CE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B2569-6315-4028-A374-4195D4A6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1167E-111A-4FCD-928C-B5003318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D021C-56CF-4DA4-8DA1-7B04DB6C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1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771-2706-4BCB-BF25-7916D07E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AF908-3D3B-4A82-888F-92D7D694B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E31BC-0C14-491B-9EDE-8202187DB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EE56F-0D3A-4E94-B2D7-F4DDE8FE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79B29-B355-43A4-A575-0E9E2AD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4B2E6-3D83-4247-8E0A-85A6AC57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32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67588-A252-4A63-B159-8CEDBBCE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DFE8-D83A-4355-90D5-0D821DEA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FC1E-09DB-4D67-90FD-0BCAB3CD9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D53E-5808-40E9-8F56-5504C3ACDEF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D9AF-5790-4129-9749-E76F9A122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41AA-F35B-4B21-95D1-0B19C3EB5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BE21-48C5-4AF3-808D-842661383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59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FC8D7F0E-EF09-9743-9E2A-3ED7ED782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49" y="2373923"/>
            <a:ext cx="81153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C2BC1381-1D5B-4262-B0C5-EDEB43F8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356" y="6368374"/>
            <a:ext cx="29710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Presentation by:</a:t>
            </a:r>
            <a:r>
              <a:rPr lang="en-US" altLang="en-US" sz="1600" b="1" dirty="0">
                <a:solidFill>
                  <a:srgbClr val="000000"/>
                </a:solidFill>
                <a:latin typeface="Arial"/>
                <a:cs typeface="Arial"/>
              </a:rPr>
              <a:t> Neil Aucoin</a:t>
            </a:r>
            <a:endParaRPr lang="en-US" altLang="en-US" sz="1600" b="1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9608828A-B9D9-4578-9FBB-61A7849E0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980"/>
            <a:ext cx="9144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Concordia Bootcamps, CB-DS-17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DFA00B7-72FE-6948-84ED-B1F5AA5519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76108" y="2694975"/>
            <a:ext cx="8639783" cy="1143000"/>
          </a:xfrm>
        </p:spPr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Regression Discontinuity Design Project</a:t>
            </a:r>
          </a:p>
        </p:txBody>
      </p:sp>
    </p:spTree>
    <p:extLst>
      <p:ext uri="{BB962C8B-B14F-4D97-AF65-F5344CB8AC3E}">
        <p14:creationId xmlns:p14="http://schemas.microsoft.com/office/powerpoint/2010/main" val="128485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92D8-61A9-418C-8B46-258D8667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473" y="2857500"/>
            <a:ext cx="2453054" cy="1143000"/>
          </a:xfrm>
        </p:spPr>
        <p:txBody>
          <a:bodyPr/>
          <a:lstStyle/>
          <a:p>
            <a:r>
              <a:rPr lang="en-CA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1290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22FE-F613-4DAF-BF8B-2BEB9A19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Predicted vs Actual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7E2CA-15CF-4CE8-9441-CA2F13E0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1816100"/>
            <a:ext cx="74295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6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92D8-61A9-418C-8B46-258D8667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2A3C74-2AC7-4FD0-9173-D96362B41831}"/>
              </a:ext>
            </a:extLst>
          </p:cNvPr>
          <p:cNvSpPr>
            <a:spLocks noGrp="1"/>
          </p:cNvSpPr>
          <p:nvPr/>
        </p:nvSpPr>
        <p:spPr bwMode="auto">
          <a:xfrm>
            <a:off x="1178201" y="1825935"/>
            <a:ext cx="8424809" cy="475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>
                <a:cs typeface="Arial"/>
              </a:rPr>
              <a:t>1- Government of Canada</a:t>
            </a:r>
          </a:p>
          <a:p>
            <a:pPr marL="0" indent="0">
              <a:buNone/>
            </a:pPr>
            <a:r>
              <a:rPr lang="en-CA" sz="2000" dirty="0">
                <a:cs typeface="Arial"/>
              </a:rPr>
              <a:t>2- Montreal Gazette</a:t>
            </a:r>
          </a:p>
          <a:p>
            <a:pPr marL="0" indent="0">
              <a:buNone/>
            </a:pPr>
            <a:r>
              <a:rPr lang="en-CA" sz="2000" dirty="0">
                <a:cs typeface="Arial"/>
              </a:rPr>
              <a:t>3- World Health Organization</a:t>
            </a:r>
          </a:p>
          <a:p>
            <a:pPr marL="0" indent="0">
              <a:buNone/>
            </a:pPr>
            <a:endParaRPr lang="en-CA" sz="1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17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92D8-61A9-418C-8B46-258D8667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Arial"/>
              </a:rPr>
              <a:t>Contents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3C74-2AC7-4FD0-9173-D96362B4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934" y="2404152"/>
            <a:ext cx="7239565" cy="2741915"/>
          </a:xfrm>
        </p:spPr>
        <p:txBody>
          <a:bodyPr/>
          <a:lstStyle/>
          <a:p>
            <a:pPr marL="0" indent="0" algn="ctr">
              <a:buNone/>
            </a:pPr>
            <a:r>
              <a:rPr lang="en-CA" b="1" u="sng" dirty="0"/>
              <a:t>COVID Statistics (Cases)</a:t>
            </a:r>
            <a:r>
              <a:rPr lang="en-CA" dirty="0"/>
              <a:t> </a:t>
            </a:r>
          </a:p>
          <a:p>
            <a:pPr marL="457200" indent="-457200">
              <a:buFont typeface="Arial"/>
              <a:buChar char="•"/>
            </a:pPr>
            <a:r>
              <a:rPr lang="en-CA" sz="2800" dirty="0">
                <a:cs typeface="Arial"/>
              </a:rPr>
              <a:t>Total cases over last 7 days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Arial"/>
              </a:rPr>
              <a:t>T</a:t>
            </a:r>
            <a:r>
              <a:rPr lang="en-CA" dirty="0" err="1">
                <a:cs typeface="Arial"/>
              </a:rPr>
              <a:t>otal</a:t>
            </a:r>
            <a:r>
              <a:rPr lang="en-CA" dirty="0">
                <a:cs typeface="Arial"/>
              </a:rPr>
              <a:t> cases over last 14 days</a:t>
            </a:r>
            <a:endParaRPr lang="en-CA" sz="2800" dirty="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Arial"/>
              </a:rPr>
              <a:t>A</a:t>
            </a:r>
            <a:r>
              <a:rPr lang="en-CA" dirty="0" err="1">
                <a:cs typeface="Arial"/>
              </a:rPr>
              <a:t>verage</a:t>
            </a:r>
            <a:r>
              <a:rPr lang="en-CA" dirty="0">
                <a:cs typeface="Arial"/>
              </a:rPr>
              <a:t> cases over last 7 days</a:t>
            </a:r>
            <a:endParaRPr lang="en-CA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04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C65C6B-7D51-42B4-BAFC-A25011A7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0" y="1842001"/>
            <a:ext cx="3735476" cy="3966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3DB34E-B10F-40BB-B2EB-1DBEB504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45" y="0"/>
            <a:ext cx="10515600" cy="1325563"/>
          </a:xfrm>
        </p:spPr>
        <p:txBody>
          <a:bodyPr/>
          <a:lstStyle/>
          <a:p>
            <a:r>
              <a:rPr lang="en-US" dirty="0"/>
              <a:t>Process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F580F-74F9-4FCD-892D-B822C319FBDB}"/>
              </a:ext>
            </a:extLst>
          </p:cNvPr>
          <p:cNvSpPr txBox="1"/>
          <p:nvPr/>
        </p:nvSpPr>
        <p:spPr>
          <a:xfrm>
            <a:off x="1231314" y="1433169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 Cleaning</a:t>
            </a:r>
            <a:endParaRPr lang="en-CA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F15EB-0424-493C-8B50-AE10780F5B2F}"/>
              </a:ext>
            </a:extLst>
          </p:cNvPr>
          <p:cNvSpPr txBox="1"/>
          <p:nvPr/>
        </p:nvSpPr>
        <p:spPr>
          <a:xfrm>
            <a:off x="5639817" y="1433169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Plotting</a:t>
            </a:r>
            <a:endParaRPr lang="en-CA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FF886-05FA-412C-AD5A-B03E60AC0494}"/>
              </a:ext>
            </a:extLst>
          </p:cNvPr>
          <p:cNvSpPr txBox="1"/>
          <p:nvPr/>
        </p:nvSpPr>
        <p:spPr>
          <a:xfrm>
            <a:off x="9549940" y="1472669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Regression</a:t>
            </a:r>
            <a:endParaRPr lang="en-CA" u="sn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BF071C-D9CC-43DA-97E8-61823A8D4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231" y="1842001"/>
            <a:ext cx="3900332" cy="22366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E5E5D9-8AD4-4A75-A0A6-996A55829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866" y="1842001"/>
            <a:ext cx="3876874" cy="2485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743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CE20-2070-4726-9493-C5DC25A0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45" y="0"/>
            <a:ext cx="10515600" cy="1325563"/>
          </a:xfrm>
        </p:spPr>
        <p:txBody>
          <a:bodyPr/>
          <a:lstStyle/>
          <a:p>
            <a:r>
              <a:rPr lang="en-US" dirty="0"/>
              <a:t>Lockdown 1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8219C4-49CC-46F7-8CD1-8F00B8D8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43" y="1013965"/>
            <a:ext cx="9211057" cy="58440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8013C8-FEB8-4D4D-97BC-B27C7DFB6418}"/>
              </a:ext>
            </a:extLst>
          </p:cNvPr>
          <p:cNvSpPr txBox="1"/>
          <p:nvPr/>
        </p:nvSpPr>
        <p:spPr>
          <a:xfrm>
            <a:off x="62166" y="4913750"/>
            <a:ext cx="262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avgcases_last7 </a:t>
            </a:r>
          </a:p>
          <a:p>
            <a:pPr algn="ctr"/>
            <a:r>
              <a:rPr lang="en-CA" dirty="0"/>
              <a:t>R-squared: 0.687</a:t>
            </a:r>
          </a:p>
          <a:p>
            <a:pPr algn="ctr"/>
            <a:r>
              <a:rPr lang="en-CA" dirty="0"/>
              <a:t>Coefficient: 563.8771</a:t>
            </a:r>
          </a:p>
          <a:p>
            <a:pPr algn="ctr"/>
            <a:r>
              <a:rPr lang="en-CA" dirty="0"/>
              <a:t>P-value: 0.000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1D979-856C-40AA-B60D-2B0768C443E3}"/>
              </a:ext>
            </a:extLst>
          </p:cNvPr>
          <p:cNvSpPr txBox="1"/>
          <p:nvPr/>
        </p:nvSpPr>
        <p:spPr>
          <a:xfrm>
            <a:off x="30635" y="1798934"/>
            <a:ext cx="262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numtotal_last14 </a:t>
            </a:r>
          </a:p>
          <a:p>
            <a:pPr algn="ctr"/>
            <a:r>
              <a:rPr lang="en-CA" dirty="0"/>
              <a:t>R-squared: 0.617</a:t>
            </a:r>
          </a:p>
          <a:p>
            <a:pPr algn="ctr"/>
            <a:r>
              <a:rPr lang="en-CA" dirty="0"/>
              <a:t>Coefficient: 7129.5714</a:t>
            </a:r>
          </a:p>
          <a:p>
            <a:pPr algn="ctr"/>
            <a:r>
              <a:rPr lang="en-CA" dirty="0"/>
              <a:t>P-value: 0.001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E0B3B-7659-4E74-A6C4-E40415D2F963}"/>
              </a:ext>
            </a:extLst>
          </p:cNvPr>
          <p:cNvSpPr txBox="1"/>
          <p:nvPr/>
        </p:nvSpPr>
        <p:spPr>
          <a:xfrm>
            <a:off x="30636" y="3356342"/>
            <a:ext cx="262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numtotal_last7 </a:t>
            </a:r>
          </a:p>
          <a:p>
            <a:pPr algn="ctr"/>
            <a:r>
              <a:rPr lang="en-CA" dirty="0"/>
              <a:t>R-squared: 0.687</a:t>
            </a:r>
          </a:p>
          <a:p>
            <a:pPr algn="ctr"/>
            <a:r>
              <a:rPr lang="en-CA" dirty="0"/>
              <a:t>Coefficient: 3947.1429</a:t>
            </a:r>
          </a:p>
          <a:p>
            <a:pPr algn="ctr"/>
            <a:r>
              <a:rPr lang="en-CA" dirty="0"/>
              <a:t>P-value: 0.000 </a:t>
            </a:r>
          </a:p>
        </p:txBody>
      </p:sp>
    </p:spTree>
    <p:extLst>
      <p:ext uri="{BB962C8B-B14F-4D97-AF65-F5344CB8AC3E}">
        <p14:creationId xmlns:p14="http://schemas.microsoft.com/office/powerpoint/2010/main" val="11246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CE20-2070-4726-9493-C5DC25A0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93" y="0"/>
            <a:ext cx="10515600" cy="1325563"/>
          </a:xfrm>
        </p:spPr>
        <p:txBody>
          <a:bodyPr/>
          <a:lstStyle/>
          <a:p>
            <a:r>
              <a:rPr lang="en-US" dirty="0"/>
              <a:t>Schools Reopening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7A607B-23FF-4935-88BD-89871662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97" y="1060705"/>
            <a:ext cx="9541604" cy="57972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24F91-4D3C-41A1-82B2-91F660437996}"/>
              </a:ext>
            </a:extLst>
          </p:cNvPr>
          <p:cNvSpPr txBox="1"/>
          <p:nvPr/>
        </p:nvSpPr>
        <p:spPr>
          <a:xfrm>
            <a:off x="0" y="3359188"/>
            <a:ext cx="268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numtotal_last7 </a:t>
            </a:r>
          </a:p>
          <a:p>
            <a:pPr algn="ctr"/>
            <a:r>
              <a:rPr lang="en-CA" dirty="0"/>
              <a:t>R-squared: 0.671</a:t>
            </a:r>
          </a:p>
          <a:p>
            <a:pPr algn="ctr"/>
            <a:r>
              <a:rPr lang="en-CA" dirty="0"/>
              <a:t>Coefficient: 5222.9231</a:t>
            </a:r>
          </a:p>
          <a:p>
            <a:pPr algn="ctr"/>
            <a:r>
              <a:rPr lang="en-CA" dirty="0"/>
              <a:t>P-value: 0.000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58E22-07CC-455C-ACFE-C3C085D0B5DF}"/>
              </a:ext>
            </a:extLst>
          </p:cNvPr>
          <p:cNvSpPr txBox="1"/>
          <p:nvPr/>
        </p:nvSpPr>
        <p:spPr>
          <a:xfrm>
            <a:off x="0" y="1799730"/>
            <a:ext cx="268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numtotal_last14 </a:t>
            </a:r>
          </a:p>
          <a:p>
            <a:pPr algn="ctr"/>
            <a:r>
              <a:rPr lang="en-CA" dirty="0"/>
              <a:t>R-squared: 0.621</a:t>
            </a:r>
          </a:p>
          <a:p>
            <a:pPr algn="ctr"/>
            <a:r>
              <a:rPr lang="en-CA" dirty="0"/>
              <a:t>Coefficient: 9642.3846</a:t>
            </a:r>
          </a:p>
          <a:p>
            <a:pPr algn="ctr"/>
            <a:r>
              <a:rPr lang="en-CA" dirty="0"/>
              <a:t>P-value: 0.000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4B6AD-9057-417C-9F6F-47ED66A67F73}"/>
              </a:ext>
            </a:extLst>
          </p:cNvPr>
          <p:cNvSpPr txBox="1"/>
          <p:nvPr/>
        </p:nvSpPr>
        <p:spPr>
          <a:xfrm>
            <a:off x="31443" y="4918646"/>
            <a:ext cx="268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avgcases_last7 </a:t>
            </a:r>
          </a:p>
          <a:p>
            <a:pPr algn="ctr"/>
            <a:r>
              <a:rPr lang="en-CA" dirty="0"/>
              <a:t>R-squared: 0.671</a:t>
            </a:r>
          </a:p>
          <a:p>
            <a:pPr algn="ctr"/>
            <a:r>
              <a:rPr lang="en-CA" dirty="0"/>
              <a:t>Coefficient: 746.1315</a:t>
            </a:r>
          </a:p>
          <a:p>
            <a:pPr algn="ctr"/>
            <a:r>
              <a:rPr lang="en-CA" dirty="0"/>
              <a:t>P-value: 0.000 </a:t>
            </a:r>
          </a:p>
        </p:txBody>
      </p:sp>
    </p:spTree>
    <p:extLst>
      <p:ext uri="{BB962C8B-B14F-4D97-AF65-F5344CB8AC3E}">
        <p14:creationId xmlns:p14="http://schemas.microsoft.com/office/powerpoint/2010/main" val="80848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CE20-2070-4726-9493-C5DC25A0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0"/>
            <a:ext cx="10515600" cy="1325563"/>
          </a:xfrm>
        </p:spPr>
        <p:txBody>
          <a:bodyPr/>
          <a:lstStyle/>
          <a:p>
            <a:r>
              <a:rPr lang="en-US" dirty="0"/>
              <a:t>Lockdown 2</a:t>
            </a:r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27A57E-EF71-45AF-A601-7E7BA77F2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368" y="1051595"/>
            <a:ext cx="9247632" cy="58064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B54CE-71FC-43F5-AD1B-D6B952D02790}"/>
              </a:ext>
            </a:extLst>
          </p:cNvPr>
          <p:cNvSpPr txBox="1"/>
          <p:nvPr/>
        </p:nvSpPr>
        <p:spPr>
          <a:xfrm>
            <a:off x="-39732" y="3352047"/>
            <a:ext cx="276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numtotal_last7 </a:t>
            </a:r>
          </a:p>
          <a:p>
            <a:pPr algn="ctr"/>
            <a:r>
              <a:rPr lang="en-CA" dirty="0"/>
              <a:t>R-squared: 0.091</a:t>
            </a:r>
          </a:p>
          <a:p>
            <a:pPr algn="ctr"/>
            <a:r>
              <a:rPr lang="en-CA" dirty="0"/>
              <a:t>Coefficient: 2486.9739</a:t>
            </a:r>
          </a:p>
          <a:p>
            <a:pPr algn="ctr"/>
            <a:r>
              <a:rPr lang="en-CA" dirty="0"/>
              <a:t>P-value: 0.079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F1F30-2701-41A2-A939-81A9438A8EBE}"/>
              </a:ext>
            </a:extLst>
          </p:cNvPr>
          <p:cNvSpPr txBox="1"/>
          <p:nvPr/>
        </p:nvSpPr>
        <p:spPr>
          <a:xfrm>
            <a:off x="-39733" y="1791284"/>
            <a:ext cx="276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numtotal_last14 </a:t>
            </a:r>
          </a:p>
          <a:p>
            <a:pPr algn="ctr"/>
            <a:r>
              <a:rPr lang="en-CA" dirty="0"/>
              <a:t>R-squared: 0.136</a:t>
            </a:r>
          </a:p>
          <a:p>
            <a:pPr algn="ctr"/>
            <a:r>
              <a:rPr lang="en-CA" dirty="0"/>
              <a:t>Coefficient: 6105.2582</a:t>
            </a:r>
          </a:p>
          <a:p>
            <a:pPr algn="ctr"/>
            <a:r>
              <a:rPr lang="en-CA" dirty="0"/>
              <a:t>P-value: 0.030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A340D-C63C-4E40-B800-B156784E5D51}"/>
              </a:ext>
            </a:extLst>
          </p:cNvPr>
          <p:cNvSpPr txBox="1"/>
          <p:nvPr/>
        </p:nvSpPr>
        <p:spPr>
          <a:xfrm>
            <a:off x="-8200" y="4912811"/>
            <a:ext cx="276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avgcases_last7 </a:t>
            </a:r>
          </a:p>
          <a:p>
            <a:pPr algn="ctr"/>
            <a:r>
              <a:rPr lang="en-CA" dirty="0"/>
              <a:t>R-squared: 0.091</a:t>
            </a:r>
          </a:p>
          <a:p>
            <a:pPr algn="ctr"/>
            <a:r>
              <a:rPr lang="en-CA" dirty="0"/>
              <a:t>Coefficient: 355.2818</a:t>
            </a:r>
          </a:p>
          <a:p>
            <a:pPr algn="ctr"/>
            <a:r>
              <a:rPr lang="en-CA" dirty="0"/>
              <a:t>P-value: 0.079 </a:t>
            </a:r>
          </a:p>
        </p:txBody>
      </p:sp>
    </p:spTree>
    <p:extLst>
      <p:ext uri="{BB962C8B-B14F-4D97-AF65-F5344CB8AC3E}">
        <p14:creationId xmlns:p14="http://schemas.microsoft.com/office/powerpoint/2010/main" val="30289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FF584-48BC-43B4-99DF-20F4E08B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0" y="634442"/>
            <a:ext cx="9805279" cy="62235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B996DC-310C-4305-AEE3-5EA2C24BCFF8}"/>
              </a:ext>
            </a:extLst>
          </p:cNvPr>
          <p:cNvSpPr/>
          <p:nvPr/>
        </p:nvSpPr>
        <p:spPr>
          <a:xfrm>
            <a:off x="3526221" y="2776411"/>
            <a:ext cx="2286000" cy="646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Limited private gatherings can resume indoors</a:t>
            </a:r>
            <a:endParaRPr lang="en-CA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270DA2-19B8-462F-9307-54B46DBC0237}"/>
              </a:ext>
            </a:extLst>
          </p:cNvPr>
          <p:cNvCxnSpPr>
            <a:cxnSpLocks/>
          </p:cNvCxnSpPr>
          <p:nvPr/>
        </p:nvCxnSpPr>
        <p:spPr>
          <a:xfrm>
            <a:off x="5257800" y="3422798"/>
            <a:ext cx="0" cy="248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11D572-63FD-4A83-8571-B75BE9757486}"/>
              </a:ext>
            </a:extLst>
          </p:cNvPr>
          <p:cNvSpPr/>
          <p:nvPr/>
        </p:nvSpPr>
        <p:spPr>
          <a:xfrm>
            <a:off x="4388069" y="2005581"/>
            <a:ext cx="2286000" cy="646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Quebec allows gatherings of 250 people</a:t>
            </a:r>
            <a:endParaRPr lang="en-CA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F00EEB-223A-4490-854A-5CECC610D6D6}"/>
              </a:ext>
            </a:extLst>
          </p:cNvPr>
          <p:cNvCxnSpPr>
            <a:cxnSpLocks/>
          </p:cNvCxnSpPr>
          <p:nvPr/>
        </p:nvCxnSpPr>
        <p:spPr>
          <a:xfrm>
            <a:off x="5930462" y="2651968"/>
            <a:ext cx="0" cy="3118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CED05-4CC2-4FCD-BCB9-759119B54917}"/>
              </a:ext>
            </a:extLst>
          </p:cNvPr>
          <p:cNvSpPr/>
          <p:nvPr/>
        </p:nvSpPr>
        <p:spPr>
          <a:xfrm>
            <a:off x="4952998" y="1209430"/>
            <a:ext cx="2677511" cy="64638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Restaurant dining rooms are closed and gatherings are banned</a:t>
            </a:r>
            <a:endParaRPr lang="en-CA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4715CA-D298-4906-BB2B-ED25152B03B2}"/>
              </a:ext>
            </a:extLst>
          </p:cNvPr>
          <p:cNvCxnSpPr>
            <a:cxnSpLocks/>
          </p:cNvCxnSpPr>
          <p:nvPr/>
        </p:nvCxnSpPr>
        <p:spPr>
          <a:xfrm>
            <a:off x="6981497" y="1855817"/>
            <a:ext cx="0" cy="225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6AC0CF6-04AD-4F0D-BF22-04A400C89986}"/>
              </a:ext>
            </a:extLst>
          </p:cNvPr>
          <p:cNvSpPr/>
          <p:nvPr/>
        </p:nvSpPr>
        <p:spPr>
          <a:xfrm>
            <a:off x="8079609" y="82142"/>
            <a:ext cx="2435992" cy="646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travel restrictions are implemented</a:t>
            </a:r>
            <a:endParaRPr lang="en-CA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150336-7178-49FC-B10D-7BE2AA8F9560}"/>
              </a:ext>
            </a:extLst>
          </p:cNvPr>
          <p:cNvCxnSpPr>
            <a:cxnSpLocks/>
          </p:cNvCxnSpPr>
          <p:nvPr/>
        </p:nvCxnSpPr>
        <p:spPr>
          <a:xfrm>
            <a:off x="8631621" y="728529"/>
            <a:ext cx="0" cy="51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7BCBA5-A085-4680-9A0C-699272EFC2E0}"/>
              </a:ext>
            </a:extLst>
          </p:cNvPr>
          <p:cNvCxnSpPr>
            <a:cxnSpLocks/>
          </p:cNvCxnSpPr>
          <p:nvPr/>
        </p:nvCxnSpPr>
        <p:spPr>
          <a:xfrm>
            <a:off x="9115097" y="2495550"/>
            <a:ext cx="0" cy="1133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98840C-A1C1-4975-B441-F29B6AC148B5}"/>
              </a:ext>
            </a:extLst>
          </p:cNvPr>
          <p:cNvSpPr/>
          <p:nvPr/>
        </p:nvSpPr>
        <p:spPr>
          <a:xfrm>
            <a:off x="2488326" y="3545361"/>
            <a:ext cx="2286000" cy="646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Quebec confirms its first presumed case of </a:t>
            </a:r>
            <a:r>
              <a:rPr lang="en-US" sz="1400" dirty="0" err="1"/>
              <a:t>covid</a:t>
            </a:r>
            <a:endParaRPr lang="en-CA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3F5A77-71DF-49E1-9957-945CE27AE7B8}"/>
              </a:ext>
            </a:extLst>
          </p:cNvPr>
          <p:cNvCxnSpPr>
            <a:cxnSpLocks/>
          </p:cNvCxnSpPr>
          <p:nvPr/>
        </p:nvCxnSpPr>
        <p:spPr>
          <a:xfrm>
            <a:off x="2903483" y="4191748"/>
            <a:ext cx="0" cy="1841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43056C-1774-41DD-80D7-5CFF01BB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65747"/>
            <a:ext cx="10515600" cy="1325563"/>
          </a:xfrm>
        </p:spPr>
        <p:txBody>
          <a:bodyPr/>
          <a:lstStyle/>
          <a:p>
            <a:r>
              <a:rPr lang="en-US" dirty="0"/>
              <a:t>Timeline</a:t>
            </a:r>
            <a:endParaRPr lang="en-CA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694A29-4667-4C21-B6EF-970BBAA76B32}"/>
              </a:ext>
            </a:extLst>
          </p:cNvPr>
          <p:cNvCxnSpPr>
            <a:cxnSpLocks/>
          </p:cNvCxnSpPr>
          <p:nvPr/>
        </p:nvCxnSpPr>
        <p:spPr>
          <a:xfrm flipV="1">
            <a:off x="9115097" y="728530"/>
            <a:ext cx="0" cy="37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8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CB00-75B4-4362-9FFA-5A35176C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0500-B785-41F2-BB71-AA76C66C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I would assess it as </a:t>
            </a:r>
            <a:r>
              <a:rPr lang="en-CA" sz="2400" b="1" dirty="0"/>
              <a:t>likely </a:t>
            </a:r>
            <a:r>
              <a:rPr lang="en-CA" sz="2400" dirty="0"/>
              <a:t>that the initial lockdown on 20/3/2020 had little effect on curbing the rate of COVID cases in Quebec, although the true impact is difficult to measure</a:t>
            </a:r>
            <a:endParaRPr lang="en-CA" sz="2400" b="1" dirty="0"/>
          </a:p>
          <a:p>
            <a:pPr marL="0" indent="0">
              <a:buNone/>
            </a:pPr>
            <a:endParaRPr lang="en-US" sz="2400" dirty="0"/>
          </a:p>
          <a:p>
            <a:r>
              <a:rPr lang="en-CA" sz="2400" dirty="0"/>
              <a:t>I would assess it as </a:t>
            </a:r>
            <a:r>
              <a:rPr lang="en-CA" sz="2400" b="1" dirty="0"/>
              <a:t>highly</a:t>
            </a:r>
            <a:r>
              <a:rPr lang="en-CA" sz="2400" dirty="0"/>
              <a:t> </a:t>
            </a:r>
            <a:r>
              <a:rPr lang="en-CA" sz="2400" b="1" dirty="0"/>
              <a:t>likely </a:t>
            </a:r>
            <a:r>
              <a:rPr lang="en-CA" sz="2400" dirty="0"/>
              <a:t>that schools reopening on 31/8/2020 caused a sharp increase in COVID cases in Quebec</a:t>
            </a:r>
            <a:endParaRPr lang="en-CA" sz="2400" b="1" dirty="0"/>
          </a:p>
          <a:p>
            <a:pPr marL="0" indent="0">
              <a:buNone/>
            </a:pPr>
            <a:endParaRPr lang="en-US" sz="2400" dirty="0"/>
          </a:p>
          <a:p>
            <a:r>
              <a:rPr lang="en-CA" sz="2400" dirty="0"/>
              <a:t>I would assess it as </a:t>
            </a:r>
            <a:r>
              <a:rPr lang="en-CA" sz="2400" b="1" dirty="0"/>
              <a:t>likely </a:t>
            </a:r>
            <a:r>
              <a:rPr lang="en-CA" sz="2400" dirty="0"/>
              <a:t>that the second lockdown on 25/12/2020 had a moderate effect on reducing COVID cases in Quebec</a:t>
            </a:r>
            <a:endParaRPr lang="en-CA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4058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1325</Words>
  <Application>Microsoft Office PowerPoint</Application>
  <PresentationFormat>Widescreen</PresentationFormat>
  <Paragraphs>145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Regression Discontinuity Design Project</vt:lpstr>
      <vt:lpstr>References</vt:lpstr>
      <vt:lpstr>Contents</vt:lpstr>
      <vt:lpstr>Process</vt:lpstr>
      <vt:lpstr>Lockdown 1</vt:lpstr>
      <vt:lpstr>Schools Reopening</vt:lpstr>
      <vt:lpstr>Lockdown 2</vt:lpstr>
      <vt:lpstr>Timeline</vt:lpstr>
      <vt:lpstr>Assessment</vt:lpstr>
      <vt:lpstr>Questions</vt:lpstr>
      <vt:lpstr>RDD Predicted vs Actual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Discontinuity Design Project</dc:title>
  <dc:creator>Neil Aucoin</dc:creator>
  <cp:lastModifiedBy>Neil Aucoin</cp:lastModifiedBy>
  <cp:revision>17</cp:revision>
  <dcterms:created xsi:type="dcterms:W3CDTF">2024-01-31T17:30:20Z</dcterms:created>
  <dcterms:modified xsi:type="dcterms:W3CDTF">2024-02-04T21:54:48Z</dcterms:modified>
</cp:coreProperties>
</file>