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7" r:id="rId7"/>
    <p:sldId id="261"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480" autoAdjust="0"/>
  </p:normalViewPr>
  <p:slideViewPr>
    <p:cSldViewPr>
      <p:cViewPr>
        <p:scale>
          <a:sx n="80" d="100"/>
          <a:sy n="80" d="100"/>
        </p:scale>
        <p:origin x="-30" y="-1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D475D8-AC45-4270-B5BE-0F75D23DCF27}" type="datetimeFigureOut">
              <a:rPr lang="en-CA" smtClean="0"/>
              <a:t>2024-05-24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EDA5CE-47A6-406B-AF6B-2A3CECE14AAB}" type="slidenum">
              <a:rPr lang="en-CA" smtClean="0"/>
              <a:t>‹#›</a:t>
            </a:fld>
            <a:endParaRPr lang="en-CA"/>
          </a:p>
        </p:txBody>
      </p:sp>
    </p:spTree>
    <p:extLst>
      <p:ext uri="{BB962C8B-B14F-4D97-AF65-F5344CB8AC3E}">
        <p14:creationId xmlns:p14="http://schemas.microsoft.com/office/powerpoint/2010/main" val="973038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Hey,</a:t>
            </a:r>
            <a:r>
              <a:rPr lang="en-CA" baseline="0" dirty="0" smtClean="0"/>
              <a:t> I’m Neil and this is my project.</a:t>
            </a:r>
          </a:p>
          <a:p>
            <a:endParaRPr lang="en-CA" baseline="0" dirty="0" smtClean="0"/>
          </a:p>
          <a:p>
            <a:r>
              <a:rPr lang="en-CA" baseline="0" dirty="0" smtClean="0"/>
              <a:t>I decided to go with the EDA project as I was looking to learn some data visualization software and saw it as a good opportunity. I was also eager to work more with APIs and building datasets so it seemed like the way to go for me.</a:t>
            </a:r>
            <a:endParaRPr lang="en-CA" dirty="0"/>
          </a:p>
        </p:txBody>
      </p:sp>
      <p:sp>
        <p:nvSpPr>
          <p:cNvPr id="4" name="Slide Number Placeholder 3"/>
          <p:cNvSpPr>
            <a:spLocks noGrp="1"/>
          </p:cNvSpPr>
          <p:nvPr>
            <p:ph type="sldNum" sz="quarter" idx="10"/>
          </p:nvPr>
        </p:nvSpPr>
        <p:spPr/>
        <p:txBody>
          <a:bodyPr/>
          <a:lstStyle/>
          <a:p>
            <a:fld id="{24EDA5CE-47A6-406B-AF6B-2A3CECE14AAB}" type="slidenum">
              <a:rPr lang="en-CA" smtClean="0"/>
              <a:t>1</a:t>
            </a:fld>
            <a:endParaRPr lang="en-CA"/>
          </a:p>
        </p:txBody>
      </p:sp>
    </p:spTree>
    <p:extLst>
      <p:ext uri="{BB962C8B-B14F-4D97-AF65-F5344CB8AC3E}">
        <p14:creationId xmlns:p14="http://schemas.microsoft.com/office/powerpoint/2010/main" val="891165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*Interactivity,</a:t>
            </a:r>
            <a:r>
              <a:rPr lang="en-US" baseline="0" dirty="0" smtClean="0"/>
              <a:t> parameters</a:t>
            </a:r>
          </a:p>
          <a:p>
            <a:r>
              <a:rPr lang="en-US" baseline="0" dirty="0" smtClean="0"/>
              <a:t>New visuals for clarity on ratings dashboard</a:t>
            </a:r>
          </a:p>
          <a:p>
            <a:endParaRPr lang="en-US" baseline="0" dirty="0" smtClean="0"/>
          </a:p>
          <a:p>
            <a:r>
              <a:rPr lang="en-US" baseline="0" dirty="0" smtClean="0"/>
              <a:t>Let’s check them out</a:t>
            </a:r>
            <a:endParaRPr lang="en-US" dirty="0" smtClean="0"/>
          </a:p>
        </p:txBody>
      </p:sp>
      <p:sp>
        <p:nvSpPr>
          <p:cNvPr id="4" name="Slide Number Placeholder 3"/>
          <p:cNvSpPr>
            <a:spLocks noGrp="1"/>
          </p:cNvSpPr>
          <p:nvPr>
            <p:ph type="sldNum" sz="quarter" idx="10"/>
          </p:nvPr>
        </p:nvSpPr>
        <p:spPr/>
        <p:txBody>
          <a:bodyPr/>
          <a:lstStyle/>
          <a:p>
            <a:fld id="{24EDA5CE-47A6-406B-AF6B-2A3CECE14AAB}" type="slidenum">
              <a:rPr lang="en-CA" smtClean="0"/>
              <a:t>11</a:t>
            </a:fld>
            <a:endParaRPr lang="en-CA"/>
          </a:p>
        </p:txBody>
      </p:sp>
    </p:spTree>
    <p:extLst>
      <p:ext uri="{BB962C8B-B14F-4D97-AF65-F5344CB8AC3E}">
        <p14:creationId xmlns:p14="http://schemas.microsoft.com/office/powerpoint/2010/main" val="1322884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concept for this project was to build a dashboard that can be used to identify trends in video game releases and ratings, in order to identify patterns and for use by game developers to determine what genres, platforms, stores, tags, release dates, etc. may be best to improve chances of a successful game release.</a:t>
            </a:r>
          </a:p>
          <a:p>
            <a:endParaRPr lang="en-US" dirty="0" smtClean="0"/>
          </a:p>
          <a:p>
            <a:r>
              <a:rPr lang="en-US" dirty="0" smtClean="0"/>
              <a:t>For example, a developer looking to release a Co-op Card game could enter those as a tag and genre respectively and see what other tags and genres are most often used in association with these, the average rating these combinations of tags and genres tend to receive, what platforms and stores these types of games are best received on, and all possible release dates that would avoid other big game releases.</a:t>
            </a:r>
            <a:endParaRPr lang="en-CA" dirty="0"/>
          </a:p>
        </p:txBody>
      </p:sp>
      <p:sp>
        <p:nvSpPr>
          <p:cNvPr id="4" name="Slide Number Placeholder 3"/>
          <p:cNvSpPr>
            <a:spLocks noGrp="1"/>
          </p:cNvSpPr>
          <p:nvPr>
            <p:ph type="sldNum" sz="quarter" idx="10"/>
          </p:nvPr>
        </p:nvSpPr>
        <p:spPr/>
        <p:txBody>
          <a:bodyPr/>
          <a:lstStyle/>
          <a:p>
            <a:fld id="{24EDA5CE-47A6-406B-AF6B-2A3CECE14AAB}" type="slidenum">
              <a:rPr lang="en-CA" smtClean="0"/>
              <a:t>3</a:t>
            </a:fld>
            <a:endParaRPr lang="en-CA"/>
          </a:p>
        </p:txBody>
      </p:sp>
    </p:spTree>
    <p:extLst>
      <p:ext uri="{BB962C8B-B14F-4D97-AF65-F5344CB8AC3E}">
        <p14:creationId xmlns:p14="http://schemas.microsoft.com/office/powerpoint/2010/main" val="1258336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Went</a:t>
            </a:r>
            <a:r>
              <a:rPr lang="en-CA" baseline="0" dirty="0" smtClean="0"/>
              <a:t> with RAWG for unbiased data and simple API</a:t>
            </a:r>
          </a:p>
          <a:p>
            <a:endParaRPr lang="en-CA" baseline="0" dirty="0" smtClean="0"/>
          </a:p>
          <a:p>
            <a:r>
              <a:rPr lang="en-CA" baseline="0" dirty="0" smtClean="0"/>
              <a:t>Went with Tableau due to ease of use, common job requirement, and friend experience</a:t>
            </a:r>
            <a:endParaRPr lang="en-CA" dirty="0"/>
          </a:p>
        </p:txBody>
      </p:sp>
      <p:sp>
        <p:nvSpPr>
          <p:cNvPr id="4" name="Slide Number Placeholder 3"/>
          <p:cNvSpPr>
            <a:spLocks noGrp="1"/>
          </p:cNvSpPr>
          <p:nvPr>
            <p:ph type="sldNum" sz="quarter" idx="10"/>
          </p:nvPr>
        </p:nvSpPr>
        <p:spPr/>
        <p:txBody>
          <a:bodyPr/>
          <a:lstStyle/>
          <a:p>
            <a:fld id="{24EDA5CE-47A6-406B-AF6B-2A3CECE14AAB}" type="slidenum">
              <a:rPr lang="en-CA" smtClean="0"/>
              <a:t>4</a:t>
            </a:fld>
            <a:endParaRPr lang="en-CA"/>
          </a:p>
        </p:txBody>
      </p:sp>
    </p:spTree>
    <p:extLst>
      <p:ext uri="{BB962C8B-B14F-4D97-AF65-F5344CB8AC3E}">
        <p14:creationId xmlns:p14="http://schemas.microsoft.com/office/powerpoint/2010/main" val="4214712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Took everything from random sorting order</a:t>
            </a:r>
            <a:r>
              <a:rPr lang="en-CA" baseline="0" dirty="0" smtClean="0"/>
              <a:t> to get unbiased data, took all data to experiment and see what I could </a:t>
            </a:r>
            <a:r>
              <a:rPr lang="en-CA" baseline="0" dirty="0" smtClean="0"/>
              <a:t>do</a:t>
            </a:r>
          </a:p>
          <a:p>
            <a:endParaRPr lang="en-CA" baseline="0" dirty="0" smtClean="0"/>
          </a:p>
          <a:p>
            <a:r>
              <a:rPr lang="en-US" dirty="0" smtClean="0"/>
              <a:t>- RAWG Scraper</a:t>
            </a:r>
          </a:p>
          <a:p>
            <a:r>
              <a:rPr lang="en-US" dirty="0" smtClean="0"/>
              <a:t>-- Calls RAWG API to fetch game data</a:t>
            </a:r>
          </a:p>
          <a:p>
            <a:r>
              <a:rPr lang="en-US" dirty="0" smtClean="0"/>
              <a:t>-- Sanitizes file names to avoid issues with saving files</a:t>
            </a:r>
          </a:p>
          <a:p>
            <a:r>
              <a:rPr lang="en-US" dirty="0" smtClean="0"/>
              <a:t>-- Skips games that cause errors in order to avoid interrupting code</a:t>
            </a:r>
          </a:p>
          <a:p>
            <a:r>
              <a:rPr lang="en-US" dirty="0" smtClean="0"/>
              <a:t>--- Ex: invalid file names, JSON decode errors, request issues</a:t>
            </a:r>
          </a:p>
          <a:p>
            <a:r>
              <a:rPr lang="en-US" dirty="0" smtClean="0"/>
              <a:t>-- Saves each game's data as its own .</a:t>
            </a:r>
            <a:r>
              <a:rPr lang="en-US" dirty="0" err="1" smtClean="0"/>
              <a:t>json</a:t>
            </a:r>
            <a:r>
              <a:rPr lang="en-US" dirty="0" smtClean="0"/>
              <a:t> file</a:t>
            </a:r>
          </a:p>
          <a:p>
            <a:r>
              <a:rPr lang="en-US" dirty="0" smtClean="0"/>
              <a:t>-- "Round 2 Scraper" functions the same but ignores games already in a given</a:t>
            </a:r>
          </a:p>
          <a:p>
            <a:r>
              <a:rPr lang="en-US" dirty="0" smtClean="0"/>
              <a:t>--- data base, used for repeat passes to catch missed/skipped games</a:t>
            </a:r>
            <a:endParaRPr lang="en-CA" dirty="0"/>
          </a:p>
        </p:txBody>
      </p:sp>
      <p:sp>
        <p:nvSpPr>
          <p:cNvPr id="4" name="Slide Number Placeholder 3"/>
          <p:cNvSpPr>
            <a:spLocks noGrp="1"/>
          </p:cNvSpPr>
          <p:nvPr>
            <p:ph type="sldNum" sz="quarter" idx="10"/>
          </p:nvPr>
        </p:nvSpPr>
        <p:spPr/>
        <p:txBody>
          <a:bodyPr/>
          <a:lstStyle/>
          <a:p>
            <a:fld id="{24EDA5CE-47A6-406B-AF6B-2A3CECE14AAB}" type="slidenum">
              <a:rPr lang="en-CA" smtClean="0"/>
              <a:t>5</a:t>
            </a:fld>
            <a:endParaRPr lang="en-CA"/>
          </a:p>
        </p:txBody>
      </p:sp>
    </p:spTree>
    <p:extLst>
      <p:ext uri="{BB962C8B-B14F-4D97-AF65-F5344CB8AC3E}">
        <p14:creationId xmlns:p14="http://schemas.microsoft.com/office/powerpoint/2010/main" val="3553492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Combined .</a:t>
            </a:r>
            <a:r>
              <a:rPr lang="en-CA" dirty="0" err="1" smtClean="0"/>
              <a:t>json</a:t>
            </a:r>
            <a:r>
              <a:rPr lang="en-CA" dirty="0" smtClean="0"/>
              <a:t> files into one </a:t>
            </a:r>
            <a:r>
              <a:rPr lang="en-CA" dirty="0" err="1" smtClean="0"/>
              <a:t>csv</a:t>
            </a:r>
            <a:r>
              <a:rPr lang="en-CA" dirty="0" smtClean="0"/>
              <a:t> </a:t>
            </a:r>
            <a:r>
              <a:rPr lang="en-CA" dirty="0" smtClean="0"/>
              <a:t>file</a:t>
            </a:r>
          </a:p>
          <a:p>
            <a:endParaRPr lang="en-CA" dirty="0" smtClean="0"/>
          </a:p>
          <a:p>
            <a:r>
              <a:rPr lang="en-US" dirty="0" smtClean="0"/>
              <a:t>- Combine Data</a:t>
            </a:r>
          </a:p>
          <a:p>
            <a:r>
              <a:rPr lang="en-US" dirty="0" smtClean="0"/>
              <a:t>-- Combines </a:t>
            </a:r>
            <a:r>
              <a:rPr lang="en-US" dirty="0" err="1" smtClean="0"/>
              <a:t>json</a:t>
            </a:r>
            <a:r>
              <a:rPr lang="en-US" dirty="0" smtClean="0"/>
              <a:t> files from RAWG Scraper into one </a:t>
            </a:r>
            <a:r>
              <a:rPr lang="en-US" dirty="0" err="1" smtClean="0"/>
              <a:t>csv</a:t>
            </a:r>
            <a:r>
              <a:rPr lang="en-US" dirty="0" smtClean="0"/>
              <a:t> file</a:t>
            </a:r>
          </a:p>
          <a:p>
            <a:r>
              <a:rPr lang="en-US" dirty="0" smtClean="0"/>
              <a:t>--- Skips JSON decoding errors and tracks files processed</a:t>
            </a:r>
            <a:endParaRPr lang="en-CA" dirty="0"/>
          </a:p>
        </p:txBody>
      </p:sp>
      <p:sp>
        <p:nvSpPr>
          <p:cNvPr id="4" name="Slide Number Placeholder 3"/>
          <p:cNvSpPr>
            <a:spLocks noGrp="1"/>
          </p:cNvSpPr>
          <p:nvPr>
            <p:ph type="sldNum" sz="quarter" idx="10"/>
          </p:nvPr>
        </p:nvSpPr>
        <p:spPr/>
        <p:txBody>
          <a:bodyPr/>
          <a:lstStyle/>
          <a:p>
            <a:fld id="{24EDA5CE-47A6-406B-AF6B-2A3CECE14AAB}" type="slidenum">
              <a:rPr lang="en-CA" smtClean="0"/>
              <a:t>6</a:t>
            </a:fld>
            <a:endParaRPr lang="en-CA"/>
          </a:p>
        </p:txBody>
      </p:sp>
    </p:spTree>
    <p:extLst>
      <p:ext uri="{BB962C8B-B14F-4D97-AF65-F5344CB8AC3E}">
        <p14:creationId xmlns:p14="http://schemas.microsoft.com/office/powerpoint/2010/main" val="2688487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Did tutorials, looked up videos, experimented</a:t>
            </a:r>
            <a:r>
              <a:rPr lang="en-CA" baseline="0" dirty="0" smtClean="0"/>
              <a:t> with filters and chart types</a:t>
            </a:r>
            <a:endParaRPr lang="en-CA" dirty="0"/>
          </a:p>
        </p:txBody>
      </p:sp>
      <p:sp>
        <p:nvSpPr>
          <p:cNvPr id="4" name="Slide Number Placeholder 3"/>
          <p:cNvSpPr>
            <a:spLocks noGrp="1"/>
          </p:cNvSpPr>
          <p:nvPr>
            <p:ph type="sldNum" sz="quarter" idx="10"/>
          </p:nvPr>
        </p:nvSpPr>
        <p:spPr/>
        <p:txBody>
          <a:bodyPr/>
          <a:lstStyle/>
          <a:p>
            <a:fld id="{24EDA5CE-47A6-406B-AF6B-2A3CECE14AAB}" type="slidenum">
              <a:rPr lang="en-CA" smtClean="0"/>
              <a:t>7</a:t>
            </a:fld>
            <a:endParaRPr lang="en-CA"/>
          </a:p>
        </p:txBody>
      </p:sp>
    </p:spTree>
    <p:extLst>
      <p:ext uri="{BB962C8B-B14F-4D97-AF65-F5344CB8AC3E}">
        <p14:creationId xmlns:p14="http://schemas.microsoft.com/office/powerpoint/2010/main" val="3613661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Turned HTML code into </a:t>
            </a:r>
            <a:r>
              <a:rPr lang="en-CA" dirty="0" smtClean="0"/>
              <a:t>dictionaries++</a:t>
            </a: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CA" dirty="0" smtClean="0"/>
              <a:t>Then just into strings for Tableau</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Drop duplicates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 brackets from names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Reset index for proper </a:t>
            </a:r>
            <a:r>
              <a:rPr lang="en-US" dirty="0" smtClean="0"/>
              <a:t>count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Data Exploration and Cleaning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Used to get an overview of the data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Removed unnecessary columns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Cleaned up formatting of columns with multiple values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Changed strings to dictionaries, removed "slug:" "name:" statements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Created sample ratings plot to visualize data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Identified all unique release years, platforms, genres, stores, tags, and Ratings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And their counts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Added month and month/day columns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Identified and removed duplicates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Removed brackets from dictionaries for compatibility with Tableau</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Reset index to have consistent unique identifiers per </a:t>
            </a:r>
            <a:r>
              <a:rPr lang="en-US" dirty="0" err="1" smtClean="0"/>
              <a:t>gamr</a:t>
            </a:r>
            <a:endParaRPr lang="en-US" dirty="0" smtClean="0"/>
          </a:p>
        </p:txBody>
      </p:sp>
      <p:sp>
        <p:nvSpPr>
          <p:cNvPr id="4" name="Slide Number Placeholder 3"/>
          <p:cNvSpPr>
            <a:spLocks noGrp="1"/>
          </p:cNvSpPr>
          <p:nvPr>
            <p:ph type="sldNum" sz="quarter" idx="10"/>
          </p:nvPr>
        </p:nvSpPr>
        <p:spPr/>
        <p:txBody>
          <a:bodyPr/>
          <a:lstStyle/>
          <a:p>
            <a:fld id="{24EDA5CE-47A6-406B-AF6B-2A3CECE14AAB}" type="slidenum">
              <a:rPr lang="en-CA" smtClean="0"/>
              <a:t>8</a:t>
            </a:fld>
            <a:endParaRPr lang="en-CA"/>
          </a:p>
        </p:txBody>
      </p:sp>
    </p:spTree>
    <p:extLst>
      <p:ext uri="{BB962C8B-B14F-4D97-AF65-F5344CB8AC3E}">
        <p14:creationId xmlns:p14="http://schemas.microsoft.com/office/powerpoint/2010/main" val="2750753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4EDA5CE-47A6-406B-AF6B-2A3CECE14AAB}" type="slidenum">
              <a:rPr lang="en-CA" smtClean="0"/>
              <a:t>9</a:t>
            </a:fld>
            <a:endParaRPr lang="en-CA"/>
          </a:p>
        </p:txBody>
      </p:sp>
    </p:spTree>
    <p:extLst>
      <p:ext uri="{BB962C8B-B14F-4D97-AF65-F5344CB8AC3E}">
        <p14:creationId xmlns:p14="http://schemas.microsoft.com/office/powerpoint/2010/main" val="1426333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Filtered to not take null review values (which were set to 0</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*Final dataset is split into 5 </a:t>
            </a:r>
            <a:r>
              <a:rPr lang="en-US" dirty="0" err="1" smtClean="0"/>
              <a:t>csv</a:t>
            </a:r>
            <a:r>
              <a:rPr lang="en-US" dirty="0" smtClean="0"/>
              <a:t> files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**Master dataset and splits to </a:t>
            </a:r>
            <a:r>
              <a:rPr lang="en-US" dirty="0" err="1" smtClean="0"/>
              <a:t>seperate</a:t>
            </a:r>
            <a:r>
              <a:rPr lang="en-US" dirty="0" smtClean="0"/>
              <a:t> cells containing multiple values into multiple entries for ease of use</a:t>
            </a:r>
            <a:r>
              <a:rPr lang="en-US" baseline="0" dirty="0" smtClean="0"/>
              <a:t> </a:t>
            </a:r>
            <a:r>
              <a:rPr lang="en-US" dirty="0" smtClean="0"/>
              <a:t>in Tableau filters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is taken from RAWG video game </a:t>
            </a:r>
            <a:r>
              <a:rPr lang="en-US" dirty="0" err="1" smtClean="0"/>
              <a:t>databased</a:t>
            </a:r>
            <a:r>
              <a:rPr lang="en-US" dirty="0" smtClean="0"/>
              <a:t> (unfiltered) with games from 10 different stores and 50 different platforms. </a:t>
            </a:r>
            <a:r>
              <a:rPr lang="en-US" dirty="0" err="1" smtClean="0"/>
              <a:t>Databased</a:t>
            </a:r>
            <a:r>
              <a:rPr lang="en-US" dirty="0" smtClean="0"/>
              <a:t> currently contains information from 410,107 different games.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engineered_dataset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Index</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Contains a unique identifier used to identify games and link different data files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Slug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Contains the game's name formatted for use in APIs, to be potentially used in future data collection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Name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Contains the game's title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Released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Contains the game's release date formatted as YYYY-MM-DD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Platforms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Contains the platforms the game is available 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Genres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Contains all of the game's genres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Stores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Contains the stores the game can be purchased 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Tags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Contains all tags associated with the game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ESRB Rating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Contains the game's ESRB Rating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Overall Rating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Contains the game's averaged out user score and </a:t>
            </a:r>
            <a:r>
              <a:rPr lang="en-US" dirty="0" err="1" smtClean="0"/>
              <a:t>metacritic</a:t>
            </a:r>
            <a:r>
              <a:rPr lang="en-US" dirty="0" smtClean="0"/>
              <a:t> rating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split_tags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Contains all data from </a:t>
            </a:r>
            <a:r>
              <a:rPr lang="en-US" dirty="0" err="1" smtClean="0"/>
              <a:t>engineered_dataset</a:t>
            </a:r>
            <a:r>
              <a:rPr lang="en-US" dirty="0" smtClean="0"/>
              <a:t> with each game split into multiple entries (one for each tag)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split_stores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Contains all data from </a:t>
            </a:r>
            <a:r>
              <a:rPr lang="en-US" dirty="0" err="1" smtClean="0"/>
              <a:t>engineered_dataset</a:t>
            </a:r>
            <a:r>
              <a:rPr lang="en-US" dirty="0" smtClean="0"/>
              <a:t> with each game split into multiple entries (one for each store)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split_platforms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Contains all data from </a:t>
            </a:r>
            <a:r>
              <a:rPr lang="en-US" dirty="0" err="1" smtClean="0"/>
              <a:t>engineered_dataset</a:t>
            </a:r>
            <a:r>
              <a:rPr lang="en-US" dirty="0" smtClean="0"/>
              <a:t> with each game split into multiple entries (one for each platform)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split_genres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Contains all data from </a:t>
            </a:r>
            <a:r>
              <a:rPr lang="en-US" dirty="0" err="1" smtClean="0"/>
              <a:t>engineered_dataset</a:t>
            </a:r>
            <a:r>
              <a:rPr lang="en-US" dirty="0" smtClean="0"/>
              <a:t> with each game split into multiple entries (one for each genre)</a:t>
            </a:r>
            <a:endParaRPr lang="en-CA" dirty="0" smtClean="0"/>
          </a:p>
        </p:txBody>
      </p:sp>
      <p:sp>
        <p:nvSpPr>
          <p:cNvPr id="4" name="Slide Number Placeholder 3"/>
          <p:cNvSpPr>
            <a:spLocks noGrp="1"/>
          </p:cNvSpPr>
          <p:nvPr>
            <p:ph type="sldNum" sz="quarter" idx="10"/>
          </p:nvPr>
        </p:nvSpPr>
        <p:spPr/>
        <p:txBody>
          <a:bodyPr/>
          <a:lstStyle/>
          <a:p>
            <a:fld id="{24EDA5CE-47A6-406B-AF6B-2A3CECE14AAB}" type="slidenum">
              <a:rPr lang="en-CA" smtClean="0"/>
              <a:t>10</a:t>
            </a:fld>
            <a:endParaRPr lang="en-CA"/>
          </a:p>
        </p:txBody>
      </p:sp>
    </p:spTree>
    <p:extLst>
      <p:ext uri="{BB962C8B-B14F-4D97-AF65-F5344CB8AC3E}">
        <p14:creationId xmlns:p14="http://schemas.microsoft.com/office/powerpoint/2010/main" val="4170780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46B89F1C-791B-41C1-B058-4638F35F4EF3}" type="datetimeFigureOut">
              <a:rPr lang="en-CA" smtClean="0"/>
              <a:t>2024-05-24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45CD41-2360-4A3B-B7A0-9C0807ABA37E}" type="slidenum">
              <a:rPr lang="en-CA" smtClean="0"/>
              <a:t>‹#›</a:t>
            </a:fld>
            <a:endParaRPr lang="en-CA"/>
          </a:p>
        </p:txBody>
      </p:sp>
    </p:spTree>
    <p:extLst>
      <p:ext uri="{BB962C8B-B14F-4D97-AF65-F5344CB8AC3E}">
        <p14:creationId xmlns:p14="http://schemas.microsoft.com/office/powerpoint/2010/main" val="2411136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6B89F1C-791B-41C1-B058-4638F35F4EF3}" type="datetimeFigureOut">
              <a:rPr lang="en-CA" smtClean="0"/>
              <a:t>2024-05-24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45CD41-2360-4A3B-B7A0-9C0807ABA37E}" type="slidenum">
              <a:rPr lang="en-CA" smtClean="0"/>
              <a:t>‹#›</a:t>
            </a:fld>
            <a:endParaRPr lang="en-CA"/>
          </a:p>
        </p:txBody>
      </p:sp>
    </p:spTree>
    <p:extLst>
      <p:ext uri="{BB962C8B-B14F-4D97-AF65-F5344CB8AC3E}">
        <p14:creationId xmlns:p14="http://schemas.microsoft.com/office/powerpoint/2010/main" val="42944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6B89F1C-791B-41C1-B058-4638F35F4EF3}" type="datetimeFigureOut">
              <a:rPr lang="en-CA" smtClean="0"/>
              <a:t>2024-05-24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45CD41-2360-4A3B-B7A0-9C0807ABA37E}" type="slidenum">
              <a:rPr lang="en-CA" smtClean="0"/>
              <a:t>‹#›</a:t>
            </a:fld>
            <a:endParaRPr lang="en-CA"/>
          </a:p>
        </p:txBody>
      </p:sp>
    </p:spTree>
    <p:extLst>
      <p:ext uri="{BB962C8B-B14F-4D97-AF65-F5344CB8AC3E}">
        <p14:creationId xmlns:p14="http://schemas.microsoft.com/office/powerpoint/2010/main" val="67303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6B89F1C-791B-41C1-B058-4638F35F4EF3}" type="datetimeFigureOut">
              <a:rPr lang="en-CA" smtClean="0"/>
              <a:t>2024-05-24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45CD41-2360-4A3B-B7A0-9C0807ABA37E}" type="slidenum">
              <a:rPr lang="en-CA" smtClean="0"/>
              <a:t>‹#›</a:t>
            </a:fld>
            <a:endParaRPr lang="en-CA"/>
          </a:p>
        </p:txBody>
      </p:sp>
    </p:spTree>
    <p:extLst>
      <p:ext uri="{BB962C8B-B14F-4D97-AF65-F5344CB8AC3E}">
        <p14:creationId xmlns:p14="http://schemas.microsoft.com/office/powerpoint/2010/main" val="351763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B89F1C-791B-41C1-B058-4638F35F4EF3}" type="datetimeFigureOut">
              <a:rPr lang="en-CA" smtClean="0"/>
              <a:t>2024-05-24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45CD41-2360-4A3B-B7A0-9C0807ABA37E}" type="slidenum">
              <a:rPr lang="en-CA" smtClean="0"/>
              <a:t>‹#›</a:t>
            </a:fld>
            <a:endParaRPr lang="en-CA"/>
          </a:p>
        </p:txBody>
      </p:sp>
    </p:spTree>
    <p:extLst>
      <p:ext uri="{BB962C8B-B14F-4D97-AF65-F5344CB8AC3E}">
        <p14:creationId xmlns:p14="http://schemas.microsoft.com/office/powerpoint/2010/main" val="2341108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46B89F1C-791B-41C1-B058-4638F35F4EF3}" type="datetimeFigureOut">
              <a:rPr lang="en-CA" smtClean="0"/>
              <a:t>2024-05-24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045CD41-2360-4A3B-B7A0-9C0807ABA37E}" type="slidenum">
              <a:rPr lang="en-CA" smtClean="0"/>
              <a:t>‹#›</a:t>
            </a:fld>
            <a:endParaRPr lang="en-CA"/>
          </a:p>
        </p:txBody>
      </p:sp>
    </p:spTree>
    <p:extLst>
      <p:ext uri="{BB962C8B-B14F-4D97-AF65-F5344CB8AC3E}">
        <p14:creationId xmlns:p14="http://schemas.microsoft.com/office/powerpoint/2010/main" val="2055464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6B89F1C-791B-41C1-B058-4638F35F4EF3}" type="datetimeFigureOut">
              <a:rPr lang="en-CA" smtClean="0"/>
              <a:t>2024-05-24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045CD41-2360-4A3B-B7A0-9C0807ABA37E}" type="slidenum">
              <a:rPr lang="en-CA" smtClean="0"/>
              <a:t>‹#›</a:t>
            </a:fld>
            <a:endParaRPr lang="en-CA"/>
          </a:p>
        </p:txBody>
      </p:sp>
    </p:spTree>
    <p:extLst>
      <p:ext uri="{BB962C8B-B14F-4D97-AF65-F5344CB8AC3E}">
        <p14:creationId xmlns:p14="http://schemas.microsoft.com/office/powerpoint/2010/main" val="74253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46B89F1C-791B-41C1-B058-4638F35F4EF3}" type="datetimeFigureOut">
              <a:rPr lang="en-CA" smtClean="0"/>
              <a:t>2024-05-24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045CD41-2360-4A3B-B7A0-9C0807ABA37E}" type="slidenum">
              <a:rPr lang="en-CA" smtClean="0"/>
              <a:t>‹#›</a:t>
            </a:fld>
            <a:endParaRPr lang="en-CA"/>
          </a:p>
        </p:txBody>
      </p:sp>
    </p:spTree>
    <p:extLst>
      <p:ext uri="{BB962C8B-B14F-4D97-AF65-F5344CB8AC3E}">
        <p14:creationId xmlns:p14="http://schemas.microsoft.com/office/powerpoint/2010/main" val="228572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89F1C-791B-41C1-B058-4638F35F4EF3}" type="datetimeFigureOut">
              <a:rPr lang="en-CA" smtClean="0"/>
              <a:t>2024-05-24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045CD41-2360-4A3B-B7A0-9C0807ABA37E}" type="slidenum">
              <a:rPr lang="en-CA" smtClean="0"/>
              <a:t>‹#›</a:t>
            </a:fld>
            <a:endParaRPr lang="en-CA"/>
          </a:p>
        </p:txBody>
      </p:sp>
    </p:spTree>
    <p:extLst>
      <p:ext uri="{BB962C8B-B14F-4D97-AF65-F5344CB8AC3E}">
        <p14:creationId xmlns:p14="http://schemas.microsoft.com/office/powerpoint/2010/main" val="372369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B89F1C-791B-41C1-B058-4638F35F4EF3}" type="datetimeFigureOut">
              <a:rPr lang="en-CA" smtClean="0"/>
              <a:t>2024-05-24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045CD41-2360-4A3B-B7A0-9C0807ABA37E}" type="slidenum">
              <a:rPr lang="en-CA" smtClean="0"/>
              <a:t>‹#›</a:t>
            </a:fld>
            <a:endParaRPr lang="en-CA"/>
          </a:p>
        </p:txBody>
      </p:sp>
    </p:spTree>
    <p:extLst>
      <p:ext uri="{BB962C8B-B14F-4D97-AF65-F5344CB8AC3E}">
        <p14:creationId xmlns:p14="http://schemas.microsoft.com/office/powerpoint/2010/main" val="23991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B89F1C-791B-41C1-B058-4638F35F4EF3}" type="datetimeFigureOut">
              <a:rPr lang="en-CA" smtClean="0"/>
              <a:t>2024-05-24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045CD41-2360-4A3B-B7A0-9C0807ABA37E}" type="slidenum">
              <a:rPr lang="en-CA" smtClean="0"/>
              <a:t>‹#›</a:t>
            </a:fld>
            <a:endParaRPr lang="en-CA"/>
          </a:p>
        </p:txBody>
      </p:sp>
    </p:spTree>
    <p:extLst>
      <p:ext uri="{BB962C8B-B14F-4D97-AF65-F5344CB8AC3E}">
        <p14:creationId xmlns:p14="http://schemas.microsoft.com/office/powerpoint/2010/main" val="37770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B89F1C-791B-41C1-B058-4638F35F4EF3}" type="datetimeFigureOut">
              <a:rPr lang="en-CA" smtClean="0"/>
              <a:t>2024-05-24</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45CD41-2360-4A3B-B7A0-9C0807ABA37E}" type="slidenum">
              <a:rPr lang="en-CA" smtClean="0"/>
              <a:t>‹#›</a:t>
            </a:fld>
            <a:endParaRPr lang="en-CA"/>
          </a:p>
        </p:txBody>
      </p:sp>
    </p:spTree>
    <p:extLst>
      <p:ext uri="{BB962C8B-B14F-4D97-AF65-F5344CB8AC3E}">
        <p14:creationId xmlns:p14="http://schemas.microsoft.com/office/powerpoint/2010/main" val="4124599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hyperlink" Target="https://public.tableau.com/app/profile/neil.aucoin/viz/MostCommonVideoGameFeatures/MostCommonFeatures?publish=y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public.tableau.com/app/profile/neil.aucoin/viz/VideoGameFeatureRatings/BestRatedFeatures" TargetMode="Externa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EDA – Video Game Data</a:t>
            </a:r>
            <a:endParaRPr lang="en-CA" dirty="0"/>
          </a:p>
        </p:txBody>
      </p:sp>
      <p:sp>
        <p:nvSpPr>
          <p:cNvPr id="3" name="Subtitle 2"/>
          <p:cNvSpPr>
            <a:spLocks noGrp="1"/>
          </p:cNvSpPr>
          <p:nvPr>
            <p:ph type="subTitle" idx="1"/>
          </p:nvPr>
        </p:nvSpPr>
        <p:spPr/>
        <p:txBody>
          <a:bodyPr/>
          <a:lstStyle/>
          <a:p>
            <a:r>
              <a:rPr lang="en-CA" dirty="0" smtClean="0"/>
              <a:t>By Neil Aucoin</a:t>
            </a:r>
            <a:endParaRPr lang="en-CA" dirty="0"/>
          </a:p>
        </p:txBody>
      </p:sp>
    </p:spTree>
    <p:extLst>
      <p:ext uri="{BB962C8B-B14F-4D97-AF65-F5344CB8AC3E}">
        <p14:creationId xmlns:p14="http://schemas.microsoft.com/office/powerpoint/2010/main" val="3224156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3"/>
          <a:stretch>
            <a:fillRect/>
          </a:stretch>
        </p:blipFill>
        <p:spPr>
          <a:xfrm>
            <a:off x="0" y="3787943"/>
            <a:ext cx="4788024" cy="2740325"/>
          </a:xfrm>
          <a:prstGeom prst="rect">
            <a:avLst/>
          </a:prstGeom>
        </p:spPr>
      </p:pic>
      <p:sp>
        <p:nvSpPr>
          <p:cNvPr id="2" name="Title 1"/>
          <p:cNvSpPr>
            <a:spLocks noGrp="1"/>
          </p:cNvSpPr>
          <p:nvPr>
            <p:ph type="title"/>
          </p:nvPr>
        </p:nvSpPr>
        <p:spPr/>
        <p:txBody>
          <a:bodyPr/>
          <a:lstStyle/>
          <a:p>
            <a:r>
              <a:rPr lang="en-CA" dirty="0" smtClean="0"/>
              <a:t>Data Engineering</a:t>
            </a:r>
            <a:endParaRPr lang="en-CA" dirty="0"/>
          </a:p>
        </p:txBody>
      </p:sp>
      <p:sp>
        <p:nvSpPr>
          <p:cNvPr id="3" name="Content Placeholder 2"/>
          <p:cNvSpPr>
            <a:spLocks noGrp="1"/>
          </p:cNvSpPr>
          <p:nvPr>
            <p:ph idx="1"/>
          </p:nvPr>
        </p:nvSpPr>
        <p:spPr/>
        <p:txBody>
          <a:bodyPr/>
          <a:lstStyle/>
          <a:p>
            <a:r>
              <a:rPr lang="en-CA" dirty="0" smtClean="0"/>
              <a:t>Review averaging</a:t>
            </a:r>
          </a:p>
          <a:p>
            <a:r>
              <a:rPr lang="en-CA" dirty="0" smtClean="0"/>
              <a:t>Data Pivot</a:t>
            </a:r>
          </a:p>
          <a:p>
            <a:pPr lvl="1"/>
            <a:r>
              <a:rPr lang="en-CA" dirty="0" smtClean="0"/>
              <a:t>Tableau prep</a:t>
            </a:r>
          </a:p>
          <a:p>
            <a:r>
              <a:rPr lang="en-CA" dirty="0" smtClean="0"/>
              <a:t>Data Split</a:t>
            </a:r>
          </a:p>
        </p:txBody>
      </p:sp>
      <p:pic>
        <p:nvPicPr>
          <p:cNvPr id="4" name="Picture 3"/>
          <p:cNvPicPr>
            <a:picLocks noChangeAspect="1"/>
          </p:cNvPicPr>
          <p:nvPr/>
        </p:nvPicPr>
        <p:blipFill>
          <a:blip r:embed="rId4"/>
          <a:stretch>
            <a:fillRect/>
          </a:stretch>
        </p:blipFill>
        <p:spPr>
          <a:xfrm>
            <a:off x="4139952" y="1600200"/>
            <a:ext cx="4788024" cy="3393149"/>
          </a:xfrm>
          <a:prstGeom prst="rect">
            <a:avLst/>
          </a:prstGeom>
        </p:spPr>
      </p:pic>
    </p:spTree>
    <p:extLst>
      <p:ext uri="{BB962C8B-B14F-4D97-AF65-F5344CB8AC3E}">
        <p14:creationId xmlns:p14="http://schemas.microsoft.com/office/powerpoint/2010/main" val="202845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Dashboard Finalization</a:t>
            </a:r>
            <a:endParaRPr lang="en-CA" dirty="0"/>
          </a:p>
        </p:txBody>
      </p:sp>
      <p:pic>
        <p:nvPicPr>
          <p:cNvPr id="1027" name="Picture 3">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31" y="1124745"/>
            <a:ext cx="5659060"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5644"/>
          <a:stretch/>
        </p:blipFill>
        <p:spPr bwMode="auto">
          <a:xfrm>
            <a:off x="3491881" y="3757123"/>
            <a:ext cx="5638420" cy="3100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294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Process</a:t>
            </a:r>
            <a:endParaRPr lang="en-CA" dirty="0"/>
          </a:p>
        </p:txBody>
      </p:sp>
      <p:sp>
        <p:nvSpPr>
          <p:cNvPr id="3" name="Content Placeholder 2"/>
          <p:cNvSpPr>
            <a:spLocks noGrp="1"/>
          </p:cNvSpPr>
          <p:nvPr>
            <p:ph idx="1"/>
          </p:nvPr>
        </p:nvSpPr>
        <p:spPr>
          <a:xfrm>
            <a:off x="457200" y="1600200"/>
            <a:ext cx="8229600" cy="4853136"/>
          </a:xfrm>
        </p:spPr>
        <p:txBody>
          <a:bodyPr>
            <a:normAutofit fontScale="85000" lnSpcReduction="20000"/>
          </a:bodyPr>
          <a:lstStyle/>
          <a:p>
            <a:pPr>
              <a:lnSpc>
                <a:spcPct val="120000"/>
              </a:lnSpc>
            </a:pPr>
            <a:r>
              <a:rPr lang="en-CA" dirty="0" smtClean="0"/>
              <a:t>Concept</a:t>
            </a:r>
          </a:p>
          <a:p>
            <a:pPr>
              <a:lnSpc>
                <a:spcPct val="120000"/>
              </a:lnSpc>
            </a:pPr>
            <a:r>
              <a:rPr lang="en-CA" dirty="0" smtClean="0"/>
              <a:t>Research</a:t>
            </a:r>
          </a:p>
          <a:p>
            <a:pPr lvl="1">
              <a:lnSpc>
                <a:spcPct val="120000"/>
              </a:lnSpc>
            </a:pPr>
            <a:r>
              <a:rPr lang="en-CA" dirty="0" smtClean="0"/>
              <a:t>Databases</a:t>
            </a:r>
          </a:p>
          <a:p>
            <a:pPr lvl="1">
              <a:lnSpc>
                <a:spcPct val="120000"/>
              </a:lnSpc>
            </a:pPr>
            <a:r>
              <a:rPr lang="en-CA" dirty="0" smtClean="0"/>
              <a:t>Software</a:t>
            </a:r>
          </a:p>
          <a:p>
            <a:pPr>
              <a:lnSpc>
                <a:spcPct val="120000"/>
              </a:lnSpc>
            </a:pPr>
            <a:r>
              <a:rPr lang="en-CA" dirty="0" smtClean="0"/>
              <a:t>Data Collection</a:t>
            </a:r>
          </a:p>
          <a:p>
            <a:pPr>
              <a:lnSpc>
                <a:spcPct val="120000"/>
              </a:lnSpc>
            </a:pPr>
            <a:r>
              <a:rPr lang="en-CA" dirty="0" smtClean="0"/>
              <a:t>Software Experimentation</a:t>
            </a:r>
          </a:p>
          <a:p>
            <a:pPr>
              <a:lnSpc>
                <a:spcPct val="120000"/>
              </a:lnSpc>
            </a:pPr>
            <a:r>
              <a:rPr lang="en-CA" dirty="0" smtClean="0"/>
              <a:t>Data Processing</a:t>
            </a:r>
          </a:p>
          <a:p>
            <a:pPr>
              <a:lnSpc>
                <a:spcPct val="120000"/>
              </a:lnSpc>
            </a:pPr>
            <a:r>
              <a:rPr lang="en-CA" dirty="0" smtClean="0"/>
              <a:t>Dashboard Design</a:t>
            </a:r>
          </a:p>
          <a:p>
            <a:pPr>
              <a:lnSpc>
                <a:spcPct val="120000"/>
              </a:lnSpc>
            </a:pPr>
            <a:r>
              <a:rPr lang="en-CA" dirty="0" smtClean="0"/>
              <a:t>Data Engineering</a:t>
            </a:r>
          </a:p>
          <a:p>
            <a:pPr>
              <a:lnSpc>
                <a:spcPct val="120000"/>
              </a:lnSpc>
            </a:pPr>
            <a:r>
              <a:rPr lang="en-CA" dirty="0" smtClean="0"/>
              <a:t>Dashboard </a:t>
            </a:r>
            <a:r>
              <a:rPr lang="en-CA" dirty="0" smtClean="0"/>
              <a:t>Finalization</a:t>
            </a:r>
            <a:endParaRPr lang="en-CA" dirty="0" smtClean="0"/>
          </a:p>
          <a:p>
            <a:endParaRPr lang="en-CA" dirty="0"/>
          </a:p>
        </p:txBody>
      </p:sp>
    </p:spTree>
    <p:extLst>
      <p:ext uri="{BB962C8B-B14F-4D97-AF65-F5344CB8AC3E}">
        <p14:creationId xmlns:p14="http://schemas.microsoft.com/office/powerpoint/2010/main" val="2231396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Concept</a:t>
            </a:r>
            <a:endParaRPr lang="en-CA" dirty="0"/>
          </a:p>
        </p:txBody>
      </p:sp>
      <p:sp>
        <p:nvSpPr>
          <p:cNvPr id="3" name="Content Placeholder 2"/>
          <p:cNvSpPr>
            <a:spLocks noGrp="1"/>
          </p:cNvSpPr>
          <p:nvPr>
            <p:ph idx="1"/>
          </p:nvPr>
        </p:nvSpPr>
        <p:spPr/>
        <p:txBody>
          <a:bodyPr/>
          <a:lstStyle/>
          <a:p>
            <a:pPr marL="0" indent="0" algn="ctr">
              <a:buNone/>
            </a:pPr>
            <a:r>
              <a:rPr lang="en-CA" u="sng" dirty="0" smtClean="0"/>
              <a:t>Video Game Feature Popularity and Ratings</a:t>
            </a:r>
          </a:p>
          <a:p>
            <a:r>
              <a:rPr lang="en-CA" dirty="0" smtClean="0"/>
              <a:t>Personal </a:t>
            </a:r>
            <a:r>
              <a:rPr lang="en-CA" dirty="0" smtClean="0"/>
              <a:t>Interest</a:t>
            </a:r>
          </a:p>
          <a:p>
            <a:r>
              <a:rPr lang="en-CA" dirty="0" smtClean="0"/>
              <a:t>Relevance</a:t>
            </a:r>
          </a:p>
          <a:p>
            <a:r>
              <a:rPr lang="en-CA" dirty="0" smtClean="0"/>
              <a:t>Utility</a:t>
            </a:r>
          </a:p>
          <a:p>
            <a:r>
              <a:rPr lang="en-CA" dirty="0" smtClean="0"/>
              <a:t>Availability of Data</a:t>
            </a:r>
          </a:p>
        </p:txBody>
      </p:sp>
    </p:spTree>
    <p:extLst>
      <p:ext uri="{BB962C8B-B14F-4D97-AF65-F5344CB8AC3E}">
        <p14:creationId xmlns:p14="http://schemas.microsoft.com/office/powerpoint/2010/main" val="2744633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Research</a:t>
            </a:r>
            <a:endParaRPr lang="en-CA" dirty="0"/>
          </a:p>
        </p:txBody>
      </p:sp>
      <p:sp>
        <p:nvSpPr>
          <p:cNvPr id="3" name="Content Placeholder 2"/>
          <p:cNvSpPr>
            <a:spLocks noGrp="1"/>
          </p:cNvSpPr>
          <p:nvPr>
            <p:ph sz="half" idx="1"/>
          </p:nvPr>
        </p:nvSpPr>
        <p:spPr/>
        <p:txBody>
          <a:bodyPr/>
          <a:lstStyle/>
          <a:p>
            <a:pPr marL="0" indent="0" algn="ctr">
              <a:buNone/>
            </a:pPr>
            <a:r>
              <a:rPr lang="en-CA" dirty="0" smtClean="0"/>
              <a:t>Databases</a:t>
            </a:r>
          </a:p>
          <a:p>
            <a:r>
              <a:rPr lang="en-CA" dirty="0" smtClean="0"/>
              <a:t>IGDB</a:t>
            </a:r>
          </a:p>
          <a:p>
            <a:r>
              <a:rPr lang="en-CA" dirty="0" smtClean="0"/>
              <a:t>RAWG</a:t>
            </a:r>
          </a:p>
          <a:p>
            <a:r>
              <a:rPr lang="en-CA" dirty="0" err="1" smtClean="0"/>
              <a:t>SteamWeb</a:t>
            </a:r>
            <a:endParaRPr lang="en-CA" dirty="0" smtClean="0"/>
          </a:p>
        </p:txBody>
      </p:sp>
      <p:sp>
        <p:nvSpPr>
          <p:cNvPr id="4" name="Content Placeholder 3"/>
          <p:cNvSpPr>
            <a:spLocks noGrp="1"/>
          </p:cNvSpPr>
          <p:nvPr>
            <p:ph sz="half" idx="2"/>
          </p:nvPr>
        </p:nvSpPr>
        <p:spPr/>
        <p:txBody>
          <a:bodyPr/>
          <a:lstStyle/>
          <a:p>
            <a:pPr marL="0" indent="0" algn="ctr">
              <a:buNone/>
            </a:pPr>
            <a:r>
              <a:rPr lang="en-CA" dirty="0" smtClean="0"/>
              <a:t>Software</a:t>
            </a:r>
          </a:p>
          <a:p>
            <a:r>
              <a:rPr lang="en-CA" dirty="0" smtClean="0"/>
              <a:t>Tableau</a:t>
            </a:r>
          </a:p>
          <a:p>
            <a:r>
              <a:rPr lang="en-CA" dirty="0" err="1" smtClean="0"/>
              <a:t>PowerBI</a:t>
            </a:r>
            <a:endParaRPr lang="en-CA" dirty="0" smtClean="0"/>
          </a:p>
          <a:p>
            <a:r>
              <a:rPr lang="en-CA" dirty="0" smtClean="0"/>
              <a:t>Google Charts</a:t>
            </a:r>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4003022"/>
            <a:ext cx="4334071" cy="2228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descr="Tableau | Greens Technology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3844694"/>
            <a:ext cx="4083861" cy="2619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236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Collection</a:t>
            </a:r>
            <a:endParaRPr lang="en-CA" dirty="0"/>
          </a:p>
        </p:txBody>
      </p:sp>
      <p:pic>
        <p:nvPicPr>
          <p:cNvPr id="7" name="Picture 6"/>
          <p:cNvPicPr>
            <a:picLocks noChangeAspect="1"/>
          </p:cNvPicPr>
          <p:nvPr/>
        </p:nvPicPr>
        <p:blipFill>
          <a:blip r:embed="rId3"/>
          <a:stretch>
            <a:fillRect/>
          </a:stretch>
        </p:blipFill>
        <p:spPr>
          <a:xfrm>
            <a:off x="110132" y="1772816"/>
            <a:ext cx="4800202" cy="4386852"/>
          </a:xfrm>
          <a:prstGeom prst="rect">
            <a:avLst/>
          </a:prstGeom>
        </p:spPr>
      </p:pic>
      <p:pic>
        <p:nvPicPr>
          <p:cNvPr id="8" name="Picture 7"/>
          <p:cNvPicPr>
            <a:picLocks noChangeAspect="1"/>
          </p:cNvPicPr>
          <p:nvPr/>
        </p:nvPicPr>
        <p:blipFill>
          <a:blip r:embed="rId4"/>
          <a:stretch>
            <a:fillRect/>
          </a:stretch>
        </p:blipFill>
        <p:spPr>
          <a:xfrm>
            <a:off x="4622302" y="1772816"/>
            <a:ext cx="4521698" cy="4375247"/>
          </a:xfrm>
          <a:prstGeom prst="rect">
            <a:avLst/>
          </a:prstGeom>
        </p:spPr>
      </p:pic>
    </p:spTree>
    <p:extLst>
      <p:ext uri="{BB962C8B-B14F-4D97-AF65-F5344CB8AC3E}">
        <p14:creationId xmlns:p14="http://schemas.microsoft.com/office/powerpoint/2010/main" val="72796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7504" y="1340768"/>
            <a:ext cx="5544616" cy="3379828"/>
          </a:xfrm>
          <a:prstGeom prst="rect">
            <a:avLst/>
          </a:prstGeom>
        </p:spPr>
      </p:pic>
      <p:pic>
        <p:nvPicPr>
          <p:cNvPr id="4" name="Picture 3"/>
          <p:cNvPicPr>
            <a:picLocks noChangeAspect="1"/>
          </p:cNvPicPr>
          <p:nvPr/>
        </p:nvPicPr>
        <p:blipFill>
          <a:blip r:embed="rId4"/>
          <a:stretch>
            <a:fillRect/>
          </a:stretch>
        </p:blipFill>
        <p:spPr>
          <a:xfrm>
            <a:off x="3921918" y="3933056"/>
            <a:ext cx="5205840" cy="2769437"/>
          </a:xfrm>
          <a:prstGeom prst="rect">
            <a:avLst/>
          </a:prstGeom>
        </p:spPr>
      </p:pic>
      <p:sp>
        <p:nvSpPr>
          <p:cNvPr id="2" name="Title 1"/>
          <p:cNvSpPr>
            <a:spLocks noGrp="1"/>
          </p:cNvSpPr>
          <p:nvPr>
            <p:ph type="title"/>
          </p:nvPr>
        </p:nvSpPr>
        <p:spPr/>
        <p:txBody>
          <a:bodyPr/>
          <a:lstStyle/>
          <a:p>
            <a:r>
              <a:rPr lang="en-CA" dirty="0" smtClean="0"/>
              <a:t>Data </a:t>
            </a:r>
            <a:r>
              <a:rPr lang="en-CA" dirty="0" smtClean="0"/>
              <a:t>Collation</a:t>
            </a:r>
            <a:endParaRPr lang="en-CA" dirty="0"/>
          </a:p>
        </p:txBody>
      </p:sp>
    </p:spTree>
    <p:extLst>
      <p:ext uri="{BB962C8B-B14F-4D97-AF65-F5344CB8AC3E}">
        <p14:creationId xmlns:p14="http://schemas.microsoft.com/office/powerpoint/2010/main" val="3690579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Software Experimentation</a:t>
            </a:r>
            <a:endParaRPr lang="en-C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8" y="2059578"/>
            <a:ext cx="3182280" cy="335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2281" y="1234210"/>
            <a:ext cx="2600325"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2606" y="2060848"/>
            <a:ext cx="3361394" cy="4013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7520" y="4488099"/>
            <a:ext cx="3471317" cy="2369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231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Processing</a:t>
            </a:r>
            <a:endParaRPr lang="en-CA" dirty="0"/>
          </a:p>
        </p:txBody>
      </p:sp>
      <p:pic>
        <p:nvPicPr>
          <p:cNvPr id="4" name="Picture 3"/>
          <p:cNvPicPr>
            <a:picLocks noChangeAspect="1"/>
          </p:cNvPicPr>
          <p:nvPr/>
        </p:nvPicPr>
        <p:blipFill>
          <a:blip r:embed="rId3"/>
          <a:stretch>
            <a:fillRect/>
          </a:stretch>
        </p:blipFill>
        <p:spPr>
          <a:xfrm>
            <a:off x="135049" y="1417638"/>
            <a:ext cx="8873902" cy="867603"/>
          </a:xfrm>
          <a:prstGeom prst="rect">
            <a:avLst/>
          </a:prstGeom>
        </p:spPr>
      </p:pic>
      <p:pic>
        <p:nvPicPr>
          <p:cNvPr id="6" name="Picture 5"/>
          <p:cNvPicPr>
            <a:picLocks noChangeAspect="1"/>
          </p:cNvPicPr>
          <p:nvPr/>
        </p:nvPicPr>
        <p:blipFill>
          <a:blip r:embed="rId4"/>
          <a:stretch>
            <a:fillRect/>
          </a:stretch>
        </p:blipFill>
        <p:spPr>
          <a:xfrm>
            <a:off x="135049" y="2575697"/>
            <a:ext cx="3019425" cy="495300"/>
          </a:xfrm>
          <a:prstGeom prst="rect">
            <a:avLst/>
          </a:prstGeom>
        </p:spPr>
      </p:pic>
      <p:pic>
        <p:nvPicPr>
          <p:cNvPr id="7" name="Picture 6"/>
          <p:cNvPicPr>
            <a:picLocks noChangeAspect="1"/>
          </p:cNvPicPr>
          <p:nvPr/>
        </p:nvPicPr>
        <p:blipFill>
          <a:blip r:embed="rId5"/>
          <a:stretch>
            <a:fillRect/>
          </a:stretch>
        </p:blipFill>
        <p:spPr>
          <a:xfrm>
            <a:off x="106395" y="3361453"/>
            <a:ext cx="4800600" cy="1866900"/>
          </a:xfrm>
          <a:prstGeom prst="rect">
            <a:avLst/>
          </a:prstGeom>
        </p:spPr>
      </p:pic>
      <p:pic>
        <p:nvPicPr>
          <p:cNvPr id="8" name="Picture 7"/>
          <p:cNvPicPr>
            <a:picLocks noChangeAspect="1"/>
          </p:cNvPicPr>
          <p:nvPr/>
        </p:nvPicPr>
        <p:blipFill>
          <a:blip r:embed="rId6"/>
          <a:stretch>
            <a:fillRect/>
          </a:stretch>
        </p:blipFill>
        <p:spPr>
          <a:xfrm>
            <a:off x="135049" y="5451067"/>
            <a:ext cx="2619375" cy="542925"/>
          </a:xfrm>
          <a:prstGeom prst="rect">
            <a:avLst/>
          </a:prstGeom>
        </p:spPr>
      </p:pic>
    </p:spTree>
    <p:extLst>
      <p:ext uri="{BB962C8B-B14F-4D97-AF65-F5344CB8AC3E}">
        <p14:creationId xmlns:p14="http://schemas.microsoft.com/office/powerpoint/2010/main" val="1257032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Dashboard Design</a:t>
            </a:r>
            <a:endParaRPr lang="en-CA" dirty="0"/>
          </a:p>
        </p:txBody>
      </p:sp>
      <p:sp>
        <p:nvSpPr>
          <p:cNvPr id="3" name="Content Placeholder 2"/>
          <p:cNvSpPr>
            <a:spLocks noGrp="1"/>
          </p:cNvSpPr>
          <p:nvPr>
            <p:ph idx="1"/>
          </p:nvPr>
        </p:nvSpPr>
        <p:spPr/>
        <p:txBody>
          <a:bodyPr/>
          <a:lstStyle/>
          <a:p>
            <a:r>
              <a:rPr lang="en-CA" dirty="0" smtClean="0"/>
              <a:t>Divided into observations and projections</a:t>
            </a:r>
          </a:p>
          <a:p>
            <a:endParaRPr lang="en-CA" dirty="0"/>
          </a:p>
          <a:p>
            <a:pPr marL="0" indent="0">
              <a:buNone/>
            </a:pPr>
            <a:r>
              <a:rPr lang="en-CA" dirty="0" smtClean="0"/>
              <a:t>Most popular/Year                   Top rated/Factor</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3306070"/>
            <a:ext cx="4591387" cy="23551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4008" y="3306071"/>
            <a:ext cx="4499992" cy="23551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8113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679</TotalTime>
  <Words>766</Words>
  <Application>Microsoft Office PowerPoint</Application>
  <PresentationFormat>On-screen Show (4:3)</PresentationFormat>
  <Paragraphs>139</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EDA – Video Game Data</vt:lpstr>
      <vt:lpstr>Process</vt:lpstr>
      <vt:lpstr>Concept</vt:lpstr>
      <vt:lpstr>Research</vt:lpstr>
      <vt:lpstr>Data Collection</vt:lpstr>
      <vt:lpstr>Data Collation</vt:lpstr>
      <vt:lpstr>Software Experimentation</vt:lpstr>
      <vt:lpstr>Data Processing</vt:lpstr>
      <vt:lpstr>Dashboard Design</vt:lpstr>
      <vt:lpstr>Data Engineering</vt:lpstr>
      <vt:lpstr>Dashboard Finalization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 Video Game Data</dc:title>
  <dc:creator>Neil Aucoin</dc:creator>
  <cp:lastModifiedBy>Neil Aucoin</cp:lastModifiedBy>
  <cp:revision>19</cp:revision>
  <dcterms:created xsi:type="dcterms:W3CDTF">2024-05-07T01:26:16Z</dcterms:created>
  <dcterms:modified xsi:type="dcterms:W3CDTF">2024-05-25T03:52:25Z</dcterms:modified>
</cp:coreProperties>
</file>