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verage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8f7f072d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48f7f072d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8f7f072d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48f7f072d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8f7f072d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48f7f072d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Encoded data so we can put it through machine learning models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that I’ve left out were Applicant income and co applicants income - Total income is there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is Loan status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test split is 80/20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8f7f072d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48f7f072d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8f7f072d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8f7f072d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8f7f072d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48f7f072d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8f7f072d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48f7f072d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8f7f072d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48f7f072d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8f7f072d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48f7f072d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application where they enter all their details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Automation will </a:t>
            </a:r>
            <a:r>
              <a:rPr lang="en"/>
              <a:t>reject</a:t>
            </a:r>
            <a:r>
              <a:rPr lang="en"/>
              <a:t> the applications that wouldn’t make it through and so they can focus on the ones that will go through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History only has 8% of it’s data that’s missing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numerical variables: imputation using mean or median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For categorical variables: imputation using mode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8f7f072d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48f7f072d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8f7f072d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48f7f072d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Gender: 82% of this data set is male. Maybe affected by the fact </a:t>
            </a:r>
            <a:r>
              <a:rPr lang="en"/>
              <a:t>that</a:t>
            </a:r>
            <a:r>
              <a:rPr lang="en"/>
              <a:t> males are majority </a:t>
            </a:r>
            <a:r>
              <a:rPr lang="en"/>
              <a:t>primary</a:t>
            </a:r>
            <a:r>
              <a:rPr lang="en"/>
              <a:t> applicants.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Noticed that income was split into income and co-income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Roughly</a:t>
            </a:r>
            <a:r>
              <a:rPr lang="en"/>
              <a:t> a 70% approval rate for both genders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Married: 65% of applicants were married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8% better chance of approval if they are married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emp: 13% are self </a:t>
            </a:r>
            <a:r>
              <a:rPr lang="en"/>
              <a:t>employed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Approval split was </a:t>
            </a:r>
            <a:r>
              <a:rPr lang="en"/>
              <a:t>the same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history: 86% of applicants had submitted a credit history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79% of applicants with a credit history were approved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Out of the 14% - 92% were declined!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Education: 11% difference between those that have graduated and have not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8f7f072d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48f7f072d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Income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mean      5403.459283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min        150.000000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max      81000.000000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for 81000 was declined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</a:t>
            </a:r>
            <a:r>
              <a:rPr lang="en"/>
              <a:t> of it was normal with a slight right skew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8f7f072d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48f7f072d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No Income contributed from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Co Applicant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 273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mean      1621.245798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max      41667.000000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8f7f072d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48f7f072d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mean      7024.705081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min       1442.000000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8f7f072d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8f7f072d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709475" y="610525"/>
            <a:ext cx="6942000" cy="90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Mini-Project 3</a:t>
            </a:r>
            <a:endParaRPr sz="4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709475" y="4146950"/>
            <a:ext cx="34827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Neil Bhikha | Institute of Data </a:t>
            </a:r>
            <a:endParaRPr sz="18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709475" y="1699175"/>
            <a:ext cx="3888300" cy="1092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Loan Approval Prediction </a:t>
            </a:r>
            <a:r>
              <a:rPr lang="en" sz="24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Machine Learning</a:t>
            </a:r>
            <a:r>
              <a:rPr lang="en" sz="29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29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2" name="Google Shape;62;p13"/>
          <p:cNvCxnSpPr/>
          <p:nvPr/>
        </p:nvCxnSpPr>
        <p:spPr>
          <a:xfrm>
            <a:off x="2786075" y="382725"/>
            <a:ext cx="5993100" cy="78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3"/>
          <p:cNvSpPr/>
          <p:nvPr/>
        </p:nvSpPr>
        <p:spPr>
          <a:xfrm>
            <a:off x="4171450" y="2770750"/>
            <a:ext cx="834300" cy="23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" name="Google Shape;64;p13"/>
          <p:cNvCxnSpPr/>
          <p:nvPr/>
        </p:nvCxnSpPr>
        <p:spPr>
          <a:xfrm>
            <a:off x="2786075" y="4730225"/>
            <a:ext cx="5993100" cy="7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Dependents and Property Area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59% of applicants </a:t>
            </a:r>
            <a:r>
              <a:rPr lang="en" sz="15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don't</a:t>
            </a:r>
            <a:r>
              <a:rPr lang="en" sz="15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 have children </a:t>
            </a:r>
            <a:endParaRPr sz="15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Even around 65%-70% approval </a:t>
            </a:r>
            <a:endParaRPr sz="15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Semi-urban 38% | 77% Approved </a:t>
            </a:r>
            <a:endParaRPr sz="15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Urban 33% | 66% Approved </a:t>
            </a:r>
            <a:endParaRPr sz="15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Rural 29% | 61% Approval </a:t>
            </a:r>
            <a:endParaRPr sz="15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2845575"/>
            <a:ext cx="5719499" cy="201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6650" y="163125"/>
            <a:ext cx="4330399" cy="26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3515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and Trends</a:t>
            </a:r>
            <a:r>
              <a:rPr lang="en"/>
              <a:t> 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700" y="152400"/>
            <a:ext cx="4838698" cy="483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59675"/>
            <a:ext cx="3557900" cy="3126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415075" y="493975"/>
            <a:ext cx="62271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</a:t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415075" y="2131500"/>
            <a:ext cx="1958100" cy="14121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Encode Data </a:t>
            </a:r>
            <a:endParaRPr sz="27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1954300" y="2131500"/>
            <a:ext cx="2448300" cy="14121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Features</a:t>
            </a:r>
            <a:endParaRPr sz="21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7" name="Google Shape;147;p24"/>
          <p:cNvSpPr/>
          <p:nvPr/>
        </p:nvSpPr>
        <p:spPr>
          <a:xfrm>
            <a:off x="3921425" y="2131500"/>
            <a:ext cx="2448300" cy="14121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Target</a:t>
            </a:r>
            <a:endParaRPr sz="26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8" name="Google Shape;148;p24"/>
          <p:cNvSpPr/>
          <p:nvPr/>
        </p:nvSpPr>
        <p:spPr>
          <a:xfrm>
            <a:off x="5890250" y="2131500"/>
            <a:ext cx="2448300" cy="14121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Split</a:t>
            </a:r>
            <a:r>
              <a:rPr lang="en" sz="22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 80/20</a:t>
            </a:r>
            <a:endParaRPr sz="22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200325" y="375825"/>
            <a:ext cx="4846500" cy="62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</a:t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487" y="1922100"/>
            <a:ext cx="3652825" cy="28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325" y="1417701"/>
            <a:ext cx="4371675" cy="3466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/>
        </p:nvSpPr>
        <p:spPr>
          <a:xfrm>
            <a:off x="5046850" y="418775"/>
            <a:ext cx="3608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swald"/>
                <a:ea typeface="Oswald"/>
                <a:cs typeface="Oswald"/>
                <a:sym typeface="Oswald"/>
              </a:rPr>
              <a:t>Train Score: 0.81 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swald"/>
                <a:ea typeface="Oswald"/>
                <a:cs typeface="Oswald"/>
                <a:sym typeface="Oswald"/>
              </a:rPr>
              <a:t>Test Score: 0.80 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swald"/>
                <a:ea typeface="Oswald"/>
                <a:cs typeface="Oswald"/>
                <a:sym typeface="Oswald"/>
              </a:rPr>
              <a:t>ROC curve: 0.74 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/>
        </p:nvSpPr>
        <p:spPr>
          <a:xfrm>
            <a:off x="128850" y="300650"/>
            <a:ext cx="5573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Decision Tree - Train </a:t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4175"/>
            <a:ext cx="8839200" cy="283240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6"/>
          <p:cNvSpPr txBox="1"/>
          <p:nvPr/>
        </p:nvSpPr>
        <p:spPr>
          <a:xfrm>
            <a:off x="5175725" y="225500"/>
            <a:ext cx="3790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swald"/>
                <a:ea typeface="Oswald"/>
                <a:cs typeface="Oswald"/>
                <a:sym typeface="Oswald"/>
              </a:rPr>
              <a:t>Accuracy: 0.81 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swald"/>
                <a:ea typeface="Oswald"/>
                <a:cs typeface="Oswald"/>
                <a:sym typeface="Oswald"/>
              </a:rPr>
              <a:t>Precision: 0.79 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swald"/>
                <a:ea typeface="Oswald"/>
                <a:cs typeface="Oswald"/>
                <a:sym typeface="Oswald"/>
              </a:rPr>
              <a:t>Recall: 0.98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swald"/>
                <a:ea typeface="Oswald"/>
                <a:cs typeface="Oswald"/>
                <a:sym typeface="Oswald"/>
              </a:rPr>
              <a:t>ROC Curve: 0.71 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200325" y="322150"/>
            <a:ext cx="4760700" cy="9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- Test  </a:t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63100"/>
            <a:ext cx="8839201" cy="279545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 txBox="1"/>
          <p:nvPr/>
        </p:nvSpPr>
        <p:spPr>
          <a:xfrm>
            <a:off x="5156400" y="270125"/>
            <a:ext cx="3987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swald"/>
                <a:ea typeface="Oswald"/>
                <a:cs typeface="Oswald"/>
                <a:sym typeface="Oswald"/>
              </a:rPr>
              <a:t>Accuracy: 0.80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swald"/>
                <a:ea typeface="Oswald"/>
                <a:cs typeface="Oswald"/>
                <a:sym typeface="Oswald"/>
              </a:rPr>
              <a:t>Precision: 0.78 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swald"/>
                <a:ea typeface="Oswald"/>
                <a:cs typeface="Oswald"/>
                <a:sym typeface="Oswald"/>
              </a:rPr>
              <a:t>Recall: 0.99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swald"/>
                <a:ea typeface="Oswald"/>
                <a:cs typeface="Oswald"/>
                <a:sym typeface="Oswald"/>
              </a:rPr>
              <a:t>ROC Curve: 0.70 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246975" y="901975"/>
            <a:ext cx="62271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r>
              <a:rPr lang="en"/>
              <a:t> - Train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20375"/>
            <a:ext cx="8839200" cy="28639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/>
        </p:nvSpPr>
        <p:spPr>
          <a:xfrm>
            <a:off x="5680400" y="279200"/>
            <a:ext cx="3000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swald"/>
                <a:ea typeface="Oswald"/>
                <a:cs typeface="Oswald"/>
                <a:sym typeface="Oswald"/>
              </a:rPr>
              <a:t>Accuracy: 1.00 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swald"/>
                <a:ea typeface="Oswald"/>
                <a:cs typeface="Oswald"/>
                <a:sym typeface="Oswald"/>
              </a:rPr>
              <a:t>Precision: 1.00 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swald"/>
                <a:ea typeface="Oswald"/>
                <a:cs typeface="Oswald"/>
                <a:sym typeface="Oswald"/>
              </a:rPr>
              <a:t>Recall: 1.00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swald"/>
                <a:ea typeface="Oswald"/>
                <a:cs typeface="Oswald"/>
                <a:sym typeface="Oswald"/>
              </a:rPr>
              <a:t>ROC Curve: 1.00 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89575" y="418775"/>
            <a:ext cx="6227100" cy="7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- Test</a:t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73850"/>
            <a:ext cx="8839201" cy="282157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/>
        </p:nvSpPr>
        <p:spPr>
          <a:xfrm>
            <a:off x="5766300" y="194975"/>
            <a:ext cx="3000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swald"/>
                <a:ea typeface="Oswald"/>
                <a:cs typeface="Oswald"/>
                <a:sym typeface="Oswald"/>
              </a:rPr>
              <a:t>Accuracy: 0.75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swald"/>
                <a:ea typeface="Oswald"/>
                <a:cs typeface="Oswald"/>
                <a:sym typeface="Oswald"/>
              </a:rPr>
              <a:t>Precision: 0.77 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swald"/>
                <a:ea typeface="Oswald"/>
                <a:cs typeface="Oswald"/>
                <a:sym typeface="Oswald"/>
              </a:rPr>
              <a:t>Recall: 0.89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swald"/>
                <a:ea typeface="Oswald"/>
                <a:cs typeface="Oswald"/>
                <a:sym typeface="Oswald"/>
              </a:rPr>
              <a:t>ROC Curve: 0.77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43300" y="293925"/>
            <a:ext cx="6227100" cy="72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190" name="Google Shape;190;p30"/>
          <p:cNvSpPr txBox="1"/>
          <p:nvPr/>
        </p:nvSpPr>
        <p:spPr>
          <a:xfrm>
            <a:off x="514350" y="1175650"/>
            <a:ext cx="81120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swald"/>
                <a:ea typeface="Oswald"/>
                <a:cs typeface="Oswald"/>
                <a:sym typeface="Oswald"/>
              </a:rPr>
              <a:t>After trying three different methods Logistic regression and Decision Tree had performed similarly 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swald"/>
                <a:ea typeface="Oswald"/>
                <a:cs typeface="Oswald"/>
                <a:sym typeface="Oswald"/>
              </a:rPr>
              <a:t>Random Forest had overtrained the training data and had slightly lower results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What to try next: 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Oswald"/>
              <a:buChar char="-"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Standardise the Numerical values 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Oswald"/>
              <a:buChar char="-"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Remove outliers 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Oswald"/>
              <a:buChar char="-"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Adding a new feature EMI: Equated Monthly Instalments and see if there is a trend 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Oswald"/>
              <a:buChar char="-"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Adding the K-Fold method 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Oswald"/>
              <a:buChar char="-"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XGBoost 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swald"/>
                <a:ea typeface="Oswald"/>
                <a:cs typeface="Oswald"/>
                <a:sym typeface="Oswald"/>
              </a:rPr>
              <a:t>Thank you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238425" y="684725"/>
            <a:ext cx="264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Context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878425" y="541800"/>
            <a:ext cx="6206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 Light"/>
              <a:buChar char="➔"/>
            </a:pPr>
            <a:r>
              <a:rPr lang="en" sz="1450">
                <a:solidFill>
                  <a:schemeClr val="lt1"/>
                </a:solidFill>
                <a:highlight>
                  <a:schemeClr val="lt2"/>
                </a:highlight>
                <a:latin typeface="Oswald"/>
                <a:ea typeface="Oswald"/>
                <a:cs typeface="Oswald"/>
                <a:sym typeface="Oswald"/>
              </a:rPr>
              <a:t>Predict Loan Eligibility for Dream Housing Finance company</a:t>
            </a:r>
            <a:endParaRPr sz="1450">
              <a:solidFill>
                <a:schemeClr val="lt1"/>
              </a:solidFill>
              <a:highlight>
                <a:schemeClr val="lt2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 Light"/>
              <a:buChar char="➔"/>
            </a:pPr>
            <a:r>
              <a:rPr lang="en" sz="1450">
                <a:solidFill>
                  <a:schemeClr val="lt1"/>
                </a:solidFill>
                <a:highlight>
                  <a:schemeClr val="lt2"/>
                </a:highlight>
                <a:latin typeface="Oswald"/>
                <a:ea typeface="Oswald"/>
                <a:cs typeface="Oswald"/>
                <a:sym typeface="Oswald"/>
              </a:rPr>
              <a:t>Customer first applies for home loan and after that company validates the customer eligibility for loan.</a:t>
            </a:r>
            <a:endParaRPr sz="1450">
              <a:solidFill>
                <a:schemeClr val="lt1"/>
              </a:solidFill>
              <a:highlight>
                <a:schemeClr val="lt2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lt1"/>
              </a:solidFill>
              <a:highlight>
                <a:schemeClr val="lt2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lt1"/>
              </a:solidFill>
              <a:highlight>
                <a:schemeClr val="lt2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highlight>
                <a:schemeClr val="lt2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71" name="Google Shape;71;p14"/>
          <p:cNvCxnSpPr/>
          <p:nvPr/>
        </p:nvCxnSpPr>
        <p:spPr>
          <a:xfrm>
            <a:off x="2984925" y="1724175"/>
            <a:ext cx="5993100" cy="7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 txBox="1"/>
          <p:nvPr/>
        </p:nvSpPr>
        <p:spPr>
          <a:xfrm>
            <a:off x="238425" y="21302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Mission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2878425" y="1680000"/>
            <a:ext cx="60996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lt1"/>
              </a:solidFill>
              <a:highlight>
                <a:schemeClr val="lt2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 Light"/>
              <a:buChar char="➔"/>
            </a:pPr>
            <a:r>
              <a:rPr lang="en" sz="1450">
                <a:solidFill>
                  <a:schemeClr val="lt1"/>
                </a:solidFill>
                <a:highlight>
                  <a:schemeClr val="lt2"/>
                </a:highlight>
                <a:latin typeface="Oswald"/>
                <a:ea typeface="Oswald"/>
                <a:cs typeface="Oswald"/>
                <a:sym typeface="Oswald"/>
              </a:rPr>
              <a:t>Company wants to automate the loan eligibility process (real time) based on customer detail provided while filling online application form. </a:t>
            </a:r>
            <a:endParaRPr sz="1450">
              <a:solidFill>
                <a:schemeClr val="lt1"/>
              </a:solidFill>
              <a:highlight>
                <a:schemeClr val="lt2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 Light"/>
              <a:buChar char="➔"/>
            </a:pPr>
            <a:r>
              <a:rPr lang="en" sz="1450">
                <a:solidFill>
                  <a:schemeClr val="lt1"/>
                </a:solidFill>
                <a:highlight>
                  <a:schemeClr val="lt2"/>
                </a:highlight>
                <a:latin typeface="Oswald"/>
                <a:ea typeface="Oswald"/>
                <a:cs typeface="Oswald"/>
                <a:sym typeface="Oswald"/>
              </a:rPr>
              <a:t>Based on their answers they give, can we predict if they will be approved.</a:t>
            </a:r>
            <a:endParaRPr sz="1450">
              <a:solidFill>
                <a:schemeClr val="lt1"/>
              </a:solidFill>
              <a:highlight>
                <a:schemeClr val="lt2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238425" y="35757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Application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2878425" y="3478625"/>
            <a:ext cx="6099600" cy="14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 Light"/>
              <a:buChar char="➔"/>
            </a:pPr>
            <a:r>
              <a:rPr lang="en" sz="1450">
                <a:solidFill>
                  <a:schemeClr val="lt1"/>
                </a:solidFill>
                <a:highlight>
                  <a:schemeClr val="lt2"/>
                </a:highlight>
                <a:latin typeface="Oswald"/>
                <a:ea typeface="Oswald"/>
                <a:cs typeface="Oswald"/>
                <a:sym typeface="Oswald"/>
              </a:rPr>
              <a:t>Exploratory</a:t>
            </a:r>
            <a:r>
              <a:rPr lang="en" sz="1450">
                <a:solidFill>
                  <a:schemeClr val="lt1"/>
                </a:solidFill>
                <a:highlight>
                  <a:schemeClr val="lt2"/>
                </a:highlight>
                <a:latin typeface="Oswald"/>
                <a:ea typeface="Oswald"/>
                <a:cs typeface="Oswald"/>
                <a:sym typeface="Oswald"/>
              </a:rPr>
              <a:t> Data Analysis </a:t>
            </a:r>
            <a:endParaRPr sz="1450">
              <a:solidFill>
                <a:schemeClr val="lt1"/>
              </a:solidFill>
              <a:highlight>
                <a:schemeClr val="lt2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 Light"/>
              <a:buChar char="➔"/>
            </a:pPr>
            <a:r>
              <a:rPr lang="en" sz="1450">
                <a:solidFill>
                  <a:schemeClr val="lt1"/>
                </a:solidFill>
                <a:highlight>
                  <a:schemeClr val="lt2"/>
                </a:highlight>
                <a:latin typeface="Oswald"/>
                <a:ea typeface="Oswald"/>
                <a:cs typeface="Oswald"/>
                <a:sym typeface="Oswald"/>
              </a:rPr>
              <a:t>Predictive</a:t>
            </a:r>
            <a:r>
              <a:rPr lang="en" sz="1450">
                <a:solidFill>
                  <a:schemeClr val="lt1"/>
                </a:solidFill>
                <a:highlight>
                  <a:schemeClr val="lt2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1450">
                <a:solidFill>
                  <a:schemeClr val="lt1"/>
                </a:solidFill>
                <a:highlight>
                  <a:schemeClr val="lt2"/>
                </a:highlight>
                <a:latin typeface="Oswald"/>
                <a:ea typeface="Oswald"/>
                <a:cs typeface="Oswald"/>
                <a:sym typeface="Oswald"/>
              </a:rPr>
              <a:t>models: </a:t>
            </a:r>
            <a:endParaRPr sz="1450">
              <a:solidFill>
                <a:schemeClr val="lt1"/>
              </a:solidFill>
              <a:highlight>
                <a:schemeClr val="lt2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20675" lvl="3" marL="1828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Oswald"/>
              <a:buChar char="○"/>
            </a:pPr>
            <a:r>
              <a:rPr lang="en" sz="1450">
                <a:solidFill>
                  <a:schemeClr val="lt1"/>
                </a:solidFill>
                <a:highlight>
                  <a:schemeClr val="lt2"/>
                </a:highlight>
                <a:latin typeface="Oswald"/>
                <a:ea typeface="Oswald"/>
                <a:cs typeface="Oswald"/>
                <a:sym typeface="Oswald"/>
              </a:rPr>
              <a:t>Decision Tree </a:t>
            </a:r>
            <a:endParaRPr sz="1450">
              <a:solidFill>
                <a:schemeClr val="lt1"/>
              </a:solidFill>
              <a:highlight>
                <a:schemeClr val="lt2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20675" lvl="3" marL="1828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Oswald"/>
              <a:buChar char="○"/>
            </a:pPr>
            <a:r>
              <a:rPr lang="en" sz="1450">
                <a:solidFill>
                  <a:schemeClr val="lt1"/>
                </a:solidFill>
                <a:highlight>
                  <a:schemeClr val="lt2"/>
                </a:highlight>
                <a:latin typeface="Oswald"/>
                <a:ea typeface="Oswald"/>
                <a:cs typeface="Oswald"/>
                <a:sym typeface="Oswald"/>
              </a:rPr>
              <a:t>Random Forest </a:t>
            </a:r>
            <a:endParaRPr sz="1450">
              <a:solidFill>
                <a:schemeClr val="lt1"/>
              </a:solidFill>
              <a:highlight>
                <a:schemeClr val="lt2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20675" lvl="3" marL="1828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Oswald"/>
              <a:buChar char="○"/>
            </a:pPr>
            <a:r>
              <a:rPr lang="en" sz="1450">
                <a:solidFill>
                  <a:schemeClr val="lt1"/>
                </a:solidFill>
                <a:highlight>
                  <a:schemeClr val="lt2"/>
                </a:highlight>
                <a:latin typeface="Oswald"/>
                <a:ea typeface="Oswald"/>
                <a:cs typeface="Oswald"/>
                <a:sym typeface="Oswald"/>
              </a:rPr>
              <a:t>Logistic </a:t>
            </a:r>
            <a:endParaRPr sz="1450">
              <a:solidFill>
                <a:schemeClr val="lt1"/>
              </a:solidFill>
              <a:highlight>
                <a:schemeClr val="lt2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76" name="Google Shape;76;p14"/>
          <p:cNvCxnSpPr/>
          <p:nvPr/>
        </p:nvCxnSpPr>
        <p:spPr>
          <a:xfrm>
            <a:off x="2984925" y="3198813"/>
            <a:ext cx="5993100" cy="7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188025" y="423575"/>
            <a:ext cx="359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188025" y="1313525"/>
            <a:ext cx="346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Oswald"/>
              <a:buChar char="-"/>
            </a:pPr>
            <a:r>
              <a:rPr lang="en" sz="19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614 Applicants </a:t>
            </a:r>
            <a:endParaRPr sz="19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Oswald"/>
              <a:buChar char="-"/>
            </a:pPr>
            <a:r>
              <a:rPr lang="en" sz="19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11 inputs that the customers have. </a:t>
            </a:r>
            <a:endParaRPr sz="19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Missing value strategy: </a:t>
            </a:r>
            <a:endParaRPr sz="19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Oswald"/>
              <a:buChar char="-"/>
            </a:pPr>
            <a:r>
              <a:rPr lang="en" sz="19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Credit History has the most missing data </a:t>
            </a:r>
            <a:endParaRPr sz="19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Oswald"/>
              <a:buChar char="-"/>
            </a:pPr>
            <a:r>
              <a:rPr lang="en" sz="19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Numerical : Median </a:t>
            </a:r>
            <a:endParaRPr sz="19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Oswald"/>
              <a:buChar char="-"/>
            </a:pPr>
            <a:r>
              <a:rPr lang="en" sz="19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Categorical: Mode </a:t>
            </a:r>
            <a:endParaRPr sz="19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052925" y="91275"/>
            <a:ext cx="4876950" cy="49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3301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Target Variable </a:t>
            </a:r>
            <a:endParaRPr sz="3000"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389600"/>
            <a:ext cx="2974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Oswald"/>
              <a:buChar char="-"/>
            </a:pPr>
            <a:r>
              <a:rPr lang="en" sz="19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Loan Status</a:t>
            </a:r>
            <a:endParaRPr sz="19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Oswald"/>
              <a:buChar char="-"/>
            </a:pPr>
            <a:r>
              <a:rPr lang="en" sz="19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69% of the applicant had their loans approved</a:t>
            </a:r>
            <a:endParaRPr sz="19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Oswald"/>
              <a:buChar char="-"/>
            </a:pPr>
            <a:r>
              <a:rPr lang="en" sz="19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Categorical</a:t>
            </a:r>
            <a:endParaRPr sz="19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8725" y="780550"/>
            <a:ext cx="5532150" cy="37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365075"/>
            <a:ext cx="3626700" cy="64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Independent</a:t>
            </a:r>
            <a:r>
              <a:rPr lang="en" sz="3000"/>
              <a:t> Variables</a:t>
            </a:r>
            <a:endParaRPr sz="300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188" y="1160251"/>
            <a:ext cx="8525625" cy="35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547650"/>
            <a:ext cx="28080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Columns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3950" y="1509650"/>
            <a:ext cx="5615976" cy="252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125" y="1509638"/>
            <a:ext cx="3099150" cy="2526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00975" y="558375"/>
            <a:ext cx="2808000" cy="5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 Applicant</a:t>
            </a:r>
            <a:r>
              <a:rPr lang="en"/>
              <a:t> income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050" y="1701850"/>
            <a:ext cx="5719499" cy="2554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850" y="1734100"/>
            <a:ext cx="3010251" cy="2490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118400" y="566350"/>
            <a:ext cx="4112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Income - Feature Engineered 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650" y="1698038"/>
            <a:ext cx="5719500" cy="2562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41912"/>
            <a:ext cx="3132076" cy="247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Amount 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89200"/>
            <a:ext cx="3581275" cy="299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0275" y="1440175"/>
            <a:ext cx="5015749" cy="31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