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02b36a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02b36a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02b36a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02b36a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7e3e1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7e3e1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3e931a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3e931a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3e931a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3e931a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3e931a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3e931a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3e931a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3e931a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3e931a0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3e931a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3e931a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3e931a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3e931a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3e931a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3e931a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3e931a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02b36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02b36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02b36a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02b36a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7e3e13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7e3e1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02b36a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02b36a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CTU-13 Botnet Classification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Collins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Single Value SHAP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962150"/>
            <a:ext cx="8248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SHAP Summary Plot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High or Low for row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Horizontal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Positive or Negative impact (Magnitude)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75" y="1152475"/>
            <a:ext cx="3265225" cy="34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Black Box Conclusions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Impactful Overall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Source Bytes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Duration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Total Bytes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UDP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Most likely protocol to be malicious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Total Packets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Goal: 90% Predictive Accuracy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95%+ across all metrics on test ✔️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Black Box Explored ✔️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Review: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Per Scenario Models Useless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Learning Tool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Grid Searching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Preparation (Theoretical):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Pipeline Generation (Pyspark)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Automated cleaning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Generalized for other datasets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(Theoretical)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Flask App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Containerization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Deployment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75" y="1908175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Dr. Eric Goodman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Dr. Dave Eargle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MSBA Cohort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Related Works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García, S., Grill, M., Stiborek, J., &amp;amp; Zunino, A. (2014, June 05). An empirical comparison of botnet detection methods. Retrieved March 27, 2021,from https://www.sciencedirect.com/science/article/pii/S0167404814000923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Garcia, Sebastian. Malware Capture Facility Project. Retrieved from https://stratosphereips.org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Haghighat, M. H., &amp; Li, J. (2018, November). Edmund: Entropy based attack Detection and Mitigation engine Using Netflow Data. Retrieved February 27th, 2021 from https://www.researchgate.net/publication/329457489_Edmund_Entropy_based_attack_Detection_and_Mitigation_engine_Using_Netflow_Data.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Le, D., &amp; Zincir-Heywood, N., &amp; Heywood, M., Data analytics on network traffic flows for botnet behaviour detection. Retrieved February 27, 2021 from https://ieeexplore.ieee.org/document/7850078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 Vishwakarma, A. (2020, May). Network Traffic Based Botnet Detection Using Machine learning. Retrieved March 1, 2021 from https://scholarworks.sjsu.edu/cgi/viewcontent.cgi?article=1917&amp;context=etd_projects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Bots are a major threat to cybersecurity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Distributed Denial of Service (DDOS)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Malware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Analytics Disruption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Identifying bots beforehand improves security and leads to savings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Goal: To classify bi-directional netflows that belong to malicious IP addresses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90% Accuracy</a:t>
            </a:r>
            <a:br>
              <a:rPr lang="en"/>
            </a:b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9350"/>
            <a:ext cx="42672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574250" y="3933350"/>
            <a:ext cx="42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Image Courtesy: Roger A. Grimes, 2020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</a:rPr>
              <a:t>csoonline.com/article/2615925/security-your-quick-guide-to-malware-types.html</a:t>
            </a:r>
            <a:endParaRPr sz="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13 Scenarios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20,643,076 total flows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432,755 botnet flows (2.1%)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369,806 normal flows (1.8%)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19,840,515 background flows (96.1%)</a:t>
            </a:r>
            <a:br>
              <a:rPr lang="en">
                <a:solidFill>
                  <a:srgbClr val="D9D9D9"/>
                </a:solidFill>
              </a:rPr>
            </a:br>
            <a:endParaRPr>
              <a:solidFill>
                <a:srgbClr val="D9D9D9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 sz="1800"/>
              <a:t>7 bots with varied IPs, protocols</a:t>
            </a:r>
            <a:br>
              <a:rPr lang="en" sz="1800"/>
            </a:br>
            <a:endParaRPr>
              <a:solidFill>
                <a:srgbClr val="D9D9D9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15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Duration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Total Packets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Total Bytes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Source Bytes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Char char="-"/>
            </a:pPr>
            <a:r>
              <a:rPr lang="en">
                <a:solidFill>
                  <a:srgbClr val="D9D9D9"/>
                </a:solidFill>
              </a:rPr>
              <a:t>Protocol</a:t>
            </a:r>
            <a:endParaRPr>
              <a:solidFill>
                <a:srgbClr val="D9D9D9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-"/>
            </a:pPr>
            <a:r>
              <a:rPr lang="en">
                <a:solidFill>
                  <a:srgbClr val="FFFF00"/>
                </a:solidFill>
              </a:rPr>
              <a:t>Source 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13 scenarios combined into one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Only Scenarios 9-12 utilized more than one bot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Blending of identifier</a:t>
            </a:r>
            <a:r>
              <a:rPr lang="en">
                <a:solidFill>
                  <a:srgbClr val="CCCCCC"/>
                </a:solidFill>
              </a:rPr>
              <a:t>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Unnecessary features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Target feature ‘Malicious’ encoded based on Src IP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Balancing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Random subset of non-malicious flows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Final malicious flows = final non-malicious flows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Final DF ~ 900,000 rows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Overview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Literature 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-"/>
            </a:pPr>
            <a:r>
              <a:rPr lang="en">
                <a:solidFill>
                  <a:srgbClr val="FFFF00"/>
                </a:solidFill>
              </a:rPr>
              <a:t>Random Forest Classification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Char char="-"/>
            </a:pPr>
            <a:r>
              <a:rPr lang="en">
                <a:solidFill>
                  <a:srgbClr val="FFFF00"/>
                </a:solidFill>
              </a:rPr>
              <a:t>Gaussian Naive Bayes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XGBoost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Support Vector Machines</a:t>
            </a:r>
            <a:br>
              <a:rPr lang="en">
                <a:solidFill>
                  <a:srgbClr val="D9D9D9"/>
                </a:solidFill>
              </a:rPr>
            </a:b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Per-Scenario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Largely useless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Unbalanced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High accuracy regardless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“Getting my feet wet”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Overview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Aggregate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Random Forest Classifier 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80/20 Split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500 max_leaf nodes</a:t>
            </a:r>
            <a:endParaRPr>
              <a:solidFill>
                <a:srgbClr val="CCCCCC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Optimal ROC AUC, Accuracy</a:t>
            </a:r>
            <a:endParaRPr>
              <a:solidFill>
                <a:srgbClr val="CCCCCC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Runtime</a:t>
            </a:r>
            <a:endParaRPr>
              <a:solidFill>
                <a:srgbClr val="CCCCCC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Grid Searching?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 Gaussian Bayes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Initial Results Mediocre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Model Assessment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ROC AUC: 0.950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F1 Score: 0.949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Accuracy: 0.950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84,713 True Negatives 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83,811 True Positives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5,297 False Negatives (3%)</a:t>
            </a:r>
            <a:endParaRPr>
              <a:solidFill>
                <a:srgbClr val="D9D9D9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3,574 False Positives (2%)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Gaussian 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ROC AUC: 0.546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F1 Score: 0.683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Accuracy: 0.547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00" y="1784350"/>
            <a:ext cx="31813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Feature Importance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Basic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eature_importances_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Built-in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accurate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63" y="1641475"/>
            <a:ext cx="49625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Permutation Importance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Shuffles one feature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-"/>
            </a:pPr>
            <a:r>
              <a:rPr lang="en">
                <a:solidFill>
                  <a:srgbClr val="CCCCCC"/>
                </a:solidFill>
              </a:rPr>
              <a:t>SHAP Package</a:t>
            </a:r>
            <a:endParaRPr>
              <a:solidFill>
                <a:srgbClr val="CCCCC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Hold all else constant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SrcBytes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Dur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TotBytes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-"/>
            </a:pPr>
            <a:r>
              <a:rPr lang="en">
                <a:solidFill>
                  <a:srgbClr val="D9D9D9"/>
                </a:solidFill>
              </a:rPr>
              <a:t>UDP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25" y="1327150"/>
            <a:ext cx="1990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