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91" r:id="rId2"/>
    <p:sldId id="292" r:id="rId3"/>
    <p:sldId id="314" r:id="rId4"/>
    <p:sldId id="315" r:id="rId5"/>
    <p:sldId id="293" r:id="rId6"/>
    <p:sldId id="294" r:id="rId7"/>
    <p:sldId id="316" r:id="rId8"/>
    <p:sldId id="318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7" r:id="rId37"/>
    <p:sldId id="346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9" r:id="rId49"/>
    <p:sldId id="358" r:id="rId50"/>
    <p:sldId id="360" r:id="rId51"/>
    <p:sldId id="361" r:id="rId52"/>
    <p:sldId id="362" r:id="rId53"/>
    <p:sldId id="363" r:id="rId54"/>
    <p:sldId id="313" r:id="rId55"/>
    <p:sldId id="27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EF58DA-A2C5-4F83-9CB9-564575EC87AA}">
          <p14:sldIdLst>
            <p14:sldId id="291"/>
            <p14:sldId id="292"/>
            <p14:sldId id="314"/>
            <p14:sldId id="315"/>
            <p14:sldId id="293"/>
            <p14:sldId id="294"/>
            <p14:sldId id="316"/>
            <p14:sldId id="318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58"/>
            <p14:sldId id="360"/>
            <p14:sldId id="361"/>
            <p14:sldId id="362"/>
            <p14:sldId id="363"/>
            <p14:sldId id="31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7214-C04B-4145-89E7-5465B63A78F9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8492-2C95-46AF-81CD-79BF6D25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48" y="5423124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8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4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08" y="5420648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08" y="5423124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2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94012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808" y="5413498"/>
            <a:ext cx="911192" cy="9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22609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 and 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Neil Patrick Del GALLEGO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2607286"/>
            <a:ext cx="10058400" cy="15226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Heapsort</a:t>
            </a:r>
          </a:p>
        </p:txBody>
      </p:sp>
    </p:spTree>
    <p:extLst>
      <p:ext uri="{BB962C8B-B14F-4D97-AF65-F5344CB8AC3E}">
        <p14:creationId xmlns:p14="http://schemas.microsoft.com/office/powerpoint/2010/main" val="412938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2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SWAP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3" name="Arrow: Down 2"/>
          <p:cNvSpPr/>
          <p:nvPr/>
        </p:nvSpPr>
        <p:spPr>
          <a:xfrm>
            <a:off x="9765437" y="532660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157317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2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</a:t>
            </a:r>
            <a:r>
              <a:rPr lang="en-US" sz="3600" b="1" u="sng" dirty="0"/>
              <a:t>SWAP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3" name="Arrow: Down 2"/>
          <p:cNvSpPr/>
          <p:nvPr/>
        </p:nvSpPr>
        <p:spPr>
          <a:xfrm>
            <a:off x="9765437" y="532660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/>
          <p:cNvCxnSpPr>
            <a:stCxn id="31" idx="2"/>
            <a:endCxn id="30" idx="2"/>
          </p:cNvCxnSpPr>
          <p:nvPr/>
        </p:nvCxnSpPr>
        <p:spPr>
          <a:xfrm rot="10800000" flipH="1">
            <a:off x="8531440" y="2138781"/>
            <a:ext cx="923278" cy="1144483"/>
          </a:xfrm>
          <a:prstGeom prst="curvedConnector3">
            <a:avLst>
              <a:gd name="adj1" fmla="val -2476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Down 8"/>
          <p:cNvSpPr/>
          <p:nvPr/>
        </p:nvSpPr>
        <p:spPr>
          <a:xfrm>
            <a:off x="1083076" y="1846555"/>
            <a:ext cx="1269507" cy="1950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/>
          <p:cNvSpPr/>
          <p:nvPr/>
        </p:nvSpPr>
        <p:spPr>
          <a:xfrm rot="10800000">
            <a:off x="1083075" y="2627866"/>
            <a:ext cx="1269507" cy="1950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2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7231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2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I++</a:t>
            </a:r>
            <a:endParaRPr lang="en-US" sz="3600" b="1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3" name="Arrow: Down 2"/>
          <p:cNvSpPr/>
          <p:nvPr/>
        </p:nvSpPr>
        <p:spPr>
          <a:xfrm>
            <a:off x="9765437" y="532660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85488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2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</a:t>
            </a:r>
            <a:r>
              <a:rPr lang="en-US" sz="3600" b="1" u="sng" dirty="0"/>
              <a:t>I++</a:t>
            </a:r>
            <a:endParaRPr lang="en-US" sz="3600" b="1" u="sng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8797770" y="2026569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03454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</a:t>
            </a:r>
            <a:r>
              <a:rPr lang="en-US" sz="3600" b="1" u="sng" dirty="0"/>
              <a:t>LEFT = 3 RIGHT = 4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SWAP</a:t>
            </a:r>
            <a:endParaRPr lang="en-US" sz="3600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8797770" y="2026569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14865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3 RIGHT = 4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</a:t>
            </a:r>
            <a:r>
              <a:rPr lang="en-US" sz="3600" b="1" u="sng" dirty="0"/>
              <a:t>SWAP</a:t>
            </a:r>
            <a:endParaRPr lang="en-US" sz="3600" b="1" u="sng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8797770" y="2026569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/>
          <p:cNvCxnSpPr>
            <a:stCxn id="33" idx="2"/>
            <a:endCxn id="31" idx="2"/>
          </p:cNvCxnSpPr>
          <p:nvPr/>
        </p:nvCxnSpPr>
        <p:spPr>
          <a:xfrm rot="10800000" flipH="1">
            <a:off x="7864134" y="3283263"/>
            <a:ext cx="667305" cy="1167418"/>
          </a:xfrm>
          <a:prstGeom prst="curvedConnector3">
            <a:avLst>
              <a:gd name="adj1" fmla="val -3425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95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705467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3 RIGHT = 4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I++</a:t>
            </a:r>
            <a:endParaRPr lang="en-US" sz="3600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8797770" y="2026569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3 RIGHT = 4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</a:t>
            </a:r>
            <a:r>
              <a:rPr lang="en-US" sz="3600" b="1" u="sng" dirty="0"/>
              <a:t>I++</a:t>
            </a:r>
            <a:endParaRPr lang="en-US" sz="3600" b="1" u="sng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8138011" y="3249604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-1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</a:t>
            </a:r>
            <a:endParaRPr lang="en-US" sz="3600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8138011" y="3249604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9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-1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</a:t>
            </a:r>
            <a:endParaRPr lang="en-US" sz="3600" b="1" u="sng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9486086" y="3259234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Uses a binary tree data structure or </a:t>
            </a:r>
            <a:r>
              <a:rPr lang="en-US" sz="3600" b="1" dirty="0"/>
              <a:t>binary heap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Worst case : O(n </a:t>
            </a:r>
            <a:r>
              <a:rPr lang="en-US" sz="3600" dirty="0" err="1"/>
              <a:t>lg</a:t>
            </a:r>
            <a:r>
              <a:rPr lang="en-US" sz="3600" dirty="0"/>
              <a:t> 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Average case: Theta(n </a:t>
            </a:r>
            <a:r>
              <a:rPr lang="en-US" sz="3600" dirty="0" err="1"/>
              <a:t>lg</a:t>
            </a:r>
            <a:r>
              <a:rPr lang="en-US" sz="3600" dirty="0"/>
              <a:t> 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Best case: Omega(n </a:t>
            </a:r>
            <a:r>
              <a:rPr lang="en-US" sz="3600" dirty="0" err="1"/>
              <a:t>lg</a:t>
            </a:r>
            <a:r>
              <a:rPr lang="en-US" sz="3600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87236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-1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</a:t>
            </a:r>
            <a:r>
              <a:rPr lang="en-US" sz="3600" b="1" dirty="0"/>
              <a:t>END OF TREE</a:t>
            </a:r>
            <a:endParaRPr lang="en-US" sz="3600" b="1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9506504" y="3258243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When </a:t>
            </a:r>
            <a:r>
              <a:rPr lang="en-US" sz="3600" b="1" dirty="0"/>
              <a:t>END OF TREE</a:t>
            </a:r>
            <a:r>
              <a:rPr lang="en-US" sz="3600" dirty="0"/>
              <a:t> node is reached, the last node is </a:t>
            </a:r>
            <a:r>
              <a:rPr lang="en-US" sz="3600" b="1" dirty="0"/>
              <a:t>SWAPPED </a:t>
            </a:r>
            <a:r>
              <a:rPr lang="en-US" sz="3600" dirty="0"/>
              <a:t>to the root node.</a:t>
            </a:r>
            <a:endParaRPr lang="en-US" sz="3600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</p:spTree>
    <p:extLst>
      <p:ext uri="{BB962C8B-B14F-4D97-AF65-F5344CB8AC3E}">
        <p14:creationId xmlns:p14="http://schemas.microsoft.com/office/powerpoint/2010/main" val="287307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037900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When </a:t>
            </a:r>
            <a:r>
              <a:rPr lang="en-US" sz="3600" b="1" dirty="0"/>
              <a:t>END OF TREE</a:t>
            </a:r>
            <a:r>
              <a:rPr lang="en-US" sz="3600" dirty="0"/>
              <a:t> node is reached, the last node is </a:t>
            </a:r>
            <a:r>
              <a:rPr lang="en-US" sz="3600" b="1" dirty="0"/>
              <a:t>SWAPPED </a:t>
            </a:r>
            <a:r>
              <a:rPr lang="en-US" sz="3600" dirty="0"/>
              <a:t>to the root node.</a:t>
            </a:r>
            <a:endParaRPr lang="en-US" sz="3600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cxnSp>
        <p:nvCxnSpPr>
          <p:cNvPr id="21" name="Connector: Curved 20"/>
          <p:cNvCxnSpPr>
            <a:stCxn id="34" idx="6"/>
            <a:endCxn id="30" idx="6"/>
          </p:cNvCxnSpPr>
          <p:nvPr/>
        </p:nvCxnSpPr>
        <p:spPr>
          <a:xfrm flipV="1">
            <a:off x="10140962" y="2138780"/>
            <a:ext cx="237034" cy="2288966"/>
          </a:xfrm>
          <a:prstGeom prst="curvedConnector3">
            <a:avLst>
              <a:gd name="adj1" fmla="val 71704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4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Last node is </a:t>
            </a:r>
            <a:r>
              <a:rPr lang="en-US" sz="3600" b="1" dirty="0"/>
              <a:t>DELETED</a:t>
            </a:r>
            <a:r>
              <a:rPr lang="en-US" sz="3600" dirty="0"/>
              <a:t>.</a:t>
            </a:r>
            <a:endParaRPr lang="en-US" sz="3600" b="1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  <p:cxnSp>
        <p:nvCxnSpPr>
          <p:cNvPr id="21" name="Connector: Curved 20"/>
          <p:cNvCxnSpPr>
            <a:stCxn id="34" idx="6"/>
            <a:endCxn id="30" idx="6"/>
          </p:cNvCxnSpPr>
          <p:nvPr/>
        </p:nvCxnSpPr>
        <p:spPr>
          <a:xfrm flipV="1">
            <a:off x="10140962" y="2138780"/>
            <a:ext cx="237034" cy="2288966"/>
          </a:xfrm>
          <a:prstGeom prst="curvedConnector3">
            <a:avLst>
              <a:gd name="adj1" fmla="val 71704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ication Sign 2"/>
          <p:cNvSpPr/>
          <p:nvPr/>
        </p:nvSpPr>
        <p:spPr>
          <a:xfrm>
            <a:off x="9052042" y="3855136"/>
            <a:ext cx="1273651" cy="1145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614894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Last node is </a:t>
            </a:r>
            <a:r>
              <a:rPr lang="en-US" sz="3600" b="1" dirty="0"/>
              <a:t>DELETED</a:t>
            </a:r>
            <a:r>
              <a:rPr lang="en-US" sz="3600" dirty="0"/>
              <a:t>.</a:t>
            </a:r>
            <a:endParaRPr lang="en-US" sz="3600" b="1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</p:spTree>
    <p:extLst>
      <p:ext uri="{BB962C8B-B14F-4D97-AF65-F5344CB8AC3E}">
        <p14:creationId xmlns:p14="http://schemas.microsoft.com/office/powerpoint/2010/main" val="1057105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602961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Build the </a:t>
            </a:r>
            <a:r>
              <a:rPr lang="en-US" sz="3600" b="1" dirty="0"/>
              <a:t>MAX HEAP.</a:t>
            </a:r>
          </a:p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6" name="Oval 15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0" name="Straight Connector 19"/>
          <p:cNvCxnSpPr>
            <a:stCxn id="16" idx="4"/>
            <a:endCxn id="17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4"/>
            <a:endCxn id="18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</p:spTree>
    <p:extLst>
      <p:ext uri="{BB962C8B-B14F-4D97-AF65-F5344CB8AC3E}">
        <p14:creationId xmlns:p14="http://schemas.microsoft.com/office/powerpoint/2010/main" val="2080336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2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SWAP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6" name="Arrow: Down 15"/>
          <p:cNvSpPr/>
          <p:nvPr/>
        </p:nvSpPr>
        <p:spPr>
          <a:xfrm>
            <a:off x="9728594" y="562503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</p:spTree>
    <p:extLst>
      <p:ext uri="{BB962C8B-B14F-4D97-AF65-F5344CB8AC3E}">
        <p14:creationId xmlns:p14="http://schemas.microsoft.com/office/powerpoint/2010/main" val="1247482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488249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2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</a:t>
            </a:r>
            <a:r>
              <a:rPr lang="en-US" sz="3600" b="1" u="sng" dirty="0"/>
              <a:t>SWAP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6" name="Arrow: Down 15"/>
          <p:cNvSpPr/>
          <p:nvPr/>
        </p:nvSpPr>
        <p:spPr>
          <a:xfrm>
            <a:off x="9728594" y="562503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cxnSp>
        <p:nvCxnSpPr>
          <p:cNvPr id="28" name="Connector: Curved 27"/>
          <p:cNvCxnSpPr>
            <a:stCxn id="18" idx="2"/>
            <a:endCxn id="17" idx="2"/>
          </p:cNvCxnSpPr>
          <p:nvPr/>
        </p:nvCxnSpPr>
        <p:spPr>
          <a:xfrm rot="10800000" flipH="1">
            <a:off x="8531440" y="2138781"/>
            <a:ext cx="923278" cy="1144483"/>
          </a:xfrm>
          <a:prstGeom prst="curvedConnector3">
            <a:avLst>
              <a:gd name="adj1" fmla="val -2476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9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646922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2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I++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6" name="Arrow: Down 15"/>
          <p:cNvSpPr/>
          <p:nvPr/>
        </p:nvSpPr>
        <p:spPr>
          <a:xfrm>
            <a:off x="9728594" y="562503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</p:spTree>
    <p:extLst>
      <p:ext uri="{BB962C8B-B14F-4D97-AF65-F5344CB8AC3E}">
        <p14:creationId xmlns:p14="http://schemas.microsoft.com/office/powerpoint/2010/main" val="340400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</a:t>
            </a:r>
            <a:r>
              <a:rPr lang="en-US" sz="3600" b="1" u="sng" dirty="0"/>
              <a:t>LEFT = 3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</a:t>
            </a:r>
            <a:r>
              <a:rPr lang="en-US" sz="3600" b="1" u="sng" dirty="0"/>
              <a:t>I++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6" name="Arrow: Down 15"/>
          <p:cNvSpPr/>
          <p:nvPr/>
        </p:nvSpPr>
        <p:spPr>
          <a:xfrm>
            <a:off x="8783530" y="1759999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</p:spTree>
    <p:extLst>
      <p:ext uri="{BB962C8B-B14F-4D97-AF65-F5344CB8AC3E}">
        <p14:creationId xmlns:p14="http://schemas.microsoft.com/office/powerpoint/2010/main" val="360293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64654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binary heap is an </a:t>
            </a:r>
            <a:r>
              <a:rPr lang="en-US" sz="3600" b="1" dirty="0"/>
              <a:t>evenly balanced binary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binary heap has either MAX/MIN property.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b="1" dirty="0"/>
              <a:t>MAX</a:t>
            </a:r>
            <a:r>
              <a:rPr lang="en-US" sz="3400" dirty="0"/>
              <a:t> – the parent node is &gt;= its child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b="1" dirty="0"/>
              <a:t>MIN</a:t>
            </a:r>
            <a:r>
              <a:rPr lang="en-US" sz="3400" dirty="0"/>
              <a:t> – the parent node is &lt;= its child nodes</a:t>
            </a:r>
          </a:p>
        </p:txBody>
      </p:sp>
      <p:pic>
        <p:nvPicPr>
          <p:cNvPr id="1026" name="Picture 2" descr="File:Max-Heap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090526"/>
            <a:ext cx="4772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52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3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SWAP</a:t>
            </a:r>
            <a:endParaRPr lang="en-US" sz="3600" b="1" u="sng" dirty="0"/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6" name="Arrow: Down 15"/>
          <p:cNvSpPr/>
          <p:nvPr/>
        </p:nvSpPr>
        <p:spPr>
          <a:xfrm>
            <a:off x="8783530" y="1759999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</p:spTree>
    <p:extLst>
      <p:ext uri="{BB962C8B-B14F-4D97-AF65-F5344CB8AC3E}">
        <p14:creationId xmlns:p14="http://schemas.microsoft.com/office/powerpoint/2010/main" val="1087813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98667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3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</a:t>
            </a:r>
            <a:r>
              <a:rPr lang="en-US" sz="3600" b="1" u="sng" dirty="0"/>
              <a:t>SWAP, </a:t>
            </a:r>
            <a:r>
              <a:rPr lang="en-US" sz="3600" dirty="0"/>
              <a:t>I++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6" name="Arrow: Down 15"/>
          <p:cNvSpPr/>
          <p:nvPr/>
        </p:nvSpPr>
        <p:spPr>
          <a:xfrm>
            <a:off x="8783530" y="1759999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cxnSp>
        <p:nvCxnSpPr>
          <p:cNvPr id="28" name="Connector: Curved 27"/>
          <p:cNvCxnSpPr>
            <a:stCxn id="20" idx="2"/>
            <a:endCxn id="18" idx="2"/>
          </p:cNvCxnSpPr>
          <p:nvPr/>
        </p:nvCxnSpPr>
        <p:spPr>
          <a:xfrm rot="10800000" flipH="1">
            <a:off x="7864134" y="3283263"/>
            <a:ext cx="667305" cy="1167418"/>
          </a:xfrm>
          <a:prstGeom prst="curvedConnector3">
            <a:avLst>
              <a:gd name="adj1" fmla="val -3425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8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178695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3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SWAP</a:t>
            </a:r>
            <a:r>
              <a:rPr lang="en-US" sz="3600" b="1" dirty="0"/>
              <a:t>, </a:t>
            </a:r>
            <a:r>
              <a:rPr lang="en-US" sz="3600" b="1" u="sng" dirty="0"/>
              <a:t>I++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6" name="Arrow: Down 15"/>
          <p:cNvSpPr/>
          <p:nvPr/>
        </p:nvSpPr>
        <p:spPr>
          <a:xfrm>
            <a:off x="8119072" y="2993640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</p:spTree>
    <p:extLst>
      <p:ext uri="{BB962C8B-B14F-4D97-AF65-F5344CB8AC3E}">
        <p14:creationId xmlns:p14="http://schemas.microsoft.com/office/powerpoint/2010/main" val="1703523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END OF TREE</a:t>
            </a:r>
            <a:endParaRPr lang="en-US" sz="3600" b="1" u="sng" dirty="0"/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</p:spTree>
    <p:extLst>
      <p:ext uri="{BB962C8B-B14F-4D97-AF65-F5344CB8AC3E}">
        <p14:creationId xmlns:p14="http://schemas.microsoft.com/office/powerpoint/2010/main" val="99620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273041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When </a:t>
            </a:r>
            <a:r>
              <a:rPr lang="en-US" sz="3600" b="1" dirty="0"/>
              <a:t>END OF TREE</a:t>
            </a:r>
            <a:r>
              <a:rPr lang="en-US" sz="3600" dirty="0"/>
              <a:t> node is reached, the last node is </a:t>
            </a:r>
            <a:r>
              <a:rPr lang="en-US" sz="3600" b="1" dirty="0"/>
              <a:t>SWAPPED </a:t>
            </a:r>
            <a:r>
              <a:rPr lang="en-US" sz="3600" dirty="0"/>
              <a:t>to the root node.</a:t>
            </a:r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cxnSp>
        <p:nvCxnSpPr>
          <p:cNvPr id="28" name="Connector: Curved 27"/>
          <p:cNvCxnSpPr>
            <a:stCxn id="20" idx="6"/>
            <a:endCxn id="17" idx="6"/>
          </p:cNvCxnSpPr>
          <p:nvPr/>
        </p:nvCxnSpPr>
        <p:spPr>
          <a:xfrm flipV="1">
            <a:off x="8787413" y="2138780"/>
            <a:ext cx="1590583" cy="2311901"/>
          </a:xfrm>
          <a:prstGeom prst="curvedConnector3">
            <a:avLst>
              <a:gd name="adj1" fmla="val 18972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5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415808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Last node is </a:t>
            </a:r>
            <a:r>
              <a:rPr lang="en-US" sz="3600" b="1" dirty="0"/>
              <a:t>DELETED</a:t>
            </a:r>
            <a:r>
              <a:rPr lang="en-US" sz="3600" dirty="0"/>
              <a:t>.</a:t>
            </a:r>
            <a:endParaRPr lang="en-US" sz="3600" b="1" dirty="0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20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cxnSp>
        <p:nvCxnSpPr>
          <p:cNvPr id="28" name="Connector: Curved 27"/>
          <p:cNvCxnSpPr/>
          <p:nvPr/>
        </p:nvCxnSpPr>
        <p:spPr>
          <a:xfrm flipV="1">
            <a:off x="8787413" y="2138780"/>
            <a:ext cx="1590583" cy="2311901"/>
          </a:xfrm>
          <a:prstGeom prst="curvedConnector3">
            <a:avLst>
              <a:gd name="adj1" fmla="val 18972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/>
          <p:cNvSpPr/>
          <p:nvPr/>
        </p:nvSpPr>
        <p:spPr>
          <a:xfrm>
            <a:off x="7688948" y="3845506"/>
            <a:ext cx="1273651" cy="1145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Last node is </a:t>
            </a:r>
            <a:r>
              <a:rPr lang="en-US" sz="3600" b="1" dirty="0"/>
              <a:t>DELETED</a:t>
            </a:r>
            <a:r>
              <a:rPr lang="en-US" sz="3600" dirty="0"/>
              <a:t>.</a:t>
            </a:r>
            <a:endParaRPr lang="en-US" sz="3600" b="1" dirty="0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</p:spTree>
    <p:extLst>
      <p:ext uri="{BB962C8B-B14F-4D97-AF65-F5344CB8AC3E}">
        <p14:creationId xmlns:p14="http://schemas.microsoft.com/office/powerpoint/2010/main" val="1196067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33162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Build the </a:t>
            </a:r>
            <a:r>
              <a:rPr lang="en-US" sz="3600" b="1" dirty="0"/>
              <a:t>MAX HEAP.</a:t>
            </a:r>
          </a:p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</p:spTree>
    <p:extLst>
      <p:ext uri="{BB962C8B-B14F-4D97-AF65-F5344CB8AC3E}">
        <p14:creationId xmlns:p14="http://schemas.microsoft.com/office/powerpoint/2010/main" val="2117507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/>
              <a:t>MAX</a:t>
            </a:r>
            <a:r>
              <a:rPr lang="en-US" sz="3600"/>
              <a:t> – the parent node is &gt;= its child nodes</a:t>
            </a: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GIVEN: LEFT = 1 RIGHT = 2</a:t>
            </a:r>
          </a:p>
          <a:p>
            <a:pPr marL="0" indent="0">
              <a:buNone/>
            </a:pPr>
            <a:r>
              <a:rPr lang="en-US" sz="3600"/>
              <a:t>CONDITION: is A[i] &lt;= A[LEFT]? </a:t>
            </a:r>
            <a:r>
              <a:rPr lang="en-US" sz="3600" b="1"/>
              <a:t>TRUE</a:t>
            </a: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ACTION: SWAP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5" name="Arrow: Down 14"/>
          <p:cNvSpPr/>
          <p:nvPr/>
        </p:nvSpPr>
        <p:spPr>
          <a:xfrm>
            <a:off x="9728594" y="532660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83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504383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2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TRUE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</a:t>
            </a:r>
            <a:r>
              <a:rPr lang="en-US" sz="3600" b="1" u="sng" dirty="0"/>
              <a:t>SWAP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5" name="Arrow: Down 14"/>
          <p:cNvSpPr/>
          <p:nvPr/>
        </p:nvSpPr>
        <p:spPr>
          <a:xfrm>
            <a:off x="9728594" y="532660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/>
          <p:cNvCxnSpPr>
            <a:stCxn id="18" idx="2"/>
            <a:endCxn id="17" idx="2"/>
          </p:cNvCxnSpPr>
          <p:nvPr/>
        </p:nvCxnSpPr>
        <p:spPr>
          <a:xfrm rot="10800000" flipH="1">
            <a:off x="8531440" y="2138781"/>
            <a:ext cx="923278" cy="1144483"/>
          </a:xfrm>
          <a:prstGeom prst="curvedConnector3">
            <a:avLst>
              <a:gd name="adj1" fmla="val -2476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8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16465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Heapsort consistently maintains a </a:t>
            </a:r>
            <a:r>
              <a:rPr lang="en-US" sz="3600" b="1" dirty="0"/>
              <a:t>MAX binary heap</a:t>
            </a:r>
            <a:r>
              <a:rPr lang="en-US" sz="3600" dirty="0"/>
              <a:t>, if the numbers are to be sorted in ascending order.</a:t>
            </a:r>
            <a:endParaRPr lang="en-US" sz="3400" dirty="0"/>
          </a:p>
        </p:txBody>
      </p:sp>
      <p:pic>
        <p:nvPicPr>
          <p:cNvPr id="1026" name="Picture 2" descr="File:Max-Heap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090526"/>
            <a:ext cx="4772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55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093833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2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I++</a:t>
            </a:r>
            <a:endParaRPr lang="en-US" sz="3600" b="1" u="sng" dirty="0"/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5" name="Arrow: Down 14"/>
          <p:cNvSpPr/>
          <p:nvPr/>
        </p:nvSpPr>
        <p:spPr>
          <a:xfrm>
            <a:off x="9728594" y="532660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83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</a:t>
            </a:r>
            <a:r>
              <a:rPr lang="en-US" sz="3600" b="1" u="sng" dirty="0"/>
              <a:t>LEFT = -1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A[RIGHT]?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</a:t>
            </a:r>
            <a:r>
              <a:rPr lang="en-US" sz="3600" b="1" u="sng" dirty="0"/>
              <a:t>I++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5" name="Arrow: Down 14"/>
          <p:cNvSpPr/>
          <p:nvPr/>
        </p:nvSpPr>
        <p:spPr>
          <a:xfrm>
            <a:off x="8835464" y="1722525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1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END OF TREE</a:t>
            </a:r>
            <a:endParaRPr lang="en-US" sz="3600" b="1" u="sng" dirty="0"/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15" name="Arrow: Down 14"/>
          <p:cNvSpPr/>
          <p:nvPr/>
        </p:nvSpPr>
        <p:spPr>
          <a:xfrm>
            <a:off x="8835464" y="1722525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79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1536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/>
          <p:cNvCxnSpPr>
            <a:stCxn id="17" idx="4"/>
            <a:endCxn id="18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  <a:endCxn id="19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When </a:t>
            </a:r>
            <a:r>
              <a:rPr lang="en-US" sz="3600" b="1" dirty="0"/>
              <a:t>END OF TREE</a:t>
            </a:r>
            <a:r>
              <a:rPr lang="en-US" sz="3600" dirty="0"/>
              <a:t> node is reached, the last node is </a:t>
            </a:r>
            <a:r>
              <a:rPr lang="en-US" sz="3600" b="1" dirty="0"/>
              <a:t>SWAPPED </a:t>
            </a:r>
            <a:r>
              <a:rPr lang="en-US" sz="3600" dirty="0"/>
              <a:t>to the root node.</a:t>
            </a:r>
          </a:p>
        </p:txBody>
      </p:sp>
      <p:cxnSp>
        <p:nvCxnSpPr>
          <p:cNvPr id="16" name="Connector: Curved 15"/>
          <p:cNvCxnSpPr>
            <a:stCxn id="19" idx="6"/>
            <a:endCxn id="17" idx="6"/>
          </p:cNvCxnSpPr>
          <p:nvPr/>
        </p:nvCxnSpPr>
        <p:spPr>
          <a:xfrm flipH="1" flipV="1">
            <a:off x="10377996" y="2138780"/>
            <a:ext cx="910850" cy="1182957"/>
          </a:xfrm>
          <a:prstGeom prst="curvedConnector3">
            <a:avLst>
              <a:gd name="adj1" fmla="val -250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72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529048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/>
              <a:t>Last node is </a:t>
            </a:r>
            <a:r>
              <a:rPr lang="en-US" sz="3600" b="1"/>
              <a:t>DELETED</a:t>
            </a:r>
            <a:r>
              <a:rPr lang="en-US" sz="3600"/>
              <a:t>.</a:t>
            </a:r>
            <a:endParaRPr lang="en-US" sz="3600" b="1" dirty="0"/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36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cxnSp>
        <p:nvCxnSpPr>
          <p:cNvPr id="42" name="Connector: Curved 41"/>
          <p:cNvCxnSpPr>
            <a:stCxn id="36" idx="6"/>
            <a:endCxn id="34" idx="6"/>
          </p:cNvCxnSpPr>
          <p:nvPr/>
        </p:nvCxnSpPr>
        <p:spPr>
          <a:xfrm flipH="1" flipV="1">
            <a:off x="10377996" y="2138780"/>
            <a:ext cx="910850" cy="1182957"/>
          </a:xfrm>
          <a:prstGeom prst="curvedConnector3">
            <a:avLst>
              <a:gd name="adj1" fmla="val -250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ultiplication Sign 43"/>
          <p:cNvSpPr/>
          <p:nvPr/>
        </p:nvSpPr>
        <p:spPr>
          <a:xfrm>
            <a:off x="10202809" y="2788321"/>
            <a:ext cx="1273651" cy="1145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36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002343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Last node is </a:t>
            </a:r>
            <a:r>
              <a:rPr lang="en-US" sz="3600" b="1" dirty="0"/>
              <a:t>DELETED</a:t>
            </a:r>
            <a:r>
              <a:rPr lang="en-US" sz="3600" dirty="0"/>
              <a:t>.</a:t>
            </a:r>
            <a:endParaRPr lang="en-US" sz="3600" b="1" dirty="0"/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</p:spTree>
    <p:extLst>
      <p:ext uri="{BB962C8B-B14F-4D97-AF65-F5344CB8AC3E}">
        <p14:creationId xmlns:p14="http://schemas.microsoft.com/office/powerpoint/2010/main" val="3611286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895120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Build the </a:t>
            </a:r>
            <a:r>
              <a:rPr lang="en-US" sz="3600" b="1" dirty="0"/>
              <a:t>MAX HEAP.</a:t>
            </a:r>
          </a:p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</p:spTree>
    <p:extLst>
      <p:ext uri="{BB962C8B-B14F-4D97-AF65-F5344CB8AC3E}">
        <p14:creationId xmlns:p14="http://schemas.microsoft.com/office/powerpoint/2010/main" val="1593718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60313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I++</a:t>
            </a:r>
            <a:endParaRPr lang="en-US" sz="3600" b="1" u="sng" dirty="0"/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11" name="Arrow: Down 10"/>
          <p:cNvSpPr/>
          <p:nvPr/>
        </p:nvSpPr>
        <p:spPr>
          <a:xfrm>
            <a:off x="9728594" y="532660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75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GIVEN: LEFT = 1 RIGHT = -1</a:t>
            </a:r>
          </a:p>
          <a:p>
            <a:pPr marL="0" indent="0">
              <a:buNone/>
            </a:pPr>
            <a:r>
              <a:rPr lang="en-US" sz="3600" dirty="0"/>
              <a:t>CONDITION: is A[</a:t>
            </a:r>
            <a:r>
              <a:rPr lang="en-US" sz="3600" dirty="0" err="1"/>
              <a:t>i</a:t>
            </a:r>
            <a:r>
              <a:rPr lang="en-US" sz="3600" dirty="0"/>
              <a:t>] &lt;= A[LEFT]? </a:t>
            </a:r>
            <a:r>
              <a:rPr lang="en-US" sz="3600" b="1" dirty="0"/>
              <a:t>FALSE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NO SWAP, </a:t>
            </a:r>
            <a:r>
              <a:rPr lang="en-US" sz="3600" b="1" u="sng" dirty="0"/>
              <a:t>I++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11" name="Arrow: Down 10"/>
          <p:cNvSpPr/>
          <p:nvPr/>
        </p:nvSpPr>
        <p:spPr>
          <a:xfrm>
            <a:off x="8799029" y="1759999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038709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ACTION: END OF TREE</a:t>
            </a:r>
            <a:endParaRPr lang="en-US" sz="3600" b="1" u="sng" dirty="0"/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12" name="Arrow: Down 11"/>
          <p:cNvSpPr/>
          <p:nvPr/>
        </p:nvSpPr>
        <p:spPr>
          <a:xfrm>
            <a:off x="8807907" y="1687809"/>
            <a:ext cx="375525" cy="779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Call to a Heapsort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onsolas" panose="020B0609020204030204" pitchFamily="49" charset="0"/>
              </a:rPr>
              <a:t>HEAPSORT(A);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Consolas" panose="020B0609020204030204" pitchFamily="49" charset="0"/>
              </a:rPr>
              <a:t>HEAPSORT(A);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37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When </a:t>
            </a:r>
            <a:r>
              <a:rPr lang="en-US" sz="3600" b="1" dirty="0"/>
              <a:t>END OF TREE</a:t>
            </a:r>
            <a:r>
              <a:rPr lang="en-US" sz="3600" dirty="0"/>
              <a:t> node is reached, the last node is </a:t>
            </a:r>
            <a:r>
              <a:rPr lang="en-US" sz="3600" b="1" dirty="0"/>
              <a:t>SWAPPED </a:t>
            </a:r>
            <a:r>
              <a:rPr lang="en-US" sz="3600" dirty="0"/>
              <a:t>to the root node.</a:t>
            </a:r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cxnSp>
        <p:nvCxnSpPr>
          <p:cNvPr id="13" name="Connector: Curved 12"/>
          <p:cNvCxnSpPr>
            <a:stCxn id="35" idx="2"/>
            <a:endCxn id="34" idx="2"/>
          </p:cNvCxnSpPr>
          <p:nvPr/>
        </p:nvCxnSpPr>
        <p:spPr>
          <a:xfrm rot="10800000" flipH="1">
            <a:off x="8531440" y="2138781"/>
            <a:ext cx="923278" cy="1144483"/>
          </a:xfrm>
          <a:prstGeom prst="curvedConnector3">
            <a:avLst>
              <a:gd name="adj1" fmla="val -2476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55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787659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Last node is </a:t>
            </a:r>
            <a:r>
              <a:rPr lang="en-US" sz="3600" b="1" dirty="0"/>
              <a:t>DELETED</a:t>
            </a:r>
            <a:r>
              <a:rPr lang="en-US" sz="3600" dirty="0"/>
              <a:t>.</a:t>
            </a:r>
            <a:endParaRPr lang="en-US" sz="3600" b="1" dirty="0"/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7" name="Straight Connector 36"/>
          <p:cNvCxnSpPr>
            <a:stCxn id="34" idx="4"/>
            <a:endCxn id="35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cxnSp>
        <p:nvCxnSpPr>
          <p:cNvPr id="13" name="Connector: Curved 12"/>
          <p:cNvCxnSpPr>
            <a:stCxn id="35" idx="2"/>
            <a:endCxn id="34" idx="2"/>
          </p:cNvCxnSpPr>
          <p:nvPr/>
        </p:nvCxnSpPr>
        <p:spPr>
          <a:xfrm rot="10800000" flipH="1">
            <a:off x="8531440" y="2138781"/>
            <a:ext cx="923278" cy="1144483"/>
          </a:xfrm>
          <a:prstGeom prst="curvedConnector3">
            <a:avLst>
              <a:gd name="adj1" fmla="val -2476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ication Sign 11"/>
          <p:cNvSpPr/>
          <p:nvPr/>
        </p:nvSpPr>
        <p:spPr>
          <a:xfrm>
            <a:off x="8355402" y="2715706"/>
            <a:ext cx="1273651" cy="1145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2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Last node is </a:t>
            </a:r>
            <a:r>
              <a:rPr lang="en-US" sz="3600" b="1" dirty="0"/>
              <a:t>DELETED</a:t>
            </a:r>
            <a:r>
              <a:rPr lang="en-US" sz="3600" dirty="0"/>
              <a:t>.</a:t>
            </a:r>
            <a:endParaRPr lang="en-US" sz="3600" b="1" dirty="0"/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</p:spTree>
    <p:extLst>
      <p:ext uri="{BB962C8B-B14F-4D97-AF65-F5344CB8AC3E}">
        <p14:creationId xmlns:p14="http://schemas.microsoft.com/office/powerpoint/2010/main" val="4279892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u="non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2871800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2577" y="2825034"/>
            <a:ext cx="6910378" cy="35054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When there is only </a:t>
            </a:r>
            <a:r>
              <a:rPr lang="en-US" sz="3600" b="1" dirty="0"/>
              <a:t>1 node </a:t>
            </a:r>
            <a:r>
              <a:rPr lang="en-US" sz="3600" dirty="0"/>
              <a:t>left, sorting ends.</a:t>
            </a:r>
            <a:endParaRPr lang="en-US" sz="3600" b="1" dirty="0"/>
          </a:p>
        </p:txBody>
      </p:sp>
      <p:sp>
        <p:nvSpPr>
          <p:cNvPr id="34" name="Oval 33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</p:spTree>
    <p:extLst>
      <p:ext uri="{BB962C8B-B14F-4D97-AF65-F5344CB8AC3E}">
        <p14:creationId xmlns:p14="http://schemas.microsoft.com/office/powerpoint/2010/main" val="1136862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Show the </a:t>
            </a:r>
            <a:r>
              <a:rPr lang="en-US" sz="3600"/>
              <a:t>pseudocode for the HEAPSORT.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Is the heapsort stable? Yes/No. Give an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Show the </a:t>
            </a:r>
            <a:r>
              <a:rPr lang="en-US" sz="3600" b="1" dirty="0"/>
              <a:t>1st</a:t>
            </a:r>
            <a:r>
              <a:rPr lang="en-US" sz="3600" dirty="0"/>
              <a:t> max-heap tree for the test case A = {4,3,6,10,1,1}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3071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787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473841"/>
              </p:ext>
            </p:extLst>
          </p:nvPr>
        </p:nvGraphicFramePr>
        <p:xfrm>
          <a:off x="2926080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257065"/>
              </p:ext>
            </p:extLst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4225772"/>
            <a:ext cx="6910378" cy="73684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Build initial binary tree, using </a:t>
            </a:r>
            <a:r>
              <a:rPr lang="en-US" sz="3600" b="1" dirty="0"/>
              <a:t>breadth-first approach</a:t>
            </a:r>
          </a:p>
        </p:txBody>
      </p:sp>
      <p:sp>
        <p:nvSpPr>
          <p:cNvPr id="3" name="Oval 2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Straight Connector 10"/>
          <p:cNvCxnSpPr>
            <a:stCxn id="3" idx="4"/>
            <a:endCxn id="6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7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8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9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6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4225772"/>
            <a:ext cx="6910378" cy="73684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Build initial binary tree, using </a:t>
            </a:r>
            <a:r>
              <a:rPr lang="en-US" sz="3600" b="1" dirty="0"/>
              <a:t>breadth-first approach</a:t>
            </a:r>
          </a:p>
        </p:txBody>
      </p:sp>
      <p:sp>
        <p:nvSpPr>
          <p:cNvPr id="3" name="Oval 2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Straight Connector 10"/>
          <p:cNvCxnSpPr>
            <a:stCxn id="3" idx="4"/>
            <a:endCxn id="6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4"/>
            <a:endCxn id="7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8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9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</p:spTree>
    <p:extLst>
      <p:ext uri="{BB962C8B-B14F-4D97-AF65-F5344CB8AC3E}">
        <p14:creationId xmlns:p14="http://schemas.microsoft.com/office/powerpoint/2010/main" val="207561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69" y="332177"/>
            <a:ext cx="10058400" cy="1450757"/>
          </a:xfrm>
        </p:spPr>
        <p:txBody>
          <a:bodyPr/>
          <a:lstStyle/>
          <a:p>
            <a:r>
              <a:rPr lang="en-US" dirty="0"/>
              <a:t>Tracing Step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22577" y="2041572"/>
          <a:ext cx="6286500" cy="5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39151910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697662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8187976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48748431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175868984"/>
                    </a:ext>
                  </a:extLst>
                </a:gridCol>
              </a:tblGrid>
              <a:tr h="5329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71530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22577" y="4225772"/>
            <a:ext cx="6910378" cy="21128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Build the </a:t>
            </a:r>
            <a:r>
              <a:rPr lang="en-US" sz="3600" b="1" dirty="0"/>
              <a:t>MAX HEAP.</a:t>
            </a:r>
          </a:p>
          <a:p>
            <a:pPr marL="0" indent="0">
              <a:buNone/>
            </a:pPr>
            <a:r>
              <a:rPr lang="en-US" sz="3600" b="1" dirty="0"/>
              <a:t>MAX</a:t>
            </a:r>
            <a:r>
              <a:rPr lang="en-US" sz="3600" dirty="0"/>
              <a:t> – the parent node is &gt;= its child nodes</a:t>
            </a:r>
          </a:p>
          <a:p>
            <a:pPr marL="0" indent="0">
              <a:buNone/>
            </a:pPr>
            <a:endParaRPr lang="en-US" sz="3600" b="1" dirty="0"/>
          </a:p>
        </p:txBody>
      </p:sp>
      <p:sp>
        <p:nvSpPr>
          <p:cNvPr id="30" name="Oval 29"/>
          <p:cNvSpPr/>
          <p:nvPr/>
        </p:nvSpPr>
        <p:spPr>
          <a:xfrm>
            <a:off x="9454718" y="1782934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8531440" y="2927417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Oval 31"/>
          <p:cNvSpPr/>
          <p:nvPr/>
        </p:nvSpPr>
        <p:spPr>
          <a:xfrm>
            <a:off x="10365568" y="2965891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7864135" y="4094835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Oval 33"/>
          <p:cNvSpPr/>
          <p:nvPr/>
        </p:nvSpPr>
        <p:spPr>
          <a:xfrm>
            <a:off x="9217684" y="4071900"/>
            <a:ext cx="923278" cy="71169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" name="Straight Connector 34"/>
          <p:cNvCxnSpPr>
            <a:stCxn id="30" idx="4"/>
            <a:endCxn id="31" idx="0"/>
          </p:cNvCxnSpPr>
          <p:nvPr/>
        </p:nvCxnSpPr>
        <p:spPr>
          <a:xfrm flipH="1">
            <a:off x="8993079" y="2494625"/>
            <a:ext cx="923278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9916357" y="2494625"/>
            <a:ext cx="910850" cy="471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4"/>
            <a:endCxn id="33" idx="0"/>
          </p:cNvCxnSpPr>
          <p:nvPr/>
        </p:nvCxnSpPr>
        <p:spPr>
          <a:xfrm flipH="1">
            <a:off x="8325774" y="3639108"/>
            <a:ext cx="667305" cy="455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4" idx="0"/>
          </p:cNvCxnSpPr>
          <p:nvPr/>
        </p:nvCxnSpPr>
        <p:spPr>
          <a:xfrm>
            <a:off x="8993079" y="3639108"/>
            <a:ext cx="686244" cy="432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20064" y="1311668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59426" y="24716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625090" y="2530203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30552" y="3694725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75357" y="3671790"/>
            <a:ext cx="6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= 4</a:t>
            </a:r>
          </a:p>
        </p:txBody>
      </p:sp>
    </p:spTree>
    <p:extLst>
      <p:ext uri="{BB962C8B-B14F-4D97-AF65-F5344CB8AC3E}">
        <p14:creationId xmlns:p14="http://schemas.microsoft.com/office/powerpoint/2010/main" val="3753203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774</TotalTime>
  <Words>2335</Words>
  <Application>Microsoft Office PowerPoint</Application>
  <PresentationFormat>Widescreen</PresentationFormat>
  <Paragraphs>838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Retrospect</vt:lpstr>
      <vt:lpstr>Algorithms and Complexity</vt:lpstr>
      <vt:lpstr>Heapsort Overview</vt:lpstr>
      <vt:lpstr>Heapsort Overview</vt:lpstr>
      <vt:lpstr>Heapsort Overview</vt:lpstr>
      <vt:lpstr>Initial Call to a Heapsort Function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Tracing Step</vt:lpstr>
      <vt:lpstr>Activity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DG</dc:creator>
  <cp:lastModifiedBy>Neil DG</cp:lastModifiedBy>
  <cp:revision>238</cp:revision>
  <dcterms:created xsi:type="dcterms:W3CDTF">2017-05-13T09:24:58Z</dcterms:created>
  <dcterms:modified xsi:type="dcterms:W3CDTF">2017-06-12T11:29:50Z</dcterms:modified>
</cp:coreProperties>
</file>