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  <p:sldId id="278" r:id="rId3"/>
    <p:sldId id="258" r:id="rId4"/>
    <p:sldId id="259" r:id="rId5"/>
    <p:sldId id="279" r:id="rId6"/>
    <p:sldId id="280" r:id="rId7"/>
    <p:sldId id="282" r:id="rId8"/>
    <p:sldId id="281" r:id="rId9"/>
    <p:sldId id="283" r:id="rId10"/>
    <p:sldId id="28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11A9B59-0F36-4E0E-B176-797E5D40B4C2}" type="datetimeFigureOut">
              <a:rPr lang="en-PH" smtClean="0"/>
              <a:t>6/9/2017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B9AB723-4F32-49A5-B485-8FE9093A286A}" type="slidenum">
              <a:rPr lang="en-PH" smtClean="0"/>
              <a:t>‹#›</a:t>
            </a:fld>
            <a:endParaRPr lang="en-P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930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9B59-0F36-4E0E-B176-797E5D40B4C2}" type="datetimeFigureOut">
              <a:rPr lang="en-PH" smtClean="0"/>
              <a:t>6/9/2017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B723-4F32-49A5-B485-8FE9093A28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845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9B59-0F36-4E0E-B176-797E5D40B4C2}" type="datetimeFigureOut">
              <a:rPr lang="en-PH" smtClean="0"/>
              <a:t>6/9/2017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B723-4F32-49A5-B485-8FE9093A286A}" type="slidenum">
              <a:rPr lang="en-PH" smtClean="0"/>
              <a:t>‹#›</a:t>
            </a:fld>
            <a:endParaRPr lang="en-P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84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9B59-0F36-4E0E-B176-797E5D40B4C2}" type="datetimeFigureOut">
              <a:rPr lang="en-PH" smtClean="0"/>
              <a:t>6/9/2017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B723-4F32-49A5-B485-8FE9093A286A}" type="slidenum">
              <a:rPr lang="en-PH" smtClean="0"/>
              <a:t>‹#›</a:t>
            </a:fld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70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9B59-0F36-4E0E-B176-797E5D40B4C2}" type="datetimeFigureOut">
              <a:rPr lang="en-PH" smtClean="0"/>
              <a:t>6/9/2017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B723-4F32-49A5-B485-8FE9093A28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0033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9B59-0F36-4E0E-B176-797E5D40B4C2}" type="datetimeFigureOut">
              <a:rPr lang="en-PH" smtClean="0"/>
              <a:t>6/9/2017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B723-4F32-49A5-B485-8FE9093A286A}" type="slidenum">
              <a:rPr lang="en-PH" smtClean="0"/>
              <a:t>‹#›</a:t>
            </a:fld>
            <a:endParaRPr lang="en-PH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350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9B59-0F36-4E0E-B176-797E5D40B4C2}" type="datetimeFigureOut">
              <a:rPr lang="en-PH" smtClean="0"/>
              <a:t>6/9/2017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B723-4F32-49A5-B485-8FE9093A286A}" type="slidenum">
              <a:rPr lang="en-PH" smtClean="0"/>
              <a:t>‹#›</a:t>
            </a:fld>
            <a:endParaRPr lang="en-P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215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9B59-0F36-4E0E-B176-797E5D40B4C2}" type="datetimeFigureOut">
              <a:rPr lang="en-PH" smtClean="0"/>
              <a:t>6/9/2017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B723-4F32-49A5-B485-8FE9093A286A}" type="slidenum">
              <a:rPr lang="en-PH" smtClean="0"/>
              <a:t>‹#›</a:t>
            </a:fld>
            <a:endParaRPr lang="en-P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521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9B59-0F36-4E0E-B176-797E5D40B4C2}" type="datetimeFigureOut">
              <a:rPr lang="en-PH" smtClean="0"/>
              <a:t>6/9/2017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B723-4F32-49A5-B485-8FE9093A286A}" type="slidenum">
              <a:rPr lang="en-PH" smtClean="0"/>
              <a:t>‹#›</a:t>
            </a:fld>
            <a:endParaRPr lang="en-PH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374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9B59-0F36-4E0E-B176-797E5D40B4C2}" type="datetimeFigureOut">
              <a:rPr lang="en-PH" smtClean="0"/>
              <a:t>6/9/2017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B723-4F32-49A5-B485-8FE9093A28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483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9B59-0F36-4E0E-B176-797E5D40B4C2}" type="datetimeFigureOut">
              <a:rPr lang="en-PH" smtClean="0"/>
              <a:t>6/9/2017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B723-4F32-49A5-B485-8FE9093A286A}" type="slidenum">
              <a:rPr lang="en-PH" smtClean="0"/>
              <a:t>‹#›</a:t>
            </a:fld>
            <a:endParaRPr lang="en-PH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972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9B59-0F36-4E0E-B176-797E5D40B4C2}" type="datetimeFigureOut">
              <a:rPr lang="en-PH" smtClean="0"/>
              <a:t>6/9/2017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B723-4F32-49A5-B485-8FE9093A28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977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9B59-0F36-4E0E-B176-797E5D40B4C2}" type="datetimeFigureOut">
              <a:rPr lang="en-PH" smtClean="0"/>
              <a:t>6/9/2017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B723-4F32-49A5-B485-8FE9093A286A}" type="slidenum">
              <a:rPr lang="en-PH" smtClean="0"/>
              <a:t>‹#›</a:t>
            </a:fld>
            <a:endParaRPr lang="en-PH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54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9B59-0F36-4E0E-B176-797E5D40B4C2}" type="datetimeFigureOut">
              <a:rPr lang="en-PH" smtClean="0"/>
              <a:t>6/9/2017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B723-4F32-49A5-B485-8FE9093A286A}" type="slidenum">
              <a:rPr lang="en-PH" smtClean="0"/>
              <a:t>‹#›</a:t>
            </a:fld>
            <a:endParaRPr lang="en-P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99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9B59-0F36-4E0E-B176-797E5D40B4C2}" type="datetimeFigureOut">
              <a:rPr lang="en-PH" smtClean="0"/>
              <a:t>6/9/2017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B723-4F32-49A5-B485-8FE9093A28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815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9B59-0F36-4E0E-B176-797E5D40B4C2}" type="datetimeFigureOut">
              <a:rPr lang="en-PH" smtClean="0"/>
              <a:t>6/9/2017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B723-4F32-49A5-B485-8FE9093A286A}" type="slidenum">
              <a:rPr lang="en-PH" smtClean="0"/>
              <a:t>‹#›</a:t>
            </a:fld>
            <a:endParaRPr lang="en-PH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6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9B59-0F36-4E0E-B176-797E5D40B4C2}" type="datetimeFigureOut">
              <a:rPr lang="en-PH" smtClean="0"/>
              <a:t>6/9/2017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B723-4F32-49A5-B485-8FE9093A28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686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1A9B59-0F36-4E0E-B176-797E5D40B4C2}" type="datetimeFigureOut">
              <a:rPr lang="en-PH" smtClean="0"/>
              <a:t>6/9/2017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9AB723-4F32-49A5-B485-8FE9093A28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0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Radix Sort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18295"/>
            <a:ext cx="9601196" cy="3318936"/>
          </a:xfrm>
        </p:spPr>
        <p:txBody>
          <a:bodyPr>
            <a:normAutofit/>
          </a:bodyPr>
          <a:lstStyle/>
          <a:p>
            <a:r>
              <a:rPr lang="en-PH" dirty="0" smtClean="0"/>
              <a:t>Sorts the input array from least significant digit to most significant digit. </a:t>
            </a:r>
          </a:p>
          <a:p>
            <a:r>
              <a:rPr lang="en-PH" dirty="0" smtClean="0"/>
              <a:t>Uses counting sort as a subroutine to sort</a:t>
            </a:r>
          </a:p>
          <a:p>
            <a:r>
              <a:rPr lang="en-PH" dirty="0" smtClean="0"/>
              <a:t>Non-comparative integer sorting algorithm</a:t>
            </a:r>
          </a:p>
        </p:txBody>
      </p:sp>
    </p:spTree>
    <p:extLst>
      <p:ext uri="{BB962C8B-B14F-4D97-AF65-F5344CB8AC3E}">
        <p14:creationId xmlns:p14="http://schemas.microsoft.com/office/powerpoint/2010/main" val="30405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97710"/>
              </p:ext>
            </p:extLst>
          </p:nvPr>
        </p:nvGraphicFramePr>
        <p:xfrm>
          <a:off x="1565855" y="2871989"/>
          <a:ext cx="919768" cy="2746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768"/>
              </a:tblGrid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17</a:t>
                      </a:r>
                      <a:r>
                        <a:rPr lang="en-PH" sz="2400" u="sng" dirty="0" smtClean="0"/>
                        <a:t>0</a:t>
                      </a:r>
                      <a:endParaRPr lang="en-PH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4</a:t>
                      </a:r>
                      <a:r>
                        <a:rPr lang="en-PH" sz="2400" u="sng" dirty="0" smtClean="0"/>
                        <a:t>5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9</a:t>
                      </a:r>
                      <a:r>
                        <a:rPr lang="en-PH" sz="2400" u="sng" dirty="0" smtClean="0"/>
                        <a:t>0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80</a:t>
                      </a:r>
                      <a:r>
                        <a:rPr lang="en-PH" sz="2400" u="sng" dirty="0" smtClean="0"/>
                        <a:t>2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2</a:t>
                      </a:r>
                      <a:r>
                        <a:rPr lang="en-PH" sz="2400" u="sng" dirty="0" smtClean="0"/>
                        <a:t>4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sng" dirty="0" smtClean="0"/>
                        <a:t>2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85849"/>
              </p:ext>
            </p:extLst>
          </p:nvPr>
        </p:nvGraphicFramePr>
        <p:xfrm>
          <a:off x="3263720" y="2871989"/>
          <a:ext cx="919768" cy="2746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768"/>
              </a:tblGrid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none" dirty="0" smtClean="0"/>
                        <a:t>1</a:t>
                      </a:r>
                      <a:r>
                        <a:rPr lang="en-PH" sz="2400" u="sng" dirty="0" smtClean="0"/>
                        <a:t>7</a:t>
                      </a:r>
                      <a:r>
                        <a:rPr lang="en-PH" sz="2400" u="none" dirty="0" smtClean="0"/>
                        <a:t>0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sng" dirty="0" smtClean="0"/>
                        <a:t>9</a:t>
                      </a:r>
                      <a:r>
                        <a:rPr lang="en-PH" sz="2400" u="none" dirty="0" smtClean="0"/>
                        <a:t>0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none" dirty="0" smtClean="0"/>
                        <a:t>8</a:t>
                      </a:r>
                      <a:r>
                        <a:rPr lang="en-PH" sz="2400" u="sng" dirty="0" smtClean="0"/>
                        <a:t>0</a:t>
                      </a:r>
                      <a:r>
                        <a:rPr lang="en-PH" sz="2400" u="none" dirty="0" smtClean="0"/>
                        <a:t>2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none" dirty="0" smtClean="0"/>
                        <a:t>2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sng" dirty="0" smtClean="0"/>
                        <a:t>2</a:t>
                      </a:r>
                      <a:r>
                        <a:rPr lang="en-PH" sz="2400" u="none" dirty="0" smtClean="0"/>
                        <a:t>4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sng" dirty="0" smtClean="0"/>
                        <a:t>4</a:t>
                      </a:r>
                      <a:r>
                        <a:rPr lang="en-PH" sz="2400" u="none" dirty="0" smtClean="0"/>
                        <a:t>5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2588654" y="4108361"/>
            <a:ext cx="515154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401537"/>
              </p:ext>
            </p:extLst>
          </p:nvPr>
        </p:nvGraphicFramePr>
        <p:xfrm>
          <a:off x="4961585" y="2883140"/>
          <a:ext cx="919768" cy="2746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768"/>
              </a:tblGrid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sng" dirty="0" smtClean="0"/>
                        <a:t>8</a:t>
                      </a:r>
                      <a:r>
                        <a:rPr lang="en-PH" sz="2400" u="none" dirty="0" smtClean="0"/>
                        <a:t>02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none" dirty="0" smtClean="0"/>
                        <a:t>2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none" dirty="0" smtClean="0"/>
                        <a:t>24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none" dirty="0" smtClean="0"/>
                        <a:t>45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sng" dirty="0" smtClean="0"/>
                        <a:t>1</a:t>
                      </a:r>
                      <a:r>
                        <a:rPr lang="en-PH" sz="2400" u="none" dirty="0" smtClean="0"/>
                        <a:t>70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none" dirty="0" smtClean="0"/>
                        <a:t>90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314959" y="4108361"/>
            <a:ext cx="515154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405439"/>
              </p:ext>
            </p:extLst>
          </p:nvPr>
        </p:nvGraphicFramePr>
        <p:xfrm>
          <a:off x="6659450" y="2883140"/>
          <a:ext cx="919768" cy="2746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768"/>
              </a:tblGrid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none" dirty="0" smtClean="0"/>
                        <a:t>2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none" dirty="0" smtClean="0"/>
                        <a:t>24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none" dirty="0" smtClean="0"/>
                        <a:t>45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none" dirty="0" smtClean="0"/>
                        <a:t>90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sng" dirty="0" smtClean="0"/>
                        <a:t>1</a:t>
                      </a:r>
                      <a:r>
                        <a:rPr lang="en-PH" sz="2400" u="none" dirty="0" smtClean="0"/>
                        <a:t>70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sng" dirty="0" smtClean="0"/>
                        <a:t>8</a:t>
                      </a:r>
                      <a:r>
                        <a:rPr lang="en-PH" sz="2400" u="none" dirty="0" smtClean="0"/>
                        <a:t>02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6012824" y="4108361"/>
            <a:ext cx="515154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Explosion 2 9"/>
          <p:cNvSpPr/>
          <p:nvPr/>
        </p:nvSpPr>
        <p:spPr>
          <a:xfrm>
            <a:off x="8010659" y="2865549"/>
            <a:ext cx="3309871" cy="248562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Array is now sorted!!!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536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Limitations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Insert and delete functions</a:t>
            </a:r>
          </a:p>
          <a:p>
            <a:r>
              <a:rPr lang="en-PH" dirty="0" smtClean="0"/>
              <a:t>If the inputs are not of the same length</a:t>
            </a:r>
          </a:p>
          <a:p>
            <a:r>
              <a:rPr lang="en-PH" dirty="0" smtClean="0"/>
              <a:t>Less flexible  </a:t>
            </a:r>
          </a:p>
          <a:p>
            <a:r>
              <a:rPr lang="en-PH" dirty="0" smtClean="0"/>
              <a:t>Inputs should have fixed range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9307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/>
              <a:t>Sorts </a:t>
            </a:r>
            <a:r>
              <a:rPr lang="en-PH" b="1" dirty="0"/>
              <a:t>n</a:t>
            </a:r>
            <a:r>
              <a:rPr lang="en-PH" dirty="0"/>
              <a:t> </a:t>
            </a:r>
            <a:r>
              <a:rPr lang="en-PH" b="1" dirty="0"/>
              <a:t>d</a:t>
            </a:r>
            <a:r>
              <a:rPr lang="en-PH" dirty="0"/>
              <a:t>-digit numbers in which each digit can take on up to </a:t>
            </a:r>
            <a:r>
              <a:rPr lang="en-PH" b="1" dirty="0"/>
              <a:t>k</a:t>
            </a:r>
            <a:r>
              <a:rPr lang="en-PH" dirty="0"/>
              <a:t> possible values with O(d(</a:t>
            </a:r>
            <a:r>
              <a:rPr lang="en-PH" dirty="0" err="1"/>
              <a:t>n+k</a:t>
            </a:r>
            <a:r>
              <a:rPr lang="en-PH" dirty="0"/>
              <a:t>)) time.</a:t>
            </a:r>
          </a:p>
          <a:p>
            <a:r>
              <a:rPr lang="en-PH" dirty="0"/>
              <a:t>Counting sort will take O(</a:t>
            </a:r>
            <a:r>
              <a:rPr lang="en-PH" dirty="0" err="1"/>
              <a:t>n+k</a:t>
            </a:r>
            <a:r>
              <a:rPr lang="en-PH" dirty="0"/>
              <a:t>) time since there are n elements and the range is 0 to k. </a:t>
            </a:r>
            <a:endParaRPr lang="en-PH" dirty="0" smtClean="0"/>
          </a:p>
          <a:p>
            <a:r>
              <a:rPr lang="en-PH" dirty="0" smtClean="0"/>
              <a:t>To make the time complexity of Radix Sort linear, </a:t>
            </a:r>
            <a:r>
              <a:rPr lang="en-PH" b="1" dirty="0" smtClean="0"/>
              <a:t>d</a:t>
            </a:r>
            <a:r>
              <a:rPr lang="en-PH" dirty="0" smtClean="0"/>
              <a:t> should be constant and </a:t>
            </a:r>
            <a:r>
              <a:rPr lang="en-PH" b="1" dirty="0" smtClean="0"/>
              <a:t>b</a:t>
            </a:r>
            <a:r>
              <a:rPr lang="en-PH" dirty="0" smtClean="0"/>
              <a:t> is set as </a:t>
            </a:r>
            <a:r>
              <a:rPr lang="en-PH" b="1" dirty="0" smtClean="0"/>
              <a:t>n</a:t>
            </a:r>
            <a:r>
              <a:rPr lang="en-PH" dirty="0" smtClean="0"/>
              <a:t>. </a:t>
            </a:r>
          </a:p>
          <a:p>
            <a:r>
              <a:rPr lang="en-PH" dirty="0" smtClean="0"/>
              <a:t>Best Case – O(n)</a:t>
            </a:r>
          </a:p>
          <a:p>
            <a:r>
              <a:rPr lang="en-PH" dirty="0" smtClean="0"/>
              <a:t>Worst Case – O(</a:t>
            </a:r>
            <a:r>
              <a:rPr lang="en-PH" dirty="0" err="1" smtClean="0"/>
              <a:t>dn</a:t>
            </a:r>
            <a:r>
              <a:rPr lang="en-PH" dirty="0" smtClean="0"/>
              <a:t>) -&gt; if the number of digits is not constant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3254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Pseudocode 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706154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1800" dirty="0" err="1" smtClean="0"/>
              <a:t>func</a:t>
            </a:r>
            <a:r>
              <a:rPr lang="en-PH" sz="1800" dirty="0" smtClean="0"/>
              <a:t> </a:t>
            </a:r>
            <a:r>
              <a:rPr lang="en-PH" sz="1800" dirty="0" err="1" smtClean="0"/>
              <a:t>radixSort</a:t>
            </a:r>
            <a:r>
              <a:rPr lang="en-PH" sz="1800" dirty="0" smtClean="0"/>
              <a:t> (</a:t>
            </a:r>
            <a:r>
              <a:rPr lang="en-PH" sz="1800" dirty="0" err="1" smtClean="0"/>
              <a:t>int</a:t>
            </a:r>
            <a:r>
              <a:rPr lang="en-PH" sz="1800" dirty="0" smtClean="0"/>
              <a:t> </a:t>
            </a:r>
            <a:r>
              <a:rPr lang="en-PH" sz="1800" dirty="0" err="1" smtClean="0"/>
              <a:t>arr</a:t>
            </a:r>
            <a:r>
              <a:rPr lang="en-PH" sz="1800" dirty="0" smtClean="0"/>
              <a:t>[], </a:t>
            </a:r>
            <a:r>
              <a:rPr lang="en-PH" sz="1800" dirty="0" err="1" smtClean="0"/>
              <a:t>int</a:t>
            </a:r>
            <a:r>
              <a:rPr lang="en-PH" sz="1800" dirty="0" smtClean="0"/>
              <a:t> n)</a:t>
            </a:r>
          </a:p>
          <a:p>
            <a:pPr marL="0" indent="0">
              <a:buNone/>
            </a:pPr>
            <a:r>
              <a:rPr lang="en-PH" sz="1800" dirty="0"/>
              <a:t>	</a:t>
            </a:r>
            <a:r>
              <a:rPr lang="en-PH" sz="1800" dirty="0" smtClean="0"/>
              <a:t>max = </a:t>
            </a:r>
            <a:r>
              <a:rPr lang="en-PH" sz="1800" dirty="0" err="1" smtClean="0"/>
              <a:t>getMax</a:t>
            </a:r>
            <a:r>
              <a:rPr lang="en-PH" sz="1800" dirty="0" smtClean="0"/>
              <a:t>(</a:t>
            </a:r>
            <a:r>
              <a:rPr lang="en-PH" sz="1800" dirty="0" err="1" smtClean="0"/>
              <a:t>arr</a:t>
            </a:r>
            <a:r>
              <a:rPr lang="en-PH" sz="1800" dirty="0" smtClean="0"/>
              <a:t>, n)</a:t>
            </a:r>
          </a:p>
          <a:p>
            <a:pPr marL="0" indent="0">
              <a:buNone/>
            </a:pPr>
            <a:r>
              <a:rPr lang="en-PH" sz="1800" dirty="0"/>
              <a:t>	</a:t>
            </a:r>
            <a:r>
              <a:rPr lang="en-PH" sz="1800" dirty="0" smtClean="0"/>
              <a:t>for (</a:t>
            </a:r>
            <a:r>
              <a:rPr lang="en-PH" sz="1800" dirty="0" err="1" smtClean="0"/>
              <a:t>exp</a:t>
            </a:r>
            <a:r>
              <a:rPr lang="en-PH" sz="1800" dirty="0" smtClean="0"/>
              <a:t>=1; max/</a:t>
            </a:r>
            <a:r>
              <a:rPr lang="en-PH" sz="1800" dirty="0" err="1" smtClean="0"/>
              <a:t>exp</a:t>
            </a:r>
            <a:r>
              <a:rPr lang="en-PH" sz="1800" dirty="0" smtClean="0"/>
              <a:t>&gt;0; </a:t>
            </a:r>
            <a:r>
              <a:rPr lang="en-PH" sz="1800" dirty="0" err="1" smtClean="0"/>
              <a:t>exp</a:t>
            </a:r>
            <a:r>
              <a:rPr lang="en-PH" sz="1800" dirty="0" smtClean="0"/>
              <a:t>*=10)</a:t>
            </a:r>
          </a:p>
          <a:p>
            <a:pPr marL="0" indent="0">
              <a:buNone/>
            </a:pPr>
            <a:r>
              <a:rPr lang="en-PH" sz="1800" dirty="0"/>
              <a:t>	</a:t>
            </a:r>
            <a:r>
              <a:rPr lang="en-PH" sz="1800" dirty="0" smtClean="0"/>
              <a:t>	</a:t>
            </a:r>
            <a:r>
              <a:rPr lang="en-PH" sz="1800" dirty="0" err="1" smtClean="0"/>
              <a:t>countingSort</a:t>
            </a:r>
            <a:r>
              <a:rPr lang="en-PH" sz="1800" dirty="0" smtClean="0"/>
              <a:t>(</a:t>
            </a:r>
            <a:r>
              <a:rPr lang="en-PH" sz="1800" dirty="0" err="1" smtClean="0"/>
              <a:t>arr</a:t>
            </a:r>
            <a:r>
              <a:rPr lang="en-PH" sz="1800" dirty="0" smtClean="0"/>
              <a:t>, n, </a:t>
            </a:r>
            <a:r>
              <a:rPr lang="en-PH" sz="1800" dirty="0" err="1" smtClean="0"/>
              <a:t>exp</a:t>
            </a:r>
            <a:r>
              <a:rPr lang="en-PH" sz="1800" dirty="0" smtClean="0"/>
              <a:t>)</a:t>
            </a:r>
          </a:p>
          <a:p>
            <a:endParaRPr lang="en-PH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01555" y="2556931"/>
            <a:ext cx="4706154" cy="35898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PH" sz="1800" dirty="0" err="1" smtClean="0"/>
              <a:t>func</a:t>
            </a:r>
            <a:r>
              <a:rPr lang="en-PH" sz="1800" dirty="0" smtClean="0"/>
              <a:t> </a:t>
            </a:r>
            <a:r>
              <a:rPr lang="en-PH" sz="1800" dirty="0" err="1" smtClean="0"/>
              <a:t>countingSort</a:t>
            </a:r>
            <a:r>
              <a:rPr lang="en-PH" sz="1800" dirty="0" smtClean="0"/>
              <a:t> (</a:t>
            </a:r>
            <a:r>
              <a:rPr lang="en-PH" sz="1800" dirty="0" err="1" smtClean="0"/>
              <a:t>int</a:t>
            </a:r>
            <a:r>
              <a:rPr lang="en-PH" sz="1800" dirty="0" smtClean="0"/>
              <a:t> </a:t>
            </a:r>
            <a:r>
              <a:rPr lang="en-PH" sz="1800" dirty="0" err="1" smtClean="0"/>
              <a:t>arr</a:t>
            </a:r>
            <a:r>
              <a:rPr lang="en-PH" sz="1800" dirty="0" smtClean="0"/>
              <a:t>[], </a:t>
            </a:r>
            <a:r>
              <a:rPr lang="en-PH" sz="1800" dirty="0" err="1" smtClean="0"/>
              <a:t>int</a:t>
            </a:r>
            <a:r>
              <a:rPr lang="en-PH" sz="1800" dirty="0" smtClean="0"/>
              <a:t> n)</a:t>
            </a:r>
          </a:p>
          <a:p>
            <a:pPr marL="0" indent="0">
              <a:buFont typeface="Arial"/>
              <a:buNone/>
            </a:pPr>
            <a:r>
              <a:rPr lang="en-PH" sz="1800" dirty="0" smtClean="0"/>
              <a:t>	for(</a:t>
            </a:r>
            <a:r>
              <a:rPr lang="en-PH" sz="1800" dirty="0" err="1" smtClean="0"/>
              <a:t>i</a:t>
            </a:r>
            <a:r>
              <a:rPr lang="en-PH" sz="1800" dirty="0" smtClean="0"/>
              <a:t>=0; </a:t>
            </a:r>
            <a:r>
              <a:rPr lang="en-PH" sz="1800" dirty="0" err="1" smtClean="0"/>
              <a:t>arr</a:t>
            </a:r>
            <a:r>
              <a:rPr lang="en-PH" sz="1800" dirty="0" smtClean="0"/>
              <a:t>[</a:t>
            </a:r>
            <a:r>
              <a:rPr lang="en-PH" sz="1800" dirty="0" err="1" smtClean="0"/>
              <a:t>i</a:t>
            </a:r>
            <a:r>
              <a:rPr lang="en-PH" sz="1800" dirty="0" smtClean="0"/>
              <a:t>]; </a:t>
            </a:r>
            <a:r>
              <a:rPr lang="en-PH" sz="1800" dirty="0" err="1" smtClean="0"/>
              <a:t>i</a:t>
            </a:r>
            <a:r>
              <a:rPr lang="en-PH" sz="1800" dirty="0" smtClean="0"/>
              <a:t>++)</a:t>
            </a:r>
          </a:p>
          <a:p>
            <a:pPr marL="0" indent="0">
              <a:buFont typeface="Arial"/>
              <a:buNone/>
            </a:pPr>
            <a:r>
              <a:rPr lang="en-PH" sz="1800" dirty="0"/>
              <a:t>	</a:t>
            </a:r>
            <a:r>
              <a:rPr lang="en-PH" sz="1800" dirty="0" smtClean="0"/>
              <a:t>	count[(</a:t>
            </a:r>
            <a:r>
              <a:rPr lang="en-PH" sz="1800" dirty="0" err="1" smtClean="0"/>
              <a:t>arr</a:t>
            </a:r>
            <a:r>
              <a:rPr lang="en-PH" sz="1800" dirty="0" smtClean="0"/>
              <a:t>[</a:t>
            </a:r>
            <a:r>
              <a:rPr lang="en-PH" sz="1800" dirty="0" err="1" smtClean="0"/>
              <a:t>i</a:t>
            </a:r>
            <a:r>
              <a:rPr lang="en-PH" sz="1800" dirty="0" smtClean="0"/>
              <a:t>]/</a:t>
            </a:r>
            <a:r>
              <a:rPr lang="en-PH" sz="1800" dirty="0" err="1" smtClean="0"/>
              <a:t>exp</a:t>
            </a:r>
            <a:r>
              <a:rPr lang="en-PH" sz="1800" dirty="0" smtClean="0"/>
              <a:t>)%10]++</a:t>
            </a:r>
          </a:p>
          <a:p>
            <a:pPr marL="0" indent="0">
              <a:buFont typeface="Arial"/>
              <a:buNone/>
            </a:pPr>
            <a:r>
              <a:rPr lang="en-PH" sz="1800" dirty="0"/>
              <a:t>	</a:t>
            </a:r>
            <a:r>
              <a:rPr lang="en-PH" sz="1800" dirty="0" smtClean="0"/>
              <a:t>for(</a:t>
            </a:r>
            <a:r>
              <a:rPr lang="en-PH" sz="1800" dirty="0" err="1" smtClean="0"/>
              <a:t>i</a:t>
            </a:r>
            <a:r>
              <a:rPr lang="en-PH" sz="1800" dirty="0" smtClean="0"/>
              <a:t>=1; </a:t>
            </a:r>
            <a:r>
              <a:rPr lang="en-PH" sz="1800" dirty="0" err="1" smtClean="0"/>
              <a:t>i</a:t>
            </a:r>
            <a:r>
              <a:rPr lang="en-PH" sz="1800" dirty="0" smtClean="0"/>
              <a:t>&lt;10; </a:t>
            </a:r>
            <a:r>
              <a:rPr lang="en-PH" sz="1800" dirty="0" err="1" smtClean="0"/>
              <a:t>i</a:t>
            </a:r>
            <a:r>
              <a:rPr lang="en-PH" sz="1800" dirty="0" smtClean="0"/>
              <a:t>++)</a:t>
            </a:r>
          </a:p>
          <a:p>
            <a:pPr marL="0" indent="0">
              <a:buFont typeface="Arial"/>
              <a:buNone/>
            </a:pPr>
            <a:r>
              <a:rPr lang="en-PH" sz="1800" dirty="0"/>
              <a:t>	</a:t>
            </a:r>
            <a:r>
              <a:rPr lang="en-PH" sz="1800" dirty="0" smtClean="0"/>
              <a:t>	count[</a:t>
            </a:r>
            <a:r>
              <a:rPr lang="en-PH" sz="1800" dirty="0" err="1" smtClean="0"/>
              <a:t>i</a:t>
            </a:r>
            <a:r>
              <a:rPr lang="en-PH" sz="1800" dirty="0" smtClean="0"/>
              <a:t>]+=count[i-1];</a:t>
            </a:r>
          </a:p>
          <a:p>
            <a:pPr marL="0" indent="0">
              <a:buFont typeface="Arial"/>
              <a:buNone/>
            </a:pPr>
            <a:r>
              <a:rPr lang="en-PH" sz="1800" dirty="0"/>
              <a:t>	</a:t>
            </a:r>
            <a:r>
              <a:rPr lang="en-PH" sz="1800" dirty="0" smtClean="0"/>
              <a:t>for(</a:t>
            </a:r>
            <a:r>
              <a:rPr lang="en-PH" sz="1800" dirty="0" err="1" smtClean="0"/>
              <a:t>i</a:t>
            </a:r>
            <a:r>
              <a:rPr lang="en-PH" sz="1800" dirty="0" smtClean="0"/>
              <a:t>=n-1; </a:t>
            </a:r>
            <a:r>
              <a:rPr lang="en-PH" sz="1800" dirty="0" err="1" smtClean="0"/>
              <a:t>i</a:t>
            </a:r>
            <a:r>
              <a:rPr lang="en-PH" sz="1800" dirty="0" smtClean="0"/>
              <a:t>&gt;=0; </a:t>
            </a:r>
            <a:r>
              <a:rPr lang="en-PH" sz="1800" dirty="0" err="1" smtClean="0"/>
              <a:t>i</a:t>
            </a:r>
            <a:r>
              <a:rPr lang="en-PH" sz="1800" dirty="0" smtClean="0"/>
              <a:t>--)</a:t>
            </a:r>
          </a:p>
          <a:p>
            <a:pPr marL="0" indent="0">
              <a:buFont typeface="Arial"/>
              <a:buNone/>
            </a:pPr>
            <a:r>
              <a:rPr lang="en-PH" sz="1800" dirty="0"/>
              <a:t>	</a:t>
            </a:r>
            <a:r>
              <a:rPr lang="en-PH" sz="1800" dirty="0" smtClean="0"/>
              <a:t>	output[count[(</a:t>
            </a:r>
            <a:r>
              <a:rPr lang="en-PH" sz="1800" dirty="0" err="1" smtClean="0"/>
              <a:t>arr</a:t>
            </a:r>
            <a:r>
              <a:rPr lang="en-PH" sz="1800" dirty="0" smtClean="0"/>
              <a:t>[</a:t>
            </a:r>
            <a:r>
              <a:rPr lang="en-PH" sz="1800" dirty="0" err="1" smtClean="0"/>
              <a:t>i</a:t>
            </a:r>
            <a:r>
              <a:rPr lang="en-PH" sz="1800" dirty="0" smtClean="0"/>
              <a:t>]/</a:t>
            </a:r>
            <a:r>
              <a:rPr lang="en-PH" sz="1800" dirty="0" err="1" smtClean="0"/>
              <a:t>exp</a:t>
            </a:r>
            <a:r>
              <a:rPr lang="en-PH" sz="1800" dirty="0" smtClean="0"/>
              <a:t>)%10]-1]= </a:t>
            </a:r>
            <a:r>
              <a:rPr lang="en-PH" sz="1800" dirty="0" err="1" smtClean="0"/>
              <a:t>arr</a:t>
            </a:r>
            <a:r>
              <a:rPr lang="en-PH" sz="1800" dirty="0" smtClean="0"/>
              <a:t>[</a:t>
            </a:r>
            <a:r>
              <a:rPr lang="en-PH" sz="1800" dirty="0" err="1" smtClean="0"/>
              <a:t>i</a:t>
            </a:r>
            <a:r>
              <a:rPr lang="en-PH" sz="1800" dirty="0" smtClean="0"/>
              <a:t>]</a:t>
            </a:r>
          </a:p>
          <a:p>
            <a:pPr marL="0" indent="0">
              <a:buFont typeface="Arial"/>
              <a:buNone/>
            </a:pPr>
            <a:r>
              <a:rPr lang="en-PH" sz="1800" dirty="0"/>
              <a:t>		</a:t>
            </a:r>
            <a:r>
              <a:rPr lang="en-PH" sz="1800" dirty="0" smtClean="0"/>
              <a:t>count[(</a:t>
            </a:r>
            <a:r>
              <a:rPr lang="en-PH" sz="1800" dirty="0" err="1" smtClean="0"/>
              <a:t>arr</a:t>
            </a:r>
            <a:r>
              <a:rPr lang="en-PH" sz="1800" dirty="0" smtClean="0"/>
              <a:t>[</a:t>
            </a:r>
            <a:r>
              <a:rPr lang="en-PH" sz="1800" dirty="0" err="1" smtClean="0"/>
              <a:t>i</a:t>
            </a:r>
            <a:r>
              <a:rPr lang="en-PH" sz="1800" dirty="0" smtClean="0"/>
              <a:t>]/</a:t>
            </a:r>
            <a:r>
              <a:rPr lang="en-PH" sz="1800" dirty="0" err="1" smtClean="0"/>
              <a:t>exp</a:t>
            </a:r>
            <a:r>
              <a:rPr lang="en-PH" sz="1800" dirty="0" smtClean="0"/>
              <a:t>)%10]-- </a:t>
            </a:r>
          </a:p>
          <a:p>
            <a:pPr marL="0" indent="0">
              <a:buFont typeface="Arial"/>
              <a:buNone/>
            </a:pPr>
            <a:r>
              <a:rPr lang="en-PH" sz="1800" dirty="0" smtClean="0"/>
              <a:t>	return output</a:t>
            </a:r>
          </a:p>
          <a:p>
            <a:pPr marL="0" indent="0">
              <a:buFont typeface="Arial"/>
              <a:buNone/>
            </a:pPr>
            <a:endParaRPr lang="en-PH" sz="1800" dirty="0" smtClean="0"/>
          </a:p>
          <a:p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4499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33919"/>
              </p:ext>
            </p:extLst>
          </p:nvPr>
        </p:nvGraphicFramePr>
        <p:xfrm>
          <a:off x="1565855" y="2871989"/>
          <a:ext cx="919768" cy="2746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768"/>
              </a:tblGrid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170</a:t>
                      </a:r>
                      <a:endParaRPr lang="en-PH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45</a:t>
                      </a:r>
                      <a:endParaRPr lang="en-PH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90</a:t>
                      </a:r>
                      <a:endParaRPr lang="en-PH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802</a:t>
                      </a:r>
                      <a:endParaRPr lang="en-PH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24</a:t>
                      </a:r>
                      <a:endParaRPr lang="en-PH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2</a:t>
                      </a:r>
                      <a:endParaRPr lang="en-PH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29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Step 1: Identify the least significant digit</a:t>
            </a:r>
            <a:endParaRPr lang="en-P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97710"/>
              </p:ext>
            </p:extLst>
          </p:nvPr>
        </p:nvGraphicFramePr>
        <p:xfrm>
          <a:off x="1565855" y="2871989"/>
          <a:ext cx="919768" cy="2746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768"/>
              </a:tblGrid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17</a:t>
                      </a:r>
                      <a:r>
                        <a:rPr lang="en-PH" sz="2400" u="sng" dirty="0" smtClean="0"/>
                        <a:t>0</a:t>
                      </a:r>
                      <a:endParaRPr lang="en-PH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4</a:t>
                      </a:r>
                      <a:r>
                        <a:rPr lang="en-PH" sz="2400" u="sng" dirty="0" smtClean="0"/>
                        <a:t>5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9</a:t>
                      </a:r>
                      <a:r>
                        <a:rPr lang="en-PH" sz="2400" u="sng" dirty="0" smtClean="0"/>
                        <a:t>0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80</a:t>
                      </a:r>
                      <a:r>
                        <a:rPr lang="en-PH" sz="2400" u="sng" dirty="0" smtClean="0"/>
                        <a:t>2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2</a:t>
                      </a:r>
                      <a:r>
                        <a:rPr lang="en-PH" sz="2400" u="sng" dirty="0" smtClean="0"/>
                        <a:t>4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sng" dirty="0" smtClean="0"/>
                        <a:t>2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3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Step 2: Sort the current selected digit using Counting Sort</a:t>
            </a:r>
            <a:endParaRPr lang="en-P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97710"/>
              </p:ext>
            </p:extLst>
          </p:nvPr>
        </p:nvGraphicFramePr>
        <p:xfrm>
          <a:off x="1565855" y="2871989"/>
          <a:ext cx="919768" cy="2746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768"/>
              </a:tblGrid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17</a:t>
                      </a:r>
                      <a:r>
                        <a:rPr lang="en-PH" sz="2400" u="sng" dirty="0" smtClean="0"/>
                        <a:t>0</a:t>
                      </a:r>
                      <a:endParaRPr lang="en-PH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4</a:t>
                      </a:r>
                      <a:r>
                        <a:rPr lang="en-PH" sz="2400" u="sng" dirty="0" smtClean="0"/>
                        <a:t>5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9</a:t>
                      </a:r>
                      <a:r>
                        <a:rPr lang="en-PH" sz="2400" u="sng" dirty="0" smtClean="0"/>
                        <a:t>0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80</a:t>
                      </a:r>
                      <a:r>
                        <a:rPr lang="en-PH" sz="2400" u="sng" dirty="0" smtClean="0"/>
                        <a:t>2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2</a:t>
                      </a:r>
                      <a:r>
                        <a:rPr lang="en-PH" sz="2400" u="sng" dirty="0" smtClean="0"/>
                        <a:t>4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sng" dirty="0" smtClean="0"/>
                        <a:t>2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139095"/>
              </p:ext>
            </p:extLst>
          </p:nvPr>
        </p:nvGraphicFramePr>
        <p:xfrm>
          <a:off x="3263720" y="2871989"/>
          <a:ext cx="919768" cy="2746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768"/>
              </a:tblGrid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17</a:t>
                      </a:r>
                      <a:r>
                        <a:rPr lang="en-PH" sz="2400" u="sng" dirty="0" smtClean="0"/>
                        <a:t>0</a:t>
                      </a:r>
                      <a:endParaRPr lang="en-PH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9</a:t>
                      </a:r>
                      <a:r>
                        <a:rPr lang="en-PH" sz="2400" u="sng" dirty="0" smtClean="0"/>
                        <a:t>0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80</a:t>
                      </a:r>
                      <a:r>
                        <a:rPr lang="en-PH" sz="2400" u="sng" dirty="0" smtClean="0"/>
                        <a:t>2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sng" dirty="0" smtClean="0"/>
                        <a:t>2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2</a:t>
                      </a:r>
                      <a:r>
                        <a:rPr lang="en-PH" sz="2400" u="sng" dirty="0" smtClean="0"/>
                        <a:t>4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4</a:t>
                      </a:r>
                      <a:r>
                        <a:rPr lang="en-PH" sz="2400" u="sng" dirty="0" smtClean="0"/>
                        <a:t>5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2588654" y="4108361"/>
            <a:ext cx="515154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430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Step 3: Get the next significant digit and repeat</a:t>
            </a:r>
            <a:endParaRPr lang="en-P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97710"/>
              </p:ext>
            </p:extLst>
          </p:nvPr>
        </p:nvGraphicFramePr>
        <p:xfrm>
          <a:off x="1565855" y="2871989"/>
          <a:ext cx="919768" cy="2746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768"/>
              </a:tblGrid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17</a:t>
                      </a:r>
                      <a:r>
                        <a:rPr lang="en-PH" sz="2400" u="sng" dirty="0" smtClean="0"/>
                        <a:t>0</a:t>
                      </a:r>
                      <a:endParaRPr lang="en-PH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4</a:t>
                      </a:r>
                      <a:r>
                        <a:rPr lang="en-PH" sz="2400" u="sng" dirty="0" smtClean="0"/>
                        <a:t>5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9</a:t>
                      </a:r>
                      <a:r>
                        <a:rPr lang="en-PH" sz="2400" u="sng" dirty="0" smtClean="0"/>
                        <a:t>0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80</a:t>
                      </a:r>
                      <a:r>
                        <a:rPr lang="en-PH" sz="2400" u="sng" dirty="0" smtClean="0"/>
                        <a:t>2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2</a:t>
                      </a:r>
                      <a:r>
                        <a:rPr lang="en-PH" sz="2400" u="sng" dirty="0" smtClean="0"/>
                        <a:t>4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sng" dirty="0" smtClean="0"/>
                        <a:t>2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85849"/>
              </p:ext>
            </p:extLst>
          </p:nvPr>
        </p:nvGraphicFramePr>
        <p:xfrm>
          <a:off x="3263720" y="2871989"/>
          <a:ext cx="919768" cy="2746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768"/>
              </a:tblGrid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none" dirty="0" smtClean="0"/>
                        <a:t>1</a:t>
                      </a:r>
                      <a:r>
                        <a:rPr lang="en-PH" sz="2400" u="sng" dirty="0" smtClean="0"/>
                        <a:t>7</a:t>
                      </a:r>
                      <a:r>
                        <a:rPr lang="en-PH" sz="2400" u="none" dirty="0" smtClean="0"/>
                        <a:t>0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sng" dirty="0" smtClean="0"/>
                        <a:t>9</a:t>
                      </a:r>
                      <a:r>
                        <a:rPr lang="en-PH" sz="2400" u="none" dirty="0" smtClean="0"/>
                        <a:t>0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none" dirty="0" smtClean="0"/>
                        <a:t>8</a:t>
                      </a:r>
                      <a:r>
                        <a:rPr lang="en-PH" sz="2400" u="sng" dirty="0" smtClean="0"/>
                        <a:t>0</a:t>
                      </a:r>
                      <a:r>
                        <a:rPr lang="en-PH" sz="2400" u="none" dirty="0" smtClean="0"/>
                        <a:t>2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none" dirty="0" smtClean="0"/>
                        <a:t>2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sng" dirty="0" smtClean="0"/>
                        <a:t>2</a:t>
                      </a:r>
                      <a:r>
                        <a:rPr lang="en-PH" sz="2400" u="none" dirty="0" smtClean="0"/>
                        <a:t>4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sng" dirty="0" smtClean="0"/>
                        <a:t>4</a:t>
                      </a:r>
                      <a:r>
                        <a:rPr lang="en-PH" sz="2400" u="none" dirty="0" smtClean="0"/>
                        <a:t>5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2588654" y="4108361"/>
            <a:ext cx="515154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783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Step 3: Get the next significant digit and repeat</a:t>
            </a:r>
            <a:endParaRPr lang="en-P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97710"/>
              </p:ext>
            </p:extLst>
          </p:nvPr>
        </p:nvGraphicFramePr>
        <p:xfrm>
          <a:off x="1565855" y="2871989"/>
          <a:ext cx="919768" cy="2746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768"/>
              </a:tblGrid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17</a:t>
                      </a:r>
                      <a:r>
                        <a:rPr lang="en-PH" sz="2400" u="sng" dirty="0" smtClean="0"/>
                        <a:t>0</a:t>
                      </a:r>
                      <a:endParaRPr lang="en-PH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4</a:t>
                      </a:r>
                      <a:r>
                        <a:rPr lang="en-PH" sz="2400" u="sng" dirty="0" smtClean="0"/>
                        <a:t>5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9</a:t>
                      </a:r>
                      <a:r>
                        <a:rPr lang="en-PH" sz="2400" u="sng" dirty="0" smtClean="0"/>
                        <a:t>0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80</a:t>
                      </a:r>
                      <a:r>
                        <a:rPr lang="en-PH" sz="2400" u="sng" dirty="0" smtClean="0"/>
                        <a:t>2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2</a:t>
                      </a:r>
                      <a:r>
                        <a:rPr lang="en-PH" sz="2400" u="sng" dirty="0" smtClean="0"/>
                        <a:t>4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sng" dirty="0" smtClean="0"/>
                        <a:t>2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85849"/>
              </p:ext>
            </p:extLst>
          </p:nvPr>
        </p:nvGraphicFramePr>
        <p:xfrm>
          <a:off x="3263720" y="2871989"/>
          <a:ext cx="919768" cy="2746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768"/>
              </a:tblGrid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none" dirty="0" smtClean="0"/>
                        <a:t>1</a:t>
                      </a:r>
                      <a:r>
                        <a:rPr lang="en-PH" sz="2400" u="sng" dirty="0" smtClean="0"/>
                        <a:t>7</a:t>
                      </a:r>
                      <a:r>
                        <a:rPr lang="en-PH" sz="2400" u="none" dirty="0" smtClean="0"/>
                        <a:t>0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sng" dirty="0" smtClean="0"/>
                        <a:t>9</a:t>
                      </a:r>
                      <a:r>
                        <a:rPr lang="en-PH" sz="2400" u="none" dirty="0" smtClean="0"/>
                        <a:t>0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none" dirty="0" smtClean="0"/>
                        <a:t>8</a:t>
                      </a:r>
                      <a:r>
                        <a:rPr lang="en-PH" sz="2400" u="sng" dirty="0" smtClean="0"/>
                        <a:t>0</a:t>
                      </a:r>
                      <a:r>
                        <a:rPr lang="en-PH" sz="2400" u="none" dirty="0" smtClean="0"/>
                        <a:t>2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none" dirty="0" smtClean="0"/>
                        <a:t>2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sng" dirty="0" smtClean="0"/>
                        <a:t>2</a:t>
                      </a:r>
                      <a:r>
                        <a:rPr lang="en-PH" sz="2400" u="none" dirty="0" smtClean="0"/>
                        <a:t>4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sng" dirty="0" smtClean="0"/>
                        <a:t>4</a:t>
                      </a:r>
                      <a:r>
                        <a:rPr lang="en-PH" sz="2400" u="none" dirty="0" smtClean="0"/>
                        <a:t>5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2588654" y="4108361"/>
            <a:ext cx="515154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603868"/>
              </p:ext>
            </p:extLst>
          </p:nvPr>
        </p:nvGraphicFramePr>
        <p:xfrm>
          <a:off x="4961585" y="2883140"/>
          <a:ext cx="919768" cy="2746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768"/>
              </a:tblGrid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none" dirty="0" smtClean="0"/>
                        <a:t>8</a:t>
                      </a:r>
                      <a:r>
                        <a:rPr lang="en-PH" sz="2400" u="sng" dirty="0" smtClean="0"/>
                        <a:t>0</a:t>
                      </a:r>
                      <a:r>
                        <a:rPr lang="en-PH" sz="2400" u="none" dirty="0" smtClean="0"/>
                        <a:t>2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none" dirty="0" smtClean="0"/>
                        <a:t>2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sng" dirty="0" smtClean="0"/>
                        <a:t>2</a:t>
                      </a:r>
                      <a:r>
                        <a:rPr lang="en-PH" sz="2400" u="none" dirty="0" smtClean="0"/>
                        <a:t>4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sng" dirty="0" smtClean="0"/>
                        <a:t>4</a:t>
                      </a:r>
                      <a:r>
                        <a:rPr lang="en-PH" sz="2400" u="none" dirty="0" smtClean="0"/>
                        <a:t>5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none" dirty="0" smtClean="0"/>
                        <a:t>1</a:t>
                      </a:r>
                      <a:r>
                        <a:rPr lang="en-PH" sz="2400" u="sng" dirty="0" smtClean="0"/>
                        <a:t>7</a:t>
                      </a:r>
                      <a:r>
                        <a:rPr lang="en-PH" sz="2400" u="none" dirty="0" smtClean="0"/>
                        <a:t>0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sng" dirty="0" smtClean="0"/>
                        <a:t>9</a:t>
                      </a:r>
                      <a:r>
                        <a:rPr lang="en-PH" sz="2400" u="none" dirty="0" smtClean="0"/>
                        <a:t>0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314959" y="4108361"/>
            <a:ext cx="515154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25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97710"/>
              </p:ext>
            </p:extLst>
          </p:nvPr>
        </p:nvGraphicFramePr>
        <p:xfrm>
          <a:off x="1565855" y="2871989"/>
          <a:ext cx="919768" cy="2746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768"/>
              </a:tblGrid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17</a:t>
                      </a:r>
                      <a:r>
                        <a:rPr lang="en-PH" sz="2400" u="sng" dirty="0" smtClean="0"/>
                        <a:t>0</a:t>
                      </a:r>
                      <a:endParaRPr lang="en-PH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4</a:t>
                      </a:r>
                      <a:r>
                        <a:rPr lang="en-PH" sz="2400" u="sng" dirty="0" smtClean="0"/>
                        <a:t>5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9</a:t>
                      </a:r>
                      <a:r>
                        <a:rPr lang="en-PH" sz="2400" u="sng" dirty="0" smtClean="0"/>
                        <a:t>0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80</a:t>
                      </a:r>
                      <a:r>
                        <a:rPr lang="en-PH" sz="2400" u="sng" dirty="0" smtClean="0"/>
                        <a:t>2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dirty="0" smtClean="0"/>
                        <a:t>2</a:t>
                      </a:r>
                      <a:r>
                        <a:rPr lang="en-PH" sz="2400" u="sng" dirty="0" smtClean="0"/>
                        <a:t>4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sng" dirty="0" smtClean="0"/>
                        <a:t>2</a:t>
                      </a:r>
                      <a:endParaRPr lang="en-PH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85849"/>
              </p:ext>
            </p:extLst>
          </p:nvPr>
        </p:nvGraphicFramePr>
        <p:xfrm>
          <a:off x="3263720" y="2871989"/>
          <a:ext cx="919768" cy="2746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768"/>
              </a:tblGrid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none" dirty="0" smtClean="0"/>
                        <a:t>1</a:t>
                      </a:r>
                      <a:r>
                        <a:rPr lang="en-PH" sz="2400" u="sng" dirty="0" smtClean="0"/>
                        <a:t>7</a:t>
                      </a:r>
                      <a:r>
                        <a:rPr lang="en-PH" sz="2400" u="none" dirty="0" smtClean="0"/>
                        <a:t>0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sng" dirty="0" smtClean="0"/>
                        <a:t>9</a:t>
                      </a:r>
                      <a:r>
                        <a:rPr lang="en-PH" sz="2400" u="none" dirty="0" smtClean="0"/>
                        <a:t>0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none" dirty="0" smtClean="0"/>
                        <a:t>8</a:t>
                      </a:r>
                      <a:r>
                        <a:rPr lang="en-PH" sz="2400" u="sng" dirty="0" smtClean="0"/>
                        <a:t>0</a:t>
                      </a:r>
                      <a:r>
                        <a:rPr lang="en-PH" sz="2400" u="none" dirty="0" smtClean="0"/>
                        <a:t>2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none" dirty="0" smtClean="0"/>
                        <a:t>2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sng" dirty="0" smtClean="0"/>
                        <a:t>2</a:t>
                      </a:r>
                      <a:r>
                        <a:rPr lang="en-PH" sz="2400" u="none" dirty="0" smtClean="0"/>
                        <a:t>4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sng" dirty="0" smtClean="0"/>
                        <a:t>4</a:t>
                      </a:r>
                      <a:r>
                        <a:rPr lang="en-PH" sz="2400" u="none" dirty="0" smtClean="0"/>
                        <a:t>5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2588654" y="4108361"/>
            <a:ext cx="515154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401537"/>
              </p:ext>
            </p:extLst>
          </p:nvPr>
        </p:nvGraphicFramePr>
        <p:xfrm>
          <a:off x="4961585" y="2883140"/>
          <a:ext cx="919768" cy="2746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768"/>
              </a:tblGrid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sng" dirty="0" smtClean="0"/>
                        <a:t>8</a:t>
                      </a:r>
                      <a:r>
                        <a:rPr lang="en-PH" sz="2400" u="none" dirty="0" smtClean="0"/>
                        <a:t>02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none" dirty="0" smtClean="0"/>
                        <a:t>2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none" dirty="0" smtClean="0"/>
                        <a:t>24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none" dirty="0" smtClean="0"/>
                        <a:t>45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sng" dirty="0" smtClean="0"/>
                        <a:t>1</a:t>
                      </a:r>
                      <a:r>
                        <a:rPr lang="en-PH" sz="2400" u="none" dirty="0" smtClean="0"/>
                        <a:t>70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algn="r"/>
                      <a:r>
                        <a:rPr lang="en-PH" sz="2400" u="none" dirty="0" smtClean="0"/>
                        <a:t>90</a:t>
                      </a:r>
                      <a:endParaRPr lang="en-PH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314959" y="4108361"/>
            <a:ext cx="515154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537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1075</TotalTime>
  <Words>289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Radix Sort</vt:lpstr>
      <vt:lpstr>PowerPoint Presentation</vt:lpstr>
      <vt:lpstr>Pseudocode </vt:lpstr>
      <vt:lpstr>Example</vt:lpstr>
      <vt:lpstr>Step 1: Identify the least significant digit</vt:lpstr>
      <vt:lpstr>Step 2: Sort the current selected digit using Counting Sort</vt:lpstr>
      <vt:lpstr>Step 3: Get the next significant digit and repeat</vt:lpstr>
      <vt:lpstr>Step 3: Get the next significant digit and repeat</vt:lpstr>
      <vt:lpstr>PowerPoint Presentation</vt:lpstr>
      <vt:lpstr>PowerPoint Presentation</vt:lpstr>
      <vt:lpstr>Limitations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</dc:title>
  <dc:creator>lenovo g50-80</dc:creator>
  <cp:lastModifiedBy>lenovo g50-80</cp:lastModifiedBy>
  <cp:revision>33</cp:revision>
  <dcterms:created xsi:type="dcterms:W3CDTF">2017-05-31T13:21:20Z</dcterms:created>
  <dcterms:modified xsi:type="dcterms:W3CDTF">2017-06-09T05:28:41Z</dcterms:modified>
</cp:coreProperties>
</file>