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91" r:id="rId2"/>
    <p:sldId id="292" r:id="rId3"/>
    <p:sldId id="293" r:id="rId4"/>
    <p:sldId id="297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7214-C04B-4145-89E7-5465B63A78F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8492-2C95-46AF-81CD-79BF6D25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48" y="5423124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20648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23124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2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94012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13498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22609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 and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Neil Patrick Del GALLEGO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5226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Intro to 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412938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Big-Omega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The Big-Omega of a function g(n) is Ω( f(n) ), </a:t>
            </a:r>
            <a:r>
              <a:rPr lang="en-US" altLang="en-US" sz="3200" dirty="0" err="1"/>
              <a:t>iff</a:t>
            </a:r>
            <a:r>
              <a:rPr lang="en-US" altLang="en-US" sz="3200" dirty="0"/>
              <a:t> there exist a positive number c and n0 such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			0 &lt;= c f(n) &lt;= g(n) where n &gt; n0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Describes an asymptotically loose lower bound of the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Represents the </a:t>
            </a:r>
            <a:r>
              <a:rPr lang="en-US" altLang="en-US" sz="3200" b="1" dirty="0"/>
              <a:t>best-case running time </a:t>
            </a:r>
            <a:r>
              <a:rPr lang="en-US" altLang="en-US" sz="3200" dirty="0"/>
              <a:t>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38618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The Theta of a function g(n) is </a:t>
            </a:r>
            <a:r>
              <a:rPr lang="el-GR" altLang="en-US" sz="3200" dirty="0">
                <a:cs typeface="Arial" panose="020B0604020202020204" pitchFamily="34" charset="0"/>
              </a:rPr>
              <a:t>θ</a:t>
            </a:r>
            <a:r>
              <a:rPr lang="en-US" altLang="en-US" sz="3200" dirty="0"/>
              <a:t>( f(n) ), </a:t>
            </a:r>
            <a:r>
              <a:rPr lang="en-US" altLang="en-US" sz="3200" dirty="0" err="1"/>
              <a:t>iff</a:t>
            </a:r>
            <a:r>
              <a:rPr lang="en-US" altLang="en-US" sz="3200" dirty="0"/>
              <a:t> there exist a positive number c, c’ and n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 such that:</a:t>
            </a:r>
          </a:p>
          <a:p>
            <a:pPr marL="201168" lvl="1" indent="0">
              <a:buNone/>
            </a:pPr>
            <a:r>
              <a:rPr lang="en-US" altLang="en-US" sz="2800" dirty="0"/>
              <a:t>	 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f(n) &lt;= g(n) &lt;= c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f(n) where n &gt; n</a:t>
            </a:r>
            <a:r>
              <a:rPr lang="en-US" altLang="en-US" sz="2800" baseline="-25000" dirty="0"/>
              <a:t>0</a:t>
            </a:r>
            <a:endParaRPr lang="en-US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Describes an </a:t>
            </a:r>
            <a:r>
              <a:rPr lang="en-US" altLang="en-US" sz="3200" b="1" i="1" dirty="0"/>
              <a:t>asymptotically tight bound </a:t>
            </a:r>
            <a:r>
              <a:rPr lang="en-US" altLang="en-US" sz="3200" dirty="0"/>
              <a:t>of the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Represents the </a:t>
            </a:r>
            <a:r>
              <a:rPr lang="en-US" altLang="en-US" sz="3200" b="1" i="1" dirty="0"/>
              <a:t>average-case running time</a:t>
            </a:r>
            <a:r>
              <a:rPr lang="en-US" altLang="en-US" sz="3200" b="1" dirty="0"/>
              <a:t> </a:t>
            </a:r>
            <a:r>
              <a:rPr lang="en-US" altLang="en-US" sz="3200" dirty="0"/>
              <a:t>of the algorithm*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06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Big Oh is the upper bound of f(n)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Big Omega is the lower bound of f(n)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Big Theta requires Big Oh and Big Omega values such that it is “sandwiched”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88263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Bounds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5231" y="2033726"/>
            <a:ext cx="7848600" cy="42672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1847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An algorithm that is stated to perform Omega(n log n) guarantees that it performs </a:t>
            </a:r>
            <a:r>
              <a:rPr lang="en-US" sz="3200" b="1" dirty="0"/>
              <a:t>AT LEAST</a:t>
            </a:r>
            <a:r>
              <a:rPr lang="en-US" sz="3200" dirty="0"/>
              <a:t> n log n time. However, the </a:t>
            </a:r>
            <a:r>
              <a:rPr lang="en-US" sz="3200" b="1" dirty="0"/>
              <a:t>upper bound </a:t>
            </a:r>
            <a:r>
              <a:rPr lang="en-US" sz="3200" dirty="0"/>
              <a:t>is not known (worst case).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An algorithm that is stated to perform O(n^2) guarantees that it performs </a:t>
            </a:r>
            <a:r>
              <a:rPr lang="en-US" sz="3200" b="1" dirty="0"/>
              <a:t>AT MOST</a:t>
            </a:r>
            <a:r>
              <a:rPr lang="en-US" sz="3200" dirty="0"/>
              <a:t> n^2 time. However, the </a:t>
            </a:r>
            <a:r>
              <a:rPr lang="en-US" sz="3200" b="1" dirty="0"/>
              <a:t>lower bound </a:t>
            </a:r>
            <a:r>
              <a:rPr lang="en-US" sz="3200" dirty="0"/>
              <a:t>is not known (best case). There exists algorithms that state that it performs O(n^2). However, on some cases, it may run faster than the specified amount.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43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Big Theta is guaranteed that an algorithm is </a:t>
            </a:r>
            <a:r>
              <a:rPr lang="en-US" sz="3200" b="1" dirty="0"/>
              <a:t>bounded. </a:t>
            </a:r>
            <a:r>
              <a:rPr lang="en-US" sz="3200" dirty="0"/>
              <a:t>If an algorithm states that it runs Theta(n log n), therefore it means that it can perform at least n log n time but not </a:t>
            </a:r>
            <a:r>
              <a:rPr lang="en-US" sz="3200" b="1" dirty="0"/>
              <a:t>more than </a:t>
            </a:r>
            <a:r>
              <a:rPr lang="en-US" sz="3200" dirty="0"/>
              <a:t>n log n. Hence, </a:t>
            </a:r>
            <a:r>
              <a:rPr lang="en-US" sz="3200" b="1" dirty="0"/>
              <a:t>asymptotically tight.</a:t>
            </a:r>
          </a:p>
        </p:txBody>
      </p:sp>
    </p:spTree>
    <p:extLst>
      <p:ext uri="{BB962C8B-B14F-4D97-AF65-F5344CB8AC3E}">
        <p14:creationId xmlns:p14="http://schemas.microsoft.com/office/powerpoint/2010/main" val="256730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05" y="1737360"/>
            <a:ext cx="8046149" cy="45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3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687905"/>
              </p:ext>
            </p:extLst>
          </p:nvPr>
        </p:nvGraphicFramePr>
        <p:xfrm>
          <a:off x="3268980" y="1906692"/>
          <a:ext cx="5715000" cy="3962402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38158009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05157648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93536662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3698601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04104172"/>
                    </a:ext>
                  </a:extLst>
                </a:gridCol>
              </a:tblGrid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287189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(log n) 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11916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25249"/>
                  </a:ext>
                </a:extLst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534567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55132"/>
                  </a:ext>
                </a:extLst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10n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36709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6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57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</a:p>
        </p:txBody>
      </p:sp>
      <p:pic>
        <p:nvPicPr>
          <p:cNvPr id="2050" name="Picture 2" descr="https://image.slidesharecdn.com/algorithmanalysis-140418013149-phpapp01/95/algorithm-analysis-21-638.jpg?cb=13977848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66" y="173736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5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Upper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O(1)			constant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O(log n)		logarithm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O(n)			linear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O(n log n)		linear 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O(n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			quadratic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O(n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)			cubic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O(2</a:t>
            </a:r>
            <a:r>
              <a:rPr lang="en-US" altLang="en-US" sz="3200" baseline="30000" dirty="0"/>
              <a:t>n</a:t>
            </a:r>
            <a:r>
              <a:rPr lang="en-US" altLang="en-US" sz="3200" dirty="0"/>
              <a:t>)			exponential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848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Posteriori Estimate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491217"/>
              </p:ext>
            </p:extLst>
          </p:nvPr>
        </p:nvGraphicFramePr>
        <p:xfrm>
          <a:off x="1096963" y="1846263"/>
          <a:ext cx="10058400" cy="22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89532210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7212295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655178184"/>
                    </a:ext>
                  </a:extLst>
                </a:gridCol>
              </a:tblGrid>
              <a:tr h="733985">
                <a:tc>
                  <a:txBody>
                    <a:bodyPr/>
                    <a:lstStyle/>
                    <a:p>
                      <a:r>
                        <a:rPr lang="en-US" sz="3200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41851"/>
                  </a:ext>
                </a:extLst>
              </a:tr>
              <a:tr h="733985">
                <a:tc>
                  <a:txBody>
                    <a:bodyPr/>
                    <a:lstStyle/>
                    <a:p>
                      <a:r>
                        <a:rPr lang="en-US" sz="3200" dirty="0" err="1"/>
                        <a:t>Algo</a:t>
                      </a:r>
                      <a:r>
                        <a:rPr lang="en-US" sz="3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  <a:r>
                        <a:rPr lang="en-US" sz="3200" baseline="0" dirty="0"/>
                        <a:t> sec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70265"/>
                  </a:ext>
                </a:extLst>
              </a:tr>
              <a:tr h="733985">
                <a:tc>
                  <a:txBody>
                    <a:bodyPr/>
                    <a:lstStyle/>
                    <a:p>
                      <a:r>
                        <a:rPr lang="en-US" sz="3200" dirty="0" err="1"/>
                        <a:t>Algo</a:t>
                      </a:r>
                      <a:r>
                        <a:rPr lang="en-US" sz="32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091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6963" y="4669654"/>
            <a:ext cx="9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Algo</a:t>
            </a:r>
            <a:r>
              <a:rPr lang="en-US" sz="3600" dirty="0"/>
              <a:t> 1 seems to be more efficient than </a:t>
            </a:r>
            <a:r>
              <a:rPr lang="en-US" sz="3600" dirty="0" err="1"/>
              <a:t>Algo</a:t>
            </a:r>
            <a:r>
              <a:rPr lang="en-US" sz="36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0207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dominant term (term with the fastest growth rate) in the function determines the behavior of the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Any exponential function of n dominates any polynomial function of 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polynomial degree k dominates a polynomial of degree m </a:t>
            </a:r>
            <a:r>
              <a:rPr lang="en-US" sz="2800" dirty="0" err="1"/>
              <a:t>iff</a:t>
            </a:r>
            <a:r>
              <a:rPr lang="en-US" sz="2800" dirty="0"/>
              <a:t> k &gt;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Any polynomial function of n dominates any logarithmic function of 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Any logarithmic function of n dominates a constant term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868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787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Posteriori Estimate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781872"/>
              </p:ext>
            </p:extLst>
          </p:nvPr>
        </p:nvGraphicFramePr>
        <p:xfrm>
          <a:off x="1096963" y="1846263"/>
          <a:ext cx="10058400" cy="22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8953221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7212295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5517818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03964548"/>
                    </a:ext>
                  </a:extLst>
                </a:gridCol>
              </a:tblGrid>
              <a:tr h="733985">
                <a:tc>
                  <a:txBody>
                    <a:bodyPr/>
                    <a:lstStyle/>
                    <a:p>
                      <a:r>
                        <a:rPr lang="en-US" sz="3200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41851"/>
                  </a:ext>
                </a:extLst>
              </a:tr>
              <a:tr h="733985">
                <a:tc>
                  <a:txBody>
                    <a:bodyPr/>
                    <a:lstStyle/>
                    <a:p>
                      <a:r>
                        <a:rPr lang="en-US" sz="3200" dirty="0" err="1"/>
                        <a:t>Algo</a:t>
                      </a:r>
                      <a:r>
                        <a:rPr lang="en-US" sz="3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  <a:r>
                        <a:rPr lang="en-US" sz="3200" baseline="0" dirty="0"/>
                        <a:t> sec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70265"/>
                  </a:ext>
                </a:extLst>
              </a:tr>
              <a:tr h="733985">
                <a:tc>
                  <a:txBody>
                    <a:bodyPr/>
                    <a:lstStyle/>
                    <a:p>
                      <a:r>
                        <a:rPr lang="en-US" sz="3200" dirty="0" err="1"/>
                        <a:t>Algo</a:t>
                      </a:r>
                      <a:r>
                        <a:rPr lang="en-US" sz="32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091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6963" y="4669654"/>
            <a:ext cx="994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Is </a:t>
            </a:r>
            <a:r>
              <a:rPr lang="en-US" sz="3600" dirty="0" err="1"/>
              <a:t>Algo</a:t>
            </a:r>
            <a:r>
              <a:rPr lang="en-US" sz="3600" dirty="0"/>
              <a:t> 1 faster then </a:t>
            </a:r>
            <a:r>
              <a:rPr lang="en-US" sz="3600" dirty="0" err="1"/>
              <a:t>Algo</a:t>
            </a:r>
            <a:r>
              <a:rPr lang="en-US" sz="3600" dirty="0"/>
              <a:t> 2?</a:t>
            </a:r>
          </a:p>
        </p:txBody>
      </p:sp>
    </p:spTree>
    <p:extLst>
      <p:ext uri="{BB962C8B-B14F-4D97-AF65-F5344CB8AC3E}">
        <p14:creationId xmlns:p14="http://schemas.microsoft.com/office/powerpoint/2010/main" val="343906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</a:p>
        </p:txBody>
      </p:sp>
      <p:pic>
        <p:nvPicPr>
          <p:cNvPr id="2050" name="Picture 2" descr="https://image.slidesharecdn.com/algorithmanalysis-140418013149-phpapp01/95/algorithm-analysis-21-638.jpg?cb=13977848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66" y="173736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9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Estimate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66" y="1803696"/>
            <a:ext cx="6624924" cy="3106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094" y="5180725"/>
            <a:ext cx="10866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Simply reading the code and estimating running time. Assume that each line of code takes c time units.</a:t>
            </a:r>
          </a:p>
        </p:txBody>
      </p:sp>
    </p:spTree>
    <p:extLst>
      <p:ext uri="{BB962C8B-B14F-4D97-AF65-F5344CB8AC3E}">
        <p14:creationId xmlns:p14="http://schemas.microsoft.com/office/powerpoint/2010/main" val="27490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Estimate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5" y="1905789"/>
            <a:ext cx="6624924" cy="3106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094" y="5180725"/>
            <a:ext cx="10866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Simply reading the code and estimating running time. Assume that each line of code takes c time units.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12676" y="1737360"/>
            <a:ext cx="287932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326602" y="2029748"/>
            <a:ext cx="3986074" cy="65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12676" y="2322135"/>
            <a:ext cx="287932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(n – 1) * c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5326602" y="2614522"/>
            <a:ext cx="39860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6587231" y="2614523"/>
            <a:ext cx="2725445" cy="444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7714695" y="2614523"/>
            <a:ext cx="1597981" cy="1104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</p:cNvCxnSpPr>
          <p:nvPr/>
        </p:nvCxnSpPr>
        <p:spPr>
          <a:xfrm flipH="1">
            <a:off x="2769835" y="2614523"/>
            <a:ext cx="6542841" cy="1602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12676" y="4520899"/>
            <a:ext cx="287932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4909351" y="4696287"/>
            <a:ext cx="4403325" cy="11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1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9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Bounds - Big-Oh, Theta, and Omega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Asymptotic Bounds are used instead to describe the complexity of the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Asymptotic Bounds describes only the growth rates of the algorithm as the input size approaches infinity and ignoring most of the small inputs and constant factors [1]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Among these bounds are: Big-Oh, Big-Omega and Theta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012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Big-Oh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The Big-Oh of a function g(n) is O( f(n) ), </a:t>
            </a:r>
            <a:r>
              <a:rPr lang="en-US" altLang="en-US" sz="3200" dirty="0" err="1"/>
              <a:t>iff</a:t>
            </a:r>
            <a:r>
              <a:rPr lang="en-US" altLang="en-US" sz="3200" dirty="0"/>
              <a:t> there exist a positive number c and n0 such that:</a:t>
            </a:r>
          </a:p>
          <a:p>
            <a:pPr marL="0" indent="0">
              <a:buNone/>
            </a:pPr>
            <a:r>
              <a:rPr lang="en-US" altLang="en-US" sz="3200" dirty="0"/>
              <a:t>			</a:t>
            </a:r>
            <a:r>
              <a:rPr lang="en-US" altLang="en-US" sz="3200" b="1" dirty="0"/>
              <a:t>0 &lt;= g(n) &lt;= c f(n) where n &gt; n0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Describes an asymptotically loose upper bound of the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Represents the </a:t>
            </a:r>
            <a:r>
              <a:rPr lang="en-US" altLang="en-US" sz="3200" b="1" dirty="0"/>
              <a:t>worst-case running time </a:t>
            </a:r>
            <a:r>
              <a:rPr lang="en-US" altLang="en-US" sz="3200" dirty="0"/>
              <a:t>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680125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</TotalTime>
  <Words>610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Retrospect</vt:lpstr>
      <vt:lpstr>Algorithms and Complexity</vt:lpstr>
      <vt:lpstr>Posteriori Estimate </vt:lpstr>
      <vt:lpstr>Posteriori Estimate </vt:lpstr>
      <vt:lpstr>Growth of Functions</vt:lpstr>
      <vt:lpstr>Apriori Estimate</vt:lpstr>
      <vt:lpstr>Apriori Estimate</vt:lpstr>
      <vt:lpstr>Frequency Counting</vt:lpstr>
      <vt:lpstr>Asymptotic Bounds - Big-Oh, Theta, and Omega</vt:lpstr>
      <vt:lpstr>Big-Oh notation</vt:lpstr>
      <vt:lpstr>Big-Omega notation</vt:lpstr>
      <vt:lpstr>Big-Theta notation</vt:lpstr>
      <vt:lpstr>Summary</vt:lpstr>
      <vt:lpstr>Asymptotic Bounds</vt:lpstr>
      <vt:lpstr>Explanation</vt:lpstr>
      <vt:lpstr>Explanation</vt:lpstr>
      <vt:lpstr>Explanation</vt:lpstr>
      <vt:lpstr>Growth of Functions</vt:lpstr>
      <vt:lpstr>Growth of Functions</vt:lpstr>
      <vt:lpstr>Common Upper Bounds</vt:lpstr>
      <vt:lpstr>Observations on Growth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DG</dc:creator>
  <cp:lastModifiedBy>Neil DG</cp:lastModifiedBy>
  <cp:revision>91</cp:revision>
  <dcterms:created xsi:type="dcterms:W3CDTF">2017-05-13T09:24:58Z</dcterms:created>
  <dcterms:modified xsi:type="dcterms:W3CDTF">2017-05-31T08:28:19Z</dcterms:modified>
</cp:coreProperties>
</file>