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875fa1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875fa1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875fa1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875fa1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875fa14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875fa1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875fa14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875fa14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875fa14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875fa14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Delayed departures at Newark Airport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Allan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March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Covers the period Jan - Dec 2017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departure is classed as delayed if the actual </a:t>
            </a:r>
            <a:r>
              <a:rPr lang="en"/>
              <a:t>departure</a:t>
            </a:r>
            <a:r>
              <a:rPr lang="en"/>
              <a:t> time is 15 minutes or more later than the scheduled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7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data for three New York airports: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82">
                <a:solidFill>
                  <a:srgbClr val="000000"/>
                </a:solidFill>
              </a:rPr>
              <a:t>EWR - Newark Liberty International Airport</a:t>
            </a:r>
            <a:endParaRPr b="1" sz="148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82">
                <a:solidFill>
                  <a:srgbClr val="000000"/>
                </a:solidFill>
              </a:rPr>
              <a:t>JFK  -  John F Kennedy International Airport</a:t>
            </a:r>
            <a:endParaRPr b="1" sz="148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82">
                <a:solidFill>
                  <a:srgbClr val="000000"/>
                </a:solidFill>
              </a:rPr>
              <a:t>LGA - La Guardia Airport</a:t>
            </a:r>
            <a:endParaRPr b="1" sz="1482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 </a:t>
            </a:r>
            <a:r>
              <a:rPr lang="en"/>
              <a:t>report</a:t>
            </a:r>
            <a:r>
              <a:rPr lang="en"/>
              <a:t> with more detail is available to accompany this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number of flights delayed/on time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733725"/>
            <a:ext cx="6367326" cy="41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percentage of flights delayed/on time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75" y="800725"/>
            <a:ext cx="5931014" cy="40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What factors were considered in this analysis?</a:t>
            </a:r>
            <a:endParaRPr sz="4933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1"/>
          </a:p>
          <a:p>
            <a:pPr indent="-334404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b="1" lang="en" sz="1666">
                <a:solidFill>
                  <a:srgbClr val="333333"/>
                </a:solidFill>
                <a:highlight>
                  <a:srgbClr val="FFFFFF"/>
                </a:highlight>
              </a:rPr>
              <a:t>Flight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departure date and time, carrier, destination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4404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b="1" lang="en" sz="1666">
                <a:solidFill>
                  <a:srgbClr val="333333"/>
                </a:solidFill>
                <a:highlight>
                  <a:srgbClr val="FFFFFF"/>
                </a:highlight>
              </a:rPr>
              <a:t>Weather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en" sz="1666">
                <a:solidFill>
                  <a:srgbClr val="333333"/>
                </a:solidFill>
                <a:highlight>
                  <a:srgbClr val="FFFFFF"/>
                </a:highlight>
              </a:rPr>
              <a:t>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temperature, precipitation, snowfall, wind speed/direction, visibility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4404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b="1" lang="en" sz="1666">
                <a:solidFill>
                  <a:srgbClr val="333333"/>
                </a:solidFill>
                <a:highlight>
                  <a:srgbClr val="FFFFFF"/>
                </a:highlight>
              </a:rPr>
              <a:t>Aircraft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including manufacturer, type and model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4404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666"/>
              <a:buChar char="●"/>
            </a:pPr>
            <a:r>
              <a:rPr b="1" lang="en" sz="1666">
                <a:solidFill>
                  <a:srgbClr val="333333"/>
                </a:solidFill>
                <a:highlight>
                  <a:srgbClr val="FFFFFF"/>
                </a:highlight>
              </a:rPr>
              <a:t>Airport data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- latitude and longitude of destination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Which factors have an impact on flight delays?</a:t>
            </a:r>
            <a:endParaRPr sz="3583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available data showed that the following are statistically significant: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1"/>
          </a:p>
          <a:p>
            <a:pPr indent="-318534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number of departures in scheduled departure hour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8534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visibility (miles)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8534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wind speed (mph)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8534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wind direction cardinal (N, S, E, W)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8534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precipitation daily total (inches)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8534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snowfall daily total (inches)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8534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temperature daily maximum (Fahrenheit)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Note only one of these is a non-weather factor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Modeling produced similar results with and without this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472">
                <a:highlight>
                  <a:srgbClr val="FFFFFF"/>
                </a:highlight>
              </a:rPr>
              <a:t>Which factors missing from the model could be important?</a:t>
            </a:r>
            <a:endParaRPr sz="3472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951500"/>
            <a:ext cx="85206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Other sources show the importance of the knock-on effect of a plane arriving late from an earlier flight - it has not been possible to include this factor in this analysis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25" y="1674700"/>
            <a:ext cx="5994434" cy="30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Conclusions and next steps</a:t>
            </a:r>
            <a:endParaRPr sz="3583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A number of weather variables have a significant effect on delayed departures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The number of flights leaving in the scheduled hour of departure is also significant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However, the data which was in scope for this report </a:t>
            </a:r>
            <a:r>
              <a:rPr b="1" lang="en" sz="1666">
                <a:solidFill>
                  <a:srgbClr val="333333"/>
                </a:solidFill>
                <a:highlight>
                  <a:srgbClr val="FFFFFF"/>
                </a:highlight>
              </a:rPr>
              <a:t>is not sufficient  to make business decisions 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on future investment at Newark - important factors (such as the knock-on effect of earlier flight delays) were not in scope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Further analysis required - 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perhaps</a:t>
            </a: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 using reporting on causes of delays collated by the US Bureau of Transportation Statistics since 2003:</a:t>
            </a:r>
            <a:endParaRPr sz="1666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66">
                <a:solidFill>
                  <a:srgbClr val="333333"/>
                </a:solidFill>
                <a:highlight>
                  <a:srgbClr val="FFFFFF"/>
                </a:highlight>
              </a:rPr>
              <a:t>https://www.transtats.bts.gov/OT_Delay/OT_DelayCause1.asp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