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5143500" type="screen16x9"/>
  <p:notesSz cx="6858000" cy="9144000"/>
  <p:embeddedFontLst>
    <p:embeddedFont>
      <p:font typeface="Open Sans" panose="020B0706030804020204" pitchFamily="34" charset="0"/>
      <p:regular r:id="rId12"/>
      <p:bold r:id="rId13"/>
      <p:italic r:id="rId14"/>
      <p:boldItalic r:id="rId15"/>
    </p:embeddedFont>
    <p:embeddedFont>
      <p:font typeface="PT Sans Narrow" panose="020B0506020203020204" pitchFamily="34" charset="77"/>
      <p:regular r:id="rId16"/>
      <p:bold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875fa14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875fa14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56274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875fa14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875fa14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875fa144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875fa144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6875fa14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6875fa14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6875fa144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6875fa144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6875fa144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c6875fa144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6875fa144_0_3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c6875fa144_0_3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c6875fa144_0_3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c6875fa144_0_3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Delayed departures at Newark Airport</a:t>
            </a:r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Neil Allan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 March 2021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do we want to know?</a:t>
            </a:r>
            <a:endParaRPr dirty="0"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lang="en-GB" sz="651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lang="en-GB" sz="651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lang="en-GB" sz="651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651" dirty="0"/>
          </a:p>
          <a:p>
            <a:pPr lvl="0"/>
            <a:r>
              <a:rPr lang="en-GB" dirty="0"/>
              <a:t>Which weather factors are important?</a:t>
            </a:r>
          </a:p>
          <a:p>
            <a:pPr lvl="0">
              <a:spcBef>
                <a:spcPts val="1200"/>
              </a:spcBef>
            </a:pPr>
            <a:r>
              <a:rPr lang="en-GB" dirty="0"/>
              <a:t>Are any non-weather factors important?</a:t>
            </a:r>
            <a:endParaRPr lang="en-GB" sz="671"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How does Newark compare to other NYC airports?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53906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scope</a:t>
            </a:r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Covers the period Jan - Dec 2017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651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departure is classed as delayed if the actual departure time is 15 minutes or more later than the scheduled time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671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Includes data for three New York airports: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82" b="1">
                <a:solidFill>
                  <a:srgbClr val="000000"/>
                </a:solidFill>
              </a:rPr>
              <a:t>EWR - Newark Liberty International Airport</a:t>
            </a:r>
            <a:endParaRPr sz="1482" b="1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82" b="1">
                <a:solidFill>
                  <a:srgbClr val="000000"/>
                </a:solidFill>
              </a:rPr>
              <a:t>JFK  -  John F Kennedy International Airport</a:t>
            </a:r>
            <a:endParaRPr sz="1482" b="1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82" b="1">
                <a:solidFill>
                  <a:srgbClr val="000000"/>
                </a:solidFill>
              </a:rPr>
              <a:t>LGA - La Guardia Airport</a:t>
            </a:r>
            <a:endParaRPr sz="1482" b="1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full report with more detail is available to accompany this presentation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933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- number of flights delayed/on time</a:t>
            </a:r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250" y="733725"/>
            <a:ext cx="6367326" cy="412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311700" y="933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- percentage of flights delayed/on time</a:t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7475" y="800725"/>
            <a:ext cx="5931014" cy="403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0000"/>
              </a:lnSpc>
              <a:spcBef>
                <a:spcPts val="1500"/>
              </a:spcBef>
              <a:spcAft>
                <a:spcPts val="800"/>
              </a:spcAft>
              <a:buNone/>
            </a:pPr>
            <a:r>
              <a:rPr lang="en" sz="3583">
                <a:highlight>
                  <a:srgbClr val="FFFFFF"/>
                </a:highlight>
              </a:rPr>
              <a:t>What factors were considered in this analysis?</a:t>
            </a:r>
            <a:endParaRPr sz="4933"/>
          </a:p>
        </p:txBody>
      </p:sp>
      <p:sp>
        <p:nvSpPr>
          <p:cNvPr id="91" name="Google Shape;91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51"/>
          </a:p>
          <a:p>
            <a:pPr marL="457200" lvl="0" indent="-334404" algn="l" rtl="0">
              <a:spcBef>
                <a:spcPts val="1200"/>
              </a:spcBef>
              <a:spcAft>
                <a:spcPts val="0"/>
              </a:spcAft>
              <a:buClr>
                <a:srgbClr val="333333"/>
              </a:buClr>
              <a:buSzPts val="1666"/>
              <a:buChar char="●"/>
            </a:pPr>
            <a:r>
              <a:rPr lang="en" sz="1666" b="1">
                <a:solidFill>
                  <a:srgbClr val="333333"/>
                </a:solidFill>
                <a:highlight>
                  <a:srgbClr val="FFFFFF"/>
                </a:highlight>
              </a:rPr>
              <a:t>Flight data</a:t>
            </a:r>
            <a:r>
              <a:rPr lang="en" sz="1666">
                <a:solidFill>
                  <a:srgbClr val="333333"/>
                </a:solidFill>
                <a:highlight>
                  <a:srgbClr val="FFFFFF"/>
                </a:highlight>
              </a:rPr>
              <a:t> including departure date and time, carrier, destination</a:t>
            </a:r>
            <a:endParaRPr sz="1666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666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457200" lvl="0" indent="-334404" algn="l" rtl="0">
              <a:spcBef>
                <a:spcPts val="800"/>
              </a:spcBef>
              <a:spcAft>
                <a:spcPts val="0"/>
              </a:spcAft>
              <a:buClr>
                <a:srgbClr val="333333"/>
              </a:buClr>
              <a:buSzPts val="1666"/>
              <a:buChar char="●"/>
            </a:pPr>
            <a:r>
              <a:rPr lang="en" sz="1666" b="1">
                <a:solidFill>
                  <a:srgbClr val="333333"/>
                </a:solidFill>
                <a:highlight>
                  <a:srgbClr val="FFFFFF"/>
                </a:highlight>
              </a:rPr>
              <a:t>Weather</a:t>
            </a:r>
            <a:r>
              <a:rPr lang="en" sz="1666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en" sz="1666" b="1">
                <a:solidFill>
                  <a:srgbClr val="333333"/>
                </a:solidFill>
                <a:highlight>
                  <a:srgbClr val="FFFFFF"/>
                </a:highlight>
              </a:rPr>
              <a:t>data</a:t>
            </a:r>
            <a:r>
              <a:rPr lang="en" sz="1666">
                <a:solidFill>
                  <a:srgbClr val="333333"/>
                </a:solidFill>
                <a:highlight>
                  <a:srgbClr val="FFFFFF"/>
                </a:highlight>
              </a:rPr>
              <a:t> including temperature, precipitation, snowfall, wind speed/direction, visibility</a:t>
            </a:r>
            <a:endParaRPr sz="1666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666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457200" lvl="0" indent="-334404" algn="l" rtl="0">
              <a:spcBef>
                <a:spcPts val="800"/>
              </a:spcBef>
              <a:spcAft>
                <a:spcPts val="0"/>
              </a:spcAft>
              <a:buClr>
                <a:srgbClr val="333333"/>
              </a:buClr>
              <a:buSzPts val="1666"/>
              <a:buChar char="●"/>
            </a:pPr>
            <a:r>
              <a:rPr lang="en" sz="1666" b="1">
                <a:solidFill>
                  <a:srgbClr val="333333"/>
                </a:solidFill>
                <a:highlight>
                  <a:srgbClr val="FFFFFF"/>
                </a:highlight>
              </a:rPr>
              <a:t>Aircraft data</a:t>
            </a:r>
            <a:r>
              <a:rPr lang="en" sz="1666">
                <a:solidFill>
                  <a:srgbClr val="333333"/>
                </a:solidFill>
                <a:highlight>
                  <a:srgbClr val="FFFFFF"/>
                </a:highlight>
              </a:rPr>
              <a:t> including manufacturer, type and model</a:t>
            </a:r>
            <a:endParaRPr sz="1666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666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457200" lvl="0" indent="-334404" algn="l" rtl="0">
              <a:spcBef>
                <a:spcPts val="800"/>
              </a:spcBef>
              <a:spcAft>
                <a:spcPts val="0"/>
              </a:spcAft>
              <a:buClr>
                <a:srgbClr val="333333"/>
              </a:buClr>
              <a:buSzPts val="1666"/>
              <a:buChar char="●"/>
            </a:pPr>
            <a:r>
              <a:rPr lang="en" sz="1666" b="1">
                <a:solidFill>
                  <a:srgbClr val="333333"/>
                </a:solidFill>
                <a:highlight>
                  <a:srgbClr val="FFFFFF"/>
                </a:highlight>
              </a:rPr>
              <a:t>Airport data</a:t>
            </a:r>
            <a:r>
              <a:rPr lang="en" sz="1666">
                <a:solidFill>
                  <a:srgbClr val="333333"/>
                </a:solidFill>
                <a:highlight>
                  <a:srgbClr val="FFFFFF"/>
                </a:highlight>
              </a:rPr>
              <a:t> - latitude and longitude of destination</a:t>
            </a:r>
            <a:endParaRPr sz="1666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sz="145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3583">
                <a:highlight>
                  <a:srgbClr val="FFFFFF"/>
                </a:highlight>
              </a:rPr>
              <a:t>Which factors have an impact on flight delays?</a:t>
            </a:r>
            <a:endParaRPr sz="3583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the available data showed that the following are statistically significant: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651"/>
          </a:p>
          <a:p>
            <a:pPr marL="457200" lvl="0" indent="-318534" algn="l" rtl="0">
              <a:spcBef>
                <a:spcPts val="1200"/>
              </a:spcBef>
              <a:spcAft>
                <a:spcPts val="0"/>
              </a:spcAft>
              <a:buClr>
                <a:srgbClr val="333333"/>
              </a:buClr>
              <a:buSzPct val="100000"/>
              <a:buChar char="●"/>
            </a:pPr>
            <a:r>
              <a:rPr lang="en" sz="1666">
                <a:solidFill>
                  <a:srgbClr val="333333"/>
                </a:solidFill>
                <a:highlight>
                  <a:srgbClr val="FFFFFF"/>
                </a:highlight>
              </a:rPr>
              <a:t>number of departures in scheduled departure hour</a:t>
            </a:r>
            <a:endParaRPr sz="1666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457200" lvl="0" indent="-318534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Char char="●"/>
            </a:pPr>
            <a:r>
              <a:rPr lang="en" sz="1666">
                <a:solidFill>
                  <a:srgbClr val="333333"/>
                </a:solidFill>
                <a:highlight>
                  <a:srgbClr val="FFFFFF"/>
                </a:highlight>
              </a:rPr>
              <a:t>visibility (miles)</a:t>
            </a:r>
            <a:endParaRPr sz="1666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457200" lvl="0" indent="-318534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Char char="●"/>
            </a:pPr>
            <a:r>
              <a:rPr lang="en" sz="1666">
                <a:solidFill>
                  <a:srgbClr val="333333"/>
                </a:solidFill>
                <a:highlight>
                  <a:srgbClr val="FFFFFF"/>
                </a:highlight>
              </a:rPr>
              <a:t>wind speed (mph)</a:t>
            </a:r>
            <a:endParaRPr sz="1666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457200" lvl="0" indent="-318534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Char char="●"/>
            </a:pPr>
            <a:r>
              <a:rPr lang="en" sz="1666">
                <a:solidFill>
                  <a:srgbClr val="333333"/>
                </a:solidFill>
                <a:highlight>
                  <a:srgbClr val="FFFFFF"/>
                </a:highlight>
              </a:rPr>
              <a:t>wind direction cardinal (N, S, E, W)</a:t>
            </a:r>
            <a:endParaRPr sz="1666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457200" lvl="0" indent="-318534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Char char="●"/>
            </a:pPr>
            <a:r>
              <a:rPr lang="en" sz="1666">
                <a:solidFill>
                  <a:srgbClr val="333333"/>
                </a:solidFill>
                <a:highlight>
                  <a:srgbClr val="FFFFFF"/>
                </a:highlight>
              </a:rPr>
              <a:t>precipitation daily total (inches)</a:t>
            </a:r>
            <a:endParaRPr sz="1666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457200" lvl="0" indent="-318534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Char char="●"/>
            </a:pPr>
            <a:r>
              <a:rPr lang="en" sz="1666">
                <a:solidFill>
                  <a:srgbClr val="333333"/>
                </a:solidFill>
                <a:highlight>
                  <a:srgbClr val="FFFFFF"/>
                </a:highlight>
              </a:rPr>
              <a:t>snowfall daily total (inches)</a:t>
            </a:r>
            <a:endParaRPr sz="1666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457200" lvl="0" indent="-318534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Char char="●"/>
            </a:pPr>
            <a:r>
              <a:rPr lang="en" sz="1666">
                <a:solidFill>
                  <a:srgbClr val="333333"/>
                </a:solidFill>
                <a:highlight>
                  <a:srgbClr val="FFFFFF"/>
                </a:highlight>
              </a:rPr>
              <a:t>temperature daily maximum (Fahrenheit)</a:t>
            </a:r>
            <a:endParaRPr sz="1666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4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Note only one of these is a non-weather factor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Modeling produced similar results with and without this variable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800"/>
              </a:spcAft>
              <a:buNone/>
            </a:pPr>
            <a:endParaRPr sz="145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311700" y="111318"/>
            <a:ext cx="8520600" cy="9678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3472" dirty="0">
                <a:highlight>
                  <a:srgbClr val="FFFFFF"/>
                </a:highlight>
              </a:rPr>
              <a:t>Which factors missing from the model could be important?</a:t>
            </a:r>
            <a:endParaRPr sz="3472" dirty="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3" name="Google Shape;103;p19"/>
          <p:cNvSpPr txBox="1">
            <a:spLocks noGrp="1"/>
          </p:cNvSpPr>
          <p:nvPr>
            <p:ph type="body" idx="1"/>
          </p:nvPr>
        </p:nvSpPr>
        <p:spPr>
          <a:xfrm>
            <a:off x="311700" y="951500"/>
            <a:ext cx="8520600" cy="79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Other sources show the importance of the knock-on effect of a plane arriving late from an earlier flight - it has not been possible to include this factor in this analysis</a:t>
            </a:r>
            <a:endParaRPr sz="145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1825" y="1674700"/>
            <a:ext cx="5994434" cy="3097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3583">
                <a:highlight>
                  <a:srgbClr val="FFFFFF"/>
                </a:highlight>
              </a:rPr>
              <a:t>Conclusions and next steps</a:t>
            </a:r>
            <a:endParaRPr sz="3583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66">
                <a:solidFill>
                  <a:srgbClr val="333333"/>
                </a:solidFill>
                <a:highlight>
                  <a:srgbClr val="FFFFFF"/>
                </a:highlight>
              </a:rPr>
              <a:t>A number of weather variables have a significant effect on delayed departures</a:t>
            </a:r>
            <a:endParaRPr sz="1666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666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66">
                <a:solidFill>
                  <a:srgbClr val="333333"/>
                </a:solidFill>
                <a:highlight>
                  <a:srgbClr val="FFFFFF"/>
                </a:highlight>
              </a:rPr>
              <a:t>The number of flights leaving in the scheduled hour of departure is also significant</a:t>
            </a:r>
            <a:endParaRPr sz="1666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666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66">
                <a:solidFill>
                  <a:srgbClr val="333333"/>
                </a:solidFill>
                <a:highlight>
                  <a:srgbClr val="FFFFFF"/>
                </a:highlight>
              </a:rPr>
              <a:t>However, the data which was in scope for this report </a:t>
            </a:r>
            <a:r>
              <a:rPr lang="en" sz="1666" b="1">
                <a:solidFill>
                  <a:srgbClr val="333333"/>
                </a:solidFill>
                <a:highlight>
                  <a:srgbClr val="FFFFFF"/>
                </a:highlight>
              </a:rPr>
              <a:t>is not sufficient  to make business decisions </a:t>
            </a:r>
            <a:r>
              <a:rPr lang="en" sz="1666">
                <a:solidFill>
                  <a:srgbClr val="333333"/>
                </a:solidFill>
                <a:highlight>
                  <a:srgbClr val="FFFFFF"/>
                </a:highlight>
              </a:rPr>
              <a:t>on future investment at Newark - important factors (such as the knock-on effect of earlier flight delays) were not in scope</a:t>
            </a:r>
            <a:endParaRPr sz="1666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666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66">
                <a:solidFill>
                  <a:srgbClr val="333333"/>
                </a:solidFill>
                <a:highlight>
                  <a:srgbClr val="FFFFFF"/>
                </a:highlight>
              </a:rPr>
              <a:t>Further analysis required - perhaps using reporting on causes of delays collated by the US Bureau of Transportation Statistics since 2003:</a:t>
            </a:r>
            <a:endParaRPr sz="1666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666">
                <a:solidFill>
                  <a:srgbClr val="333333"/>
                </a:solidFill>
                <a:highlight>
                  <a:srgbClr val="FFFFFF"/>
                </a:highlight>
              </a:rPr>
              <a:t>https://www.transtats.bts.gov/OT_Delay/OT_DelayCause1.asp</a:t>
            </a:r>
            <a:endParaRPr sz="145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413</Words>
  <Application>Microsoft Macintosh PowerPoint</Application>
  <PresentationFormat>On-screen Show (16:9)</PresentationFormat>
  <Paragraphs>57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PT Sans Narrow</vt:lpstr>
      <vt:lpstr>Open Sans</vt:lpstr>
      <vt:lpstr>Arial</vt:lpstr>
      <vt:lpstr>Tropic</vt:lpstr>
      <vt:lpstr>Delayed departures at Newark Airport</vt:lpstr>
      <vt:lpstr>What do we want to know?</vt:lpstr>
      <vt:lpstr>Project scope</vt:lpstr>
      <vt:lpstr>Overview - number of flights delayed/on time</vt:lpstr>
      <vt:lpstr>Overview - percentage of flights delayed/on time</vt:lpstr>
      <vt:lpstr>What factors were considered in this analysis?</vt:lpstr>
      <vt:lpstr>Which factors have an impact on flight delays? </vt:lpstr>
      <vt:lpstr>Which factors missing from the model could be important? </vt:lpstr>
      <vt:lpstr>Conclusions and next steps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Delayed departures at Newark Airport</dc:title>
  <cp:lastModifiedBy>neil allan</cp:lastModifiedBy>
  <cp:revision>3</cp:revision>
  <dcterms:modified xsi:type="dcterms:W3CDTF">2021-03-09T17:12:16Z</dcterms:modified>
</cp:coreProperties>
</file>