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A590FF4-B43C-452F-8A16-C9D5209B1CBC}">
  <a:tblStyle styleId="{BA590FF4-B43C-452F-8A16-C9D5209B1C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2D23F78-CE68-4656-8A8D-B728916364F2}" styleName="Table_1">
    <a:wholeTbl>
      <a:tcTxStyle b="off" i="off">
        <a:font>
          <a:latin typeface="微软雅黑"/>
          <a:ea typeface="微软雅黑"/>
          <a:cs typeface="微软雅黑"/>
        </a:font>
        <a:srgbClr val="000000"/>
      </a:tcTxStyle>
      <a:tcStyle>
        <a:tcBdr>
          <a:left>
            <a:ln cap="flat" cmpd="sng" w="12700">
              <a:solidFill>
                <a:srgbClr val="999999"/>
              </a:solidFill>
              <a:prstDash val="solid"/>
              <a:round/>
              <a:headEnd len="sm" w="sm" type="none"/>
              <a:tailEnd len="sm" w="sm" type="none"/>
            </a:ln>
          </a:left>
          <a:right>
            <a:ln cap="flat" cmpd="sng" w="12700">
              <a:solidFill>
                <a:srgbClr val="999999"/>
              </a:solidFill>
              <a:prstDash val="solid"/>
              <a:round/>
              <a:headEnd len="sm" w="sm" type="none"/>
              <a:tailEnd len="sm" w="sm" type="none"/>
            </a:ln>
          </a:right>
          <a:top>
            <a:ln cap="flat" cmpd="sng" w="12700">
              <a:solidFill>
                <a:srgbClr val="999999"/>
              </a:solidFill>
              <a:prstDash val="solid"/>
              <a:round/>
              <a:headEnd len="sm" w="sm" type="none"/>
              <a:tailEnd len="sm" w="sm" type="none"/>
            </a:ln>
          </a:top>
          <a:bottom>
            <a:ln cap="flat" cmpd="sng" w="12700">
              <a:solidFill>
                <a:srgbClr val="999999"/>
              </a:solidFill>
              <a:prstDash val="solid"/>
              <a:round/>
              <a:headEnd len="sm" w="sm" type="none"/>
              <a:tailEnd len="sm" w="sm" type="none"/>
            </a:ln>
          </a:bottom>
          <a:insideH>
            <a:ln cap="flat" cmpd="sng" w="12700">
              <a:solidFill>
                <a:srgbClr val="999999"/>
              </a:solidFill>
              <a:prstDash val="solid"/>
              <a:round/>
              <a:headEnd len="sm" w="sm" type="none"/>
              <a:tailEnd len="sm" w="sm" type="none"/>
            </a:ln>
          </a:insideH>
          <a:insideV>
            <a:ln cap="flat" cmpd="sng" w="12700">
              <a:solidFill>
                <a:srgbClr val="999999"/>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70b11537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70b11537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0b115374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0b115374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0b5e73b4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0b5e73b4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0b11537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0b11537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explicit feedback,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0b5e73b4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0b5e73b4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0b1c88ae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0b1c88ae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0b115374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0b115374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0b1c88aea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70b1c88aea_4_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0b201d3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0b201d3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0b201d3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0b201d3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封面">
  <p:cSld name="封面">
    <p:spTree>
      <p:nvGrpSpPr>
        <p:cNvPr id="50" name="Shape 50"/>
        <p:cNvGrpSpPr/>
        <p:nvPr/>
      </p:nvGrpSpPr>
      <p:grpSpPr>
        <a:xfrm>
          <a:off x="0" y="0"/>
          <a:ext cx="0" cy="0"/>
          <a:chOff x="0" y="0"/>
          <a:chExt cx="0" cy="0"/>
        </a:xfrm>
      </p:grpSpPr>
      <p:sp>
        <p:nvSpPr>
          <p:cNvPr id="51" name="Google Shape;51;p13"/>
          <p:cNvSpPr txBox="1"/>
          <p:nvPr>
            <p:ph type="ctrTitle"/>
          </p:nvPr>
        </p:nvSpPr>
        <p:spPr>
          <a:xfrm>
            <a:off x="1143000" y="1102675"/>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Microsoft Yahei"/>
              <a:buNone/>
              <a:defRPr sz="45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2" name="Google Shape;52;p13"/>
          <p:cNvSpPr txBox="1"/>
          <p:nvPr>
            <p:ph idx="1" type="subTitle"/>
          </p:nvPr>
        </p:nvSpPr>
        <p:spPr>
          <a:xfrm>
            <a:off x="1143000" y="2962431"/>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1600"/>
              </a:spcBef>
              <a:spcAft>
                <a:spcPts val="0"/>
              </a:spcAft>
              <a:buClr>
                <a:schemeClr val="dk1"/>
              </a:buClr>
              <a:buSzPts val="1500"/>
              <a:buNone/>
              <a:defRPr sz="1500"/>
            </a:lvl2pPr>
            <a:lvl3pPr lvl="2" algn="ctr">
              <a:lnSpc>
                <a:spcPct val="90000"/>
              </a:lnSpc>
              <a:spcBef>
                <a:spcPts val="1600"/>
              </a:spcBef>
              <a:spcAft>
                <a:spcPts val="0"/>
              </a:spcAft>
              <a:buClr>
                <a:schemeClr val="dk1"/>
              </a:buClr>
              <a:buSzPts val="1400"/>
              <a:buNone/>
              <a:defRPr sz="1400"/>
            </a:lvl3pPr>
            <a:lvl4pPr lvl="3" algn="ctr">
              <a:lnSpc>
                <a:spcPct val="90000"/>
              </a:lnSpc>
              <a:spcBef>
                <a:spcPts val="1600"/>
              </a:spcBef>
              <a:spcAft>
                <a:spcPts val="0"/>
              </a:spcAft>
              <a:buClr>
                <a:schemeClr val="dk1"/>
              </a:buClr>
              <a:buSzPts val="1200"/>
              <a:buNone/>
              <a:defRPr sz="1200"/>
            </a:lvl4pPr>
            <a:lvl5pPr lvl="4" algn="ctr">
              <a:lnSpc>
                <a:spcPct val="90000"/>
              </a:lnSpc>
              <a:spcBef>
                <a:spcPts val="1600"/>
              </a:spcBef>
              <a:spcAft>
                <a:spcPts val="0"/>
              </a:spcAft>
              <a:buClr>
                <a:schemeClr val="dk1"/>
              </a:buClr>
              <a:buSzPts val="1200"/>
              <a:buNone/>
              <a:defRPr sz="1200"/>
            </a:lvl5pPr>
            <a:lvl6pPr lvl="5" algn="ctr">
              <a:lnSpc>
                <a:spcPct val="90000"/>
              </a:lnSpc>
              <a:spcBef>
                <a:spcPts val="1600"/>
              </a:spcBef>
              <a:spcAft>
                <a:spcPts val="0"/>
              </a:spcAft>
              <a:buClr>
                <a:schemeClr val="dk1"/>
              </a:buClr>
              <a:buSzPts val="1200"/>
              <a:buNone/>
              <a:defRPr sz="1200"/>
            </a:lvl6pPr>
            <a:lvl7pPr lvl="6" algn="ctr">
              <a:lnSpc>
                <a:spcPct val="90000"/>
              </a:lnSpc>
              <a:spcBef>
                <a:spcPts val="1600"/>
              </a:spcBef>
              <a:spcAft>
                <a:spcPts val="0"/>
              </a:spcAft>
              <a:buClr>
                <a:schemeClr val="dk1"/>
              </a:buClr>
              <a:buSzPts val="1200"/>
              <a:buNone/>
              <a:defRPr sz="1200"/>
            </a:lvl7pPr>
            <a:lvl8pPr lvl="7" algn="ctr">
              <a:lnSpc>
                <a:spcPct val="90000"/>
              </a:lnSpc>
              <a:spcBef>
                <a:spcPts val="1600"/>
              </a:spcBef>
              <a:spcAft>
                <a:spcPts val="0"/>
              </a:spcAft>
              <a:buClr>
                <a:schemeClr val="dk1"/>
              </a:buClr>
              <a:buSzPts val="1200"/>
              <a:buNone/>
              <a:defRPr sz="1200"/>
            </a:lvl8pPr>
            <a:lvl9pPr lvl="8" algn="ctr">
              <a:lnSpc>
                <a:spcPct val="90000"/>
              </a:lnSpc>
              <a:spcBef>
                <a:spcPts val="1600"/>
              </a:spcBef>
              <a:spcAft>
                <a:spcPts val="160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封面">
  <p:cSld name="封面">
    <p:spTree>
      <p:nvGrpSpPr>
        <p:cNvPr id="56" name="Shape 56"/>
        <p:cNvGrpSpPr/>
        <p:nvPr/>
      </p:nvGrpSpPr>
      <p:grpSpPr>
        <a:xfrm>
          <a:off x="0" y="0"/>
          <a:ext cx="0" cy="0"/>
          <a:chOff x="0" y="0"/>
          <a:chExt cx="0" cy="0"/>
        </a:xfrm>
      </p:grpSpPr>
      <p:sp>
        <p:nvSpPr>
          <p:cNvPr id="57" name="Google Shape;57;p15"/>
          <p:cNvSpPr txBox="1"/>
          <p:nvPr>
            <p:ph type="ctrTitle"/>
          </p:nvPr>
        </p:nvSpPr>
        <p:spPr>
          <a:xfrm>
            <a:off x="1143000" y="1102675"/>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Microsoft Yahe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5"/>
          <p:cNvSpPr txBox="1"/>
          <p:nvPr>
            <p:ph idx="1" type="subTitle"/>
          </p:nvPr>
        </p:nvSpPr>
        <p:spPr>
          <a:xfrm>
            <a:off x="1143000" y="2962431"/>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页">
  <p:cSld name="空白页">
    <p:spTree>
      <p:nvGrpSpPr>
        <p:cNvPr id="59" name="Shape 5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节标题">
  <p:cSld name="节标题">
    <p:spTree>
      <p:nvGrpSpPr>
        <p:cNvPr id="60" name="Shape 60"/>
        <p:cNvGrpSpPr/>
        <p:nvPr/>
      </p:nvGrpSpPr>
      <p:grpSpPr>
        <a:xfrm>
          <a:off x="0" y="0"/>
          <a:ext cx="0" cy="0"/>
          <a:chOff x="0" y="0"/>
          <a:chExt cx="0" cy="0"/>
        </a:xfrm>
      </p:grpSpPr>
      <p:sp>
        <p:nvSpPr>
          <p:cNvPr id="61" name="Google Shape;61;p17"/>
          <p:cNvSpPr txBox="1"/>
          <p:nvPr>
            <p:ph type="title"/>
          </p:nvPr>
        </p:nvSpPr>
        <p:spPr>
          <a:xfrm>
            <a:off x="623888" y="1103399"/>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Microsoft Yahe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7"/>
          <p:cNvSpPr txBox="1"/>
          <p:nvPr>
            <p:ph idx="1" type="body"/>
          </p:nvPr>
        </p:nvSpPr>
        <p:spPr>
          <a:xfrm>
            <a:off x="623888" y="3263193"/>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栏内容">
  <p:cSld name="两栏内容">
    <p:spTree>
      <p:nvGrpSpPr>
        <p:cNvPr id="63" name="Shape 63"/>
        <p:cNvGrpSpPr/>
        <p:nvPr/>
      </p:nvGrpSpPr>
      <p:grpSpPr>
        <a:xfrm>
          <a:off x="0" y="0"/>
          <a:ext cx="0" cy="0"/>
          <a:chOff x="0" y="0"/>
          <a:chExt cx="0" cy="0"/>
        </a:xfrm>
      </p:grpSpPr>
      <p:sp>
        <p:nvSpPr>
          <p:cNvPr id="64" name="Google Shape;64;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对比内容">
  <p:cSld name="对比内容">
    <p:spTree>
      <p:nvGrpSpPr>
        <p:cNvPr id="67" name="Shape 67"/>
        <p:cNvGrpSpPr/>
        <p:nvPr/>
      </p:nvGrpSpPr>
      <p:grpSpPr>
        <a:xfrm>
          <a:off x="0" y="0"/>
          <a:ext cx="0" cy="0"/>
          <a:chOff x="0" y="0"/>
          <a:chExt cx="0" cy="0"/>
        </a:xfrm>
      </p:grpSpPr>
      <p:sp>
        <p:nvSpPr>
          <p:cNvPr id="68" name="Google Shape;68;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0" name="Google Shape;70;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2" name="Google Shape;72;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内容与标题">
  <p:cSld name="内容与标题">
    <p:spTree>
      <p:nvGrpSpPr>
        <p:cNvPr id="73" name="Shape 73"/>
        <p:cNvGrpSpPr/>
        <p:nvPr/>
      </p:nvGrpSpPr>
      <p:grpSpPr>
        <a:xfrm>
          <a:off x="0" y="0"/>
          <a:ext cx="0" cy="0"/>
          <a:chOff x="0" y="0"/>
          <a:chExt cx="0" cy="0"/>
        </a:xfrm>
      </p:grpSpPr>
      <p:sp>
        <p:nvSpPr>
          <p:cNvPr id="74" name="Google Shape;74;p20"/>
          <p:cNvSpPr txBox="1"/>
          <p:nvPr>
            <p:ph type="title"/>
          </p:nvPr>
        </p:nvSpPr>
        <p:spPr>
          <a:xfrm>
            <a:off x="629841" y="54233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20"/>
          <p:cNvSpPr txBox="1"/>
          <p:nvPr>
            <p:ph idx="1" type="body"/>
          </p:nvPr>
        </p:nvSpPr>
        <p:spPr>
          <a:xfrm>
            <a:off x="3887391" y="542330"/>
            <a:ext cx="4629150" cy="405884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6" name="Google Shape;76;p20"/>
          <p:cNvSpPr txBox="1"/>
          <p:nvPr>
            <p:ph idx="2" type="body"/>
          </p:nvPr>
        </p:nvSpPr>
        <p:spPr>
          <a:xfrm>
            <a:off x="629841" y="174248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图片与标题">
  <p:cSld name="图片与标题">
    <p:spTree>
      <p:nvGrpSpPr>
        <p:cNvPr id="77" name="Shape 77"/>
        <p:cNvGrpSpPr/>
        <p:nvPr/>
      </p:nvGrpSpPr>
      <p:grpSpPr>
        <a:xfrm>
          <a:off x="0" y="0"/>
          <a:ext cx="0" cy="0"/>
          <a:chOff x="0" y="0"/>
          <a:chExt cx="0" cy="0"/>
        </a:xfrm>
      </p:grpSpPr>
      <p:sp>
        <p:nvSpPr>
          <p:cNvPr id="78" name="Google Shape;78;p21"/>
          <p:cNvSpPr txBox="1"/>
          <p:nvPr>
            <p:ph type="title"/>
          </p:nvPr>
        </p:nvSpPr>
        <p:spPr>
          <a:xfrm>
            <a:off x="629841" y="545306"/>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21"/>
          <p:cNvSpPr/>
          <p:nvPr>
            <p:ph idx="2" type="pic"/>
          </p:nvPr>
        </p:nvSpPr>
        <p:spPr>
          <a:xfrm>
            <a:off x="3887391" y="545306"/>
            <a:ext cx="4629150" cy="4052888"/>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Microsoft Yahei"/>
                <a:ea typeface="Microsoft Yahei"/>
                <a:cs typeface="Microsoft Yahei"/>
                <a:sym typeface="Microsoft Yahe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Microsoft Yahei"/>
                <a:ea typeface="Microsoft Yahei"/>
                <a:cs typeface="Microsoft Yahei"/>
                <a:sym typeface="Microsoft Yahe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Microsoft Yahei"/>
                <a:ea typeface="Microsoft Yahei"/>
                <a:cs typeface="Microsoft Yahei"/>
                <a:sym typeface="Microsoft Yahe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Yahei"/>
                <a:ea typeface="Microsoft Yahei"/>
                <a:cs typeface="Microsoft Yahei"/>
                <a:sym typeface="Microsoft Yahe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Microsoft Yahei"/>
                <a:ea typeface="Microsoft Yahei"/>
                <a:cs typeface="Microsoft Yahei"/>
                <a:sym typeface="Microsoft Yahe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80" name="Google Shape;80;p21"/>
          <p:cNvSpPr txBox="1"/>
          <p:nvPr>
            <p:ph idx="1" type="body"/>
          </p:nvPr>
        </p:nvSpPr>
        <p:spPr>
          <a:xfrm>
            <a:off x="629841" y="1745456"/>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表格与标题">
  <p:cSld name="表格与标题">
    <p:spTree>
      <p:nvGrpSpPr>
        <p:cNvPr id="81" name="Shape 81"/>
        <p:cNvGrpSpPr/>
        <p:nvPr/>
      </p:nvGrpSpPr>
      <p:grpSpPr>
        <a:xfrm>
          <a:off x="0" y="0"/>
          <a:ext cx="0" cy="0"/>
          <a:chOff x="0" y="0"/>
          <a:chExt cx="0" cy="0"/>
        </a:xfrm>
      </p:grpSpPr>
      <p:sp>
        <p:nvSpPr>
          <p:cNvPr id="82" name="Google Shape;82;p22"/>
          <p:cNvSpPr txBox="1"/>
          <p:nvPr>
            <p:ph type="title"/>
          </p:nvPr>
        </p:nvSpPr>
        <p:spPr>
          <a:xfrm>
            <a:off x="629841" y="545306"/>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Microsoft Yahe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22"/>
          <p:cNvSpPr txBox="1"/>
          <p:nvPr>
            <p:ph idx="1" type="body"/>
          </p:nvPr>
        </p:nvSpPr>
        <p:spPr>
          <a:xfrm>
            <a:off x="629841" y="1745456"/>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三栏内容">
  <p:cSld name="三栏内容">
    <p:spTree>
      <p:nvGrpSpPr>
        <p:cNvPr id="84" name="Shape 84"/>
        <p:cNvGrpSpPr/>
        <p:nvPr/>
      </p:nvGrpSpPr>
      <p:grpSpPr>
        <a:xfrm>
          <a:off x="0" y="0"/>
          <a:ext cx="0" cy="0"/>
          <a:chOff x="0" y="0"/>
          <a:chExt cx="0" cy="0"/>
        </a:xfrm>
      </p:grpSpPr>
      <p:sp>
        <p:nvSpPr>
          <p:cNvPr id="85" name="Google Shape;85;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3"/>
          <p:cNvSpPr txBox="1"/>
          <p:nvPr>
            <p:ph idx="1" type="body"/>
          </p:nvPr>
        </p:nvSpPr>
        <p:spPr>
          <a:xfrm>
            <a:off x="628650" y="1369219"/>
            <a:ext cx="2474843"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23"/>
          <p:cNvSpPr txBox="1"/>
          <p:nvPr>
            <p:ph idx="2" type="body"/>
          </p:nvPr>
        </p:nvSpPr>
        <p:spPr>
          <a:xfrm>
            <a:off x="3334578" y="1369219"/>
            <a:ext cx="2474843"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23"/>
          <p:cNvSpPr txBox="1"/>
          <p:nvPr>
            <p:ph idx="3" type="body"/>
          </p:nvPr>
        </p:nvSpPr>
        <p:spPr>
          <a:xfrm>
            <a:off x="6040507" y="1369219"/>
            <a:ext cx="2474843"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两行内容">
  <p:cSld name="两行内容">
    <p:spTree>
      <p:nvGrpSpPr>
        <p:cNvPr id="89" name="Shape 89"/>
        <p:cNvGrpSpPr/>
        <p:nvPr/>
      </p:nvGrpSpPr>
      <p:grpSpPr>
        <a:xfrm>
          <a:off x="0" y="0"/>
          <a:ext cx="0" cy="0"/>
          <a:chOff x="0" y="0"/>
          <a:chExt cx="0" cy="0"/>
        </a:xfrm>
      </p:grpSpPr>
      <p:sp>
        <p:nvSpPr>
          <p:cNvPr id="90" name="Google Shape;90;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 name="Google Shape;91;p24"/>
          <p:cNvSpPr txBox="1"/>
          <p:nvPr>
            <p:ph idx="1" type="body"/>
          </p:nvPr>
        </p:nvSpPr>
        <p:spPr>
          <a:xfrm>
            <a:off x="628650" y="1268016"/>
            <a:ext cx="7886700" cy="1629608"/>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24"/>
          <p:cNvSpPr txBox="1"/>
          <p:nvPr>
            <p:ph idx="2" type="body"/>
          </p:nvPr>
        </p:nvSpPr>
        <p:spPr>
          <a:xfrm>
            <a:off x="628650" y="2897625"/>
            <a:ext cx="7886700" cy="168092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多张图片">
  <p:cSld name="多张图片">
    <p:spTree>
      <p:nvGrpSpPr>
        <p:cNvPr id="93" name="Shape 93"/>
        <p:cNvGrpSpPr/>
        <p:nvPr/>
      </p:nvGrpSpPr>
      <p:grpSpPr>
        <a:xfrm>
          <a:off x="0" y="0"/>
          <a:ext cx="0" cy="0"/>
          <a:chOff x="0" y="0"/>
          <a:chExt cx="0" cy="0"/>
        </a:xfrm>
      </p:grpSpPr>
      <p:sp>
        <p:nvSpPr>
          <p:cNvPr id="94" name="Google Shape;94;p2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5"/>
          <p:cNvSpPr/>
          <p:nvPr>
            <p:ph idx="2" type="pic"/>
          </p:nvPr>
        </p:nvSpPr>
        <p:spPr>
          <a:xfrm>
            <a:off x="628650" y="1268017"/>
            <a:ext cx="3943350" cy="17541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Yahei"/>
                <a:ea typeface="Microsoft Yahei"/>
                <a:cs typeface="Microsoft Yahei"/>
                <a:sym typeface="Microsoft Yahe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Yahei"/>
                <a:ea typeface="Microsoft Yahei"/>
                <a:cs typeface="Microsoft Yahei"/>
                <a:sym typeface="Microsoft Yahe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6" name="Google Shape;96;p25"/>
          <p:cNvSpPr/>
          <p:nvPr>
            <p:ph idx="3" type="pic"/>
          </p:nvPr>
        </p:nvSpPr>
        <p:spPr>
          <a:xfrm>
            <a:off x="4572001" y="1268017"/>
            <a:ext cx="3943352" cy="17541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Yahei"/>
                <a:ea typeface="Microsoft Yahei"/>
                <a:cs typeface="Microsoft Yahei"/>
                <a:sym typeface="Microsoft Yahe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Yahei"/>
                <a:ea typeface="Microsoft Yahei"/>
                <a:cs typeface="Microsoft Yahei"/>
                <a:sym typeface="Microsoft Yahe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7" name="Google Shape;97;p25"/>
          <p:cNvSpPr/>
          <p:nvPr>
            <p:ph idx="4" type="pic"/>
          </p:nvPr>
        </p:nvSpPr>
        <p:spPr>
          <a:xfrm>
            <a:off x="628650" y="3022181"/>
            <a:ext cx="3943350" cy="17541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Yahei"/>
                <a:ea typeface="Microsoft Yahei"/>
                <a:cs typeface="Microsoft Yahei"/>
                <a:sym typeface="Microsoft Yahe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Yahei"/>
                <a:ea typeface="Microsoft Yahei"/>
                <a:cs typeface="Microsoft Yahei"/>
                <a:sym typeface="Microsoft Yahe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98" name="Google Shape;98;p25"/>
          <p:cNvSpPr/>
          <p:nvPr>
            <p:ph idx="5" type="pic"/>
          </p:nvPr>
        </p:nvSpPr>
        <p:spPr>
          <a:xfrm>
            <a:off x="4572001" y="3022181"/>
            <a:ext cx="3943352" cy="1754165"/>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Yahei"/>
                <a:ea typeface="Microsoft Yahei"/>
                <a:cs typeface="Microsoft Yahei"/>
                <a:sym typeface="Microsoft Yahei"/>
              </a:defRPr>
            </a:lvl1pPr>
            <a:lvl2pPr lvl="1"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2pPr>
            <a:lvl3pPr lvl="2"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Yahei"/>
                <a:ea typeface="Microsoft Yahei"/>
                <a:cs typeface="Microsoft Yahei"/>
                <a:sym typeface="Microsoft Yahei"/>
              </a:defRPr>
            </a:lvl3pPr>
            <a:lvl4pPr lvl="3"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4pPr>
            <a:lvl5pPr lvl="4"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Microsoft Yahei"/>
              <a:buNone/>
              <a:defRPr b="0" i="0" sz="3300" u="none" cap="none" strike="noStrike">
                <a:solidFill>
                  <a:schemeClr val="dk1"/>
                </a:solidFill>
                <a:latin typeface="Microsoft Yahei"/>
                <a:ea typeface="Microsoft Yahei"/>
                <a:cs typeface="Microsoft Yahei"/>
                <a:sym typeface="Microsoft Yahe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5" name="Google Shape;55;p14"/>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Microsoft Yahei"/>
                <a:ea typeface="Microsoft Yahei"/>
                <a:cs typeface="Microsoft Yahei"/>
                <a:sym typeface="Microsoft Yahe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Microsoft Yahei"/>
                <a:ea typeface="Microsoft Yahei"/>
                <a:cs typeface="Microsoft Yahei"/>
                <a:sym typeface="Microsoft Yahe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Microsoft Yahei"/>
                <a:ea typeface="Microsoft Yahei"/>
                <a:cs typeface="Microsoft Yahei"/>
                <a:sym typeface="Microsoft Yahe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yelp-dataset/yelp-dataset" TargetMode="External"/><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NeilLin85/CSYE7200_yelp_recommend" TargetMode="External"/><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6"/>
          <p:cNvSpPr txBox="1"/>
          <p:nvPr>
            <p:ph type="ctrTitle"/>
          </p:nvPr>
        </p:nvSpPr>
        <p:spPr>
          <a:xfrm>
            <a:off x="311708" y="6481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zh-CN" sz="4600">
                <a:solidFill>
                  <a:srgbClr val="434343"/>
                </a:solidFill>
              </a:rPr>
              <a:t>Yelp Recommender System</a:t>
            </a:r>
            <a:endParaRPr sz="4600">
              <a:solidFill>
                <a:srgbClr val="434343"/>
              </a:solidFill>
            </a:endParaRPr>
          </a:p>
        </p:txBody>
      </p:sp>
      <p:sp>
        <p:nvSpPr>
          <p:cNvPr id="104" name="Google Shape;104;p26"/>
          <p:cNvSpPr txBox="1"/>
          <p:nvPr>
            <p:ph idx="1" type="subTitle"/>
          </p:nvPr>
        </p:nvSpPr>
        <p:spPr>
          <a:xfrm>
            <a:off x="311700" y="3155100"/>
            <a:ext cx="8520600" cy="792600"/>
          </a:xfrm>
          <a:prstGeom prst="rect">
            <a:avLst/>
          </a:prstGeom>
        </p:spPr>
        <p:txBody>
          <a:bodyPr anchorCtr="0" anchor="t" bIns="91425" lIns="91425" spcFirstLastPara="1" rIns="91425" wrap="square" tIns="91425">
            <a:noAutofit/>
          </a:bodyPr>
          <a:lstStyle/>
          <a:p>
            <a:pPr indent="0" lvl="0" marL="0" rtl="0" algn="ctr">
              <a:lnSpc>
                <a:spcPct val="130000"/>
              </a:lnSpc>
              <a:spcBef>
                <a:spcPts val="0"/>
              </a:spcBef>
              <a:spcAft>
                <a:spcPts val="0"/>
              </a:spcAft>
              <a:buNone/>
            </a:pPr>
            <a:r>
              <a:rPr lang="zh-CN" sz="2400"/>
              <a:t>CSYE 7200 Final Project</a:t>
            </a:r>
            <a:endParaRPr sz="2400"/>
          </a:p>
          <a:p>
            <a:pPr indent="0" lvl="0" marL="0" rtl="0" algn="ctr">
              <a:lnSpc>
                <a:spcPct val="130000"/>
              </a:lnSpc>
              <a:spcBef>
                <a:spcPts val="0"/>
              </a:spcBef>
              <a:spcAft>
                <a:spcPts val="0"/>
              </a:spcAft>
              <a:buNone/>
            </a:pPr>
            <a:r>
              <a:rPr lang="zh-CN" sz="2000"/>
              <a:t>Team 9: </a:t>
            </a:r>
            <a:r>
              <a:rPr lang="zh-CN" sz="2000"/>
              <a:t>Zenan Lin </a:t>
            </a:r>
            <a:r>
              <a:rPr lang="zh-CN" sz="2000"/>
              <a:t>|</a:t>
            </a:r>
            <a:r>
              <a:rPr lang="zh-CN" sz="2000"/>
              <a:t> Yiqiang Wang | Wen Zhong</a:t>
            </a:r>
            <a:endParaRPr sz="2000"/>
          </a:p>
        </p:txBody>
      </p:sp>
      <p:pic>
        <p:nvPicPr>
          <p:cNvPr id="105" name="Google Shape;105;p26"/>
          <p:cNvPicPr preferRelativeResize="0"/>
          <p:nvPr/>
        </p:nvPicPr>
        <p:blipFill rotWithShape="1">
          <a:blip r:embed="rId3">
            <a:alphaModFix/>
          </a:blip>
          <a:srcRect b="36047" l="0" r="0" t="35657"/>
          <a:stretch/>
        </p:blipFill>
        <p:spPr>
          <a:xfrm>
            <a:off x="590325" y="398650"/>
            <a:ext cx="7725974" cy="1229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Goals</a:t>
            </a:r>
            <a:endParaRPr sz="3600">
              <a:highlight>
                <a:srgbClr val="D9D9D9"/>
              </a:highlight>
            </a:endParaRPr>
          </a:p>
          <a:p>
            <a:pPr indent="0" lvl="0" marL="0" rtl="0" algn="l">
              <a:spcBef>
                <a:spcPts val="0"/>
              </a:spcBef>
              <a:spcAft>
                <a:spcPts val="0"/>
              </a:spcAft>
              <a:buNone/>
            </a:pPr>
            <a:r>
              <a:t/>
            </a:r>
            <a:endParaRPr/>
          </a:p>
        </p:txBody>
      </p:sp>
      <p:sp>
        <p:nvSpPr>
          <p:cNvPr id="247" name="Google Shape;24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For each user recommend items from different categories. List = n1 from </a:t>
            </a:r>
            <a:r>
              <a:rPr lang="zh-CN"/>
              <a:t>categories</a:t>
            </a:r>
            <a:r>
              <a:rPr lang="zh-CN"/>
              <a:t> + n2 from </a:t>
            </a:r>
            <a:r>
              <a:rPr lang="zh-CN"/>
              <a:t>categories</a:t>
            </a:r>
            <a:r>
              <a:rPr lang="zh-CN"/>
              <a:t> + n3 from </a:t>
            </a:r>
            <a:r>
              <a:rPr lang="zh-CN"/>
              <a:t>categories</a:t>
            </a:r>
            <a:r>
              <a:rPr lang="zh-CN"/>
              <a:t> 3 + …(n1 + n2 + n3 + … = recommendation list count )</a:t>
            </a:r>
            <a:endParaRPr/>
          </a:p>
          <a:p>
            <a:pPr indent="-342900" lvl="0" marL="457200" rtl="0" algn="l">
              <a:spcBef>
                <a:spcPts val="0"/>
              </a:spcBef>
              <a:spcAft>
                <a:spcPts val="0"/>
              </a:spcAft>
              <a:buSzPts val="1800"/>
              <a:buChar char="●"/>
            </a:pPr>
            <a:r>
              <a:rPr lang="zh-CN"/>
              <a:t>For a better performance, we take user preferrence, distance and review time into consideration.</a:t>
            </a:r>
            <a:endParaRPr/>
          </a:p>
        </p:txBody>
      </p:sp>
      <p:graphicFrame>
        <p:nvGraphicFramePr>
          <p:cNvPr id="248" name="Google Shape;248;p35"/>
          <p:cNvGraphicFramePr/>
          <p:nvPr/>
        </p:nvGraphicFramePr>
        <p:xfrm>
          <a:off x="2938700" y="2724075"/>
          <a:ext cx="3000000" cy="3000000"/>
        </p:xfrm>
        <a:graphic>
          <a:graphicData uri="http://schemas.openxmlformats.org/drawingml/2006/table">
            <a:tbl>
              <a:tblPr>
                <a:noFill/>
                <a:tableStyleId>{BA590FF4-B43C-452F-8A16-C9D5209B1CBC}</a:tableStyleId>
              </a:tblPr>
              <a:tblGrid>
                <a:gridCol w="986875"/>
                <a:gridCol w="1661075"/>
              </a:tblGrid>
              <a:tr h="303050">
                <a:tc>
                  <a:txBody>
                    <a:bodyPr/>
                    <a:lstStyle/>
                    <a:p>
                      <a:pPr indent="0" lvl="0" marL="0" rtl="0" algn="l">
                        <a:lnSpc>
                          <a:spcPct val="115000"/>
                        </a:lnSpc>
                        <a:spcBef>
                          <a:spcPts val="0"/>
                        </a:spcBef>
                        <a:spcAft>
                          <a:spcPts val="0"/>
                        </a:spcAft>
                        <a:buNone/>
                      </a:pPr>
                      <a:r>
                        <a:rPr b="1" lang="zh-CN" sz="1100">
                          <a:solidFill>
                            <a:srgbClr val="FFFFFF"/>
                          </a:solidFill>
                        </a:rPr>
                        <a:t>User</a:t>
                      </a:r>
                      <a:endParaRPr b="1" sz="1100">
                        <a:solidFill>
                          <a:srgbClr val="FFFFFF"/>
                        </a:solidFill>
                      </a:endParaRPr>
                    </a:p>
                  </a:txBody>
                  <a:tcPr marT="91425" marB="91425" marR="68575" marL="68575">
                    <a:lnL cap="flat" cmpd="sng" w="12650">
                      <a:solidFill>
                        <a:srgbClr val="000000"/>
                      </a:solidFill>
                      <a:prstDash val="solid"/>
                      <a:round/>
                      <a:headEnd len="sm" w="sm" type="none"/>
                      <a:tailEnd len="sm" w="sm" type="none"/>
                    </a:lnL>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c>
                  <a:txBody>
                    <a:bodyPr/>
                    <a:lstStyle/>
                    <a:p>
                      <a:pPr indent="0" lvl="0" marL="0" rtl="0" algn="l">
                        <a:lnSpc>
                          <a:spcPct val="115000"/>
                        </a:lnSpc>
                        <a:spcBef>
                          <a:spcPts val="0"/>
                        </a:spcBef>
                        <a:spcAft>
                          <a:spcPts val="0"/>
                        </a:spcAft>
                        <a:buNone/>
                      </a:pPr>
                      <a:r>
                        <a:rPr b="1" lang="zh-CN" sz="1100">
                          <a:solidFill>
                            <a:srgbClr val="FFFFFF"/>
                          </a:solidFill>
                        </a:rPr>
                        <a:t>Recommend list</a:t>
                      </a:r>
                      <a:endParaRPr b="1" sz="1100">
                        <a:solidFill>
                          <a:srgbClr val="FFFFFF"/>
                        </a:solidFill>
                      </a:endParaRPr>
                    </a:p>
                  </a:txBody>
                  <a:tcPr marT="91425" marB="91425" marR="68575" marL="68575">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r>
              <a:tr h="180975">
                <a:tc>
                  <a:txBody>
                    <a:bodyPr/>
                    <a:lstStyle/>
                    <a:p>
                      <a:pPr indent="0" lvl="0" marL="0" rtl="0" algn="l">
                        <a:lnSpc>
                          <a:spcPct val="115000"/>
                        </a:lnSpc>
                        <a:spcBef>
                          <a:spcPts val="0"/>
                        </a:spcBef>
                        <a:spcAft>
                          <a:spcPts val="0"/>
                        </a:spcAft>
                        <a:buNone/>
                      </a:pPr>
                      <a:r>
                        <a:rPr b="1" lang="zh-CN" sz="1100"/>
                        <a:t>User1</a:t>
                      </a:r>
                      <a:endParaRPr b="1" sz="11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666666"/>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zh-CN"/>
                        <a:t>Recommend list []</a:t>
                      </a:r>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666666"/>
                      </a:solidFill>
                      <a:prstDash val="solid"/>
                      <a:round/>
                      <a:headEnd len="sm" w="sm" type="none"/>
                      <a:tailEnd len="sm" w="sm" type="none"/>
                    </a:lnB>
                    <a:solidFill>
                      <a:srgbClr val="CCCCCC"/>
                    </a:solidFill>
                  </a:tcPr>
                </a:tc>
              </a:tr>
              <a:tr h="180975">
                <a:tc>
                  <a:txBody>
                    <a:bodyPr/>
                    <a:lstStyle/>
                    <a:p>
                      <a:pPr indent="0" lvl="0" marL="0" rtl="0" algn="l">
                        <a:lnSpc>
                          <a:spcPct val="115000"/>
                        </a:lnSpc>
                        <a:spcBef>
                          <a:spcPts val="0"/>
                        </a:spcBef>
                        <a:spcAft>
                          <a:spcPts val="0"/>
                        </a:spcAft>
                        <a:buNone/>
                      </a:pPr>
                      <a:r>
                        <a:rPr b="1" lang="zh-CN" sz="1100"/>
                        <a:t>User2</a:t>
                      </a:r>
                      <a:endParaRPr b="1" sz="11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a:t>Recommend list []</a:t>
                      </a:r>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r>
              <a:tr h="180975">
                <a:tc>
                  <a:txBody>
                    <a:bodyPr/>
                    <a:lstStyle/>
                    <a:p>
                      <a:pPr indent="0" lvl="0" marL="0" rtl="0" algn="l">
                        <a:lnSpc>
                          <a:spcPct val="115000"/>
                        </a:lnSpc>
                        <a:spcBef>
                          <a:spcPts val="0"/>
                        </a:spcBef>
                        <a:spcAft>
                          <a:spcPts val="0"/>
                        </a:spcAft>
                        <a:buNone/>
                      </a:pPr>
                      <a:r>
                        <a:rPr b="1" lang="zh-CN" sz="1100"/>
                        <a:t>User3</a:t>
                      </a:r>
                      <a:endParaRPr b="1" sz="11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zh-CN"/>
                        <a:t>Recommend list []</a:t>
                      </a:r>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solidFill>
                      <a:srgbClr val="CCCCCC"/>
                    </a:solidFill>
                  </a:tcPr>
                </a:tc>
              </a:tr>
              <a:tr h="180975">
                <a:tc>
                  <a:txBody>
                    <a:bodyPr/>
                    <a:lstStyle/>
                    <a:p>
                      <a:pPr indent="0" lvl="0" marL="0" rtl="0" algn="l">
                        <a:lnSpc>
                          <a:spcPct val="115000"/>
                        </a:lnSpc>
                        <a:spcBef>
                          <a:spcPts val="0"/>
                        </a:spcBef>
                        <a:spcAft>
                          <a:spcPts val="0"/>
                        </a:spcAft>
                        <a:buNone/>
                      </a:pPr>
                      <a:r>
                        <a:rPr b="1" lang="zh-CN" sz="1100"/>
                        <a:t>User4</a:t>
                      </a:r>
                      <a:endParaRPr b="1" sz="11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a:t>Recommend list []</a:t>
                      </a:r>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r>
            </a:tbl>
          </a:graphicData>
        </a:graphic>
      </p:graphicFrame>
      <p:pic>
        <p:nvPicPr>
          <p:cNvPr id="249" name="Google Shape;249;p35"/>
          <p:cNvPicPr preferRelativeResize="0"/>
          <p:nvPr/>
        </p:nvPicPr>
        <p:blipFill>
          <a:blip r:embed="rId3">
            <a:alphaModFix/>
          </a:blip>
          <a:stretch>
            <a:fillRect/>
          </a:stretch>
        </p:blipFill>
        <p:spPr>
          <a:xfrm>
            <a:off x="6425150" y="2741262"/>
            <a:ext cx="2060975" cy="206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Potential </a:t>
            </a:r>
            <a:r>
              <a:rPr lang="zh-CN" sz="3600">
                <a:highlight>
                  <a:srgbClr val="D9D9D9"/>
                </a:highlight>
              </a:rPr>
              <a:t>i</a:t>
            </a:r>
            <a:r>
              <a:rPr lang="zh-CN" sz="3600">
                <a:highlight>
                  <a:srgbClr val="D9D9D9"/>
                </a:highlight>
              </a:rPr>
              <a:t>ssues</a:t>
            </a:r>
            <a:endParaRPr sz="3600">
              <a:highlight>
                <a:srgbClr val="D9D9D9"/>
              </a:highlight>
            </a:endParaRPr>
          </a:p>
        </p:txBody>
      </p:sp>
      <p:sp>
        <p:nvSpPr>
          <p:cNvPr id="255" name="Google Shape;25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solidFill>
                  <a:srgbClr val="666666"/>
                </a:solidFill>
              </a:rPr>
              <a:t>What if theres a new user comes into this system?</a:t>
            </a:r>
            <a:endParaRPr>
              <a:solidFill>
                <a:srgbClr val="666666"/>
              </a:solidFill>
            </a:endParaRPr>
          </a:p>
          <a:p>
            <a:pPr indent="-317500" lvl="1" marL="914400" rtl="0" algn="l">
              <a:spcBef>
                <a:spcPts val="0"/>
              </a:spcBef>
              <a:spcAft>
                <a:spcPts val="0"/>
              </a:spcAft>
              <a:buClr>
                <a:srgbClr val="666666"/>
              </a:buClr>
              <a:buSzPts val="1400"/>
              <a:buChar char="○"/>
            </a:pPr>
            <a:r>
              <a:rPr lang="zh-CN">
                <a:solidFill>
                  <a:srgbClr val="666666"/>
                </a:solidFill>
              </a:rPr>
              <a:t>Recommend him of top-n in each cates</a:t>
            </a:r>
            <a:endParaRPr>
              <a:solidFill>
                <a:srgbClr val="666666"/>
              </a:solidFill>
            </a:endParaRPr>
          </a:p>
          <a:p>
            <a:pPr indent="-317500" lvl="1" marL="914400" rtl="0" algn="l">
              <a:spcBef>
                <a:spcPts val="0"/>
              </a:spcBef>
              <a:spcAft>
                <a:spcPts val="0"/>
              </a:spcAft>
              <a:buClr>
                <a:srgbClr val="666666"/>
              </a:buClr>
              <a:buSzPts val="1400"/>
              <a:buChar char="○"/>
            </a:pPr>
            <a:r>
              <a:rPr lang="zh-CN">
                <a:solidFill>
                  <a:srgbClr val="666666"/>
                </a:solidFill>
              </a:rPr>
              <a:t>It does work that if give out a personalized suggestion by his characters when registration, but not necessary.</a:t>
            </a:r>
            <a:endParaRPr>
              <a:solidFill>
                <a:srgbClr val="666666"/>
              </a:solidFill>
            </a:endParaRPr>
          </a:p>
          <a:p>
            <a:pPr indent="-342900" lvl="0" marL="457200" rtl="0" algn="l">
              <a:spcBef>
                <a:spcPts val="0"/>
              </a:spcBef>
              <a:spcAft>
                <a:spcPts val="0"/>
              </a:spcAft>
              <a:buClr>
                <a:srgbClr val="666666"/>
              </a:buClr>
              <a:buSzPts val="1800"/>
              <a:buChar char="●"/>
            </a:pPr>
            <a:r>
              <a:rPr lang="zh-CN">
                <a:solidFill>
                  <a:srgbClr val="666666"/>
                </a:solidFill>
              </a:rPr>
              <a:t>How to locate a user when calculating the distance?</a:t>
            </a:r>
            <a:endParaRPr>
              <a:solidFill>
                <a:srgbClr val="666666"/>
              </a:solidFill>
            </a:endParaRPr>
          </a:p>
          <a:p>
            <a:pPr indent="-317500" lvl="1" marL="914400" rtl="0" algn="l">
              <a:spcBef>
                <a:spcPts val="0"/>
              </a:spcBef>
              <a:spcAft>
                <a:spcPts val="0"/>
              </a:spcAft>
              <a:buClr>
                <a:srgbClr val="666666"/>
              </a:buClr>
              <a:buSzPts val="1400"/>
              <a:buChar char="○"/>
            </a:pPr>
            <a:r>
              <a:rPr lang="zh-CN">
                <a:solidFill>
                  <a:srgbClr val="666666"/>
                </a:solidFill>
              </a:rPr>
              <a:t>Choose a pin on maps and suppose that to be a real-time location</a:t>
            </a:r>
            <a:endParaRPr>
              <a:solidFill>
                <a:srgbClr val="666666"/>
              </a:solidFill>
            </a:endParaRPr>
          </a:p>
          <a:p>
            <a:pPr indent="-317500" lvl="1" marL="914400" rtl="0" algn="l">
              <a:spcBef>
                <a:spcPts val="0"/>
              </a:spcBef>
              <a:spcAft>
                <a:spcPts val="0"/>
              </a:spcAft>
              <a:buClr>
                <a:srgbClr val="666666"/>
              </a:buClr>
              <a:buSzPts val="1400"/>
              <a:buChar char="○"/>
            </a:pPr>
            <a:r>
              <a:rPr lang="zh-CN">
                <a:solidFill>
                  <a:srgbClr val="666666"/>
                </a:solidFill>
              </a:rPr>
              <a:t>This model can only calculate off-line, which means that is not a real-time solution. We have no idea to deal with it. It’s a natural drawback of this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7"/>
          <p:cNvSpPr txBox="1"/>
          <p:nvPr>
            <p:ph type="title"/>
          </p:nvPr>
        </p:nvSpPr>
        <p:spPr>
          <a:xfrm>
            <a:off x="602300" y="445025"/>
            <a:ext cx="822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Background</a:t>
            </a:r>
            <a:endParaRPr sz="3600">
              <a:highlight>
                <a:srgbClr val="D9D9D9"/>
              </a:highlight>
            </a:endParaRPr>
          </a:p>
        </p:txBody>
      </p:sp>
      <p:sp>
        <p:nvSpPr>
          <p:cNvPr id="111" name="Google Shape;111;p27"/>
          <p:cNvSpPr txBox="1"/>
          <p:nvPr>
            <p:ph idx="1" type="body"/>
          </p:nvPr>
        </p:nvSpPr>
        <p:spPr>
          <a:xfrm>
            <a:off x="539725" y="1152475"/>
            <a:ext cx="8292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In today’s information ear, information overload is inevitable</a:t>
            </a:r>
            <a:endParaRPr/>
          </a:p>
          <a:p>
            <a:pPr indent="-342900" lvl="0" marL="457200" rtl="0" algn="l">
              <a:spcBef>
                <a:spcPts val="0"/>
              </a:spcBef>
              <a:spcAft>
                <a:spcPts val="0"/>
              </a:spcAft>
              <a:buSzPts val="1800"/>
              <a:buChar char="●"/>
            </a:pPr>
            <a:r>
              <a:rPr lang="zh-CN"/>
              <a:t>People are hard to distinguish useful information</a:t>
            </a:r>
            <a:endParaRPr/>
          </a:p>
          <a:p>
            <a:pPr indent="-342900" lvl="0" marL="457200" rtl="0" algn="l">
              <a:spcBef>
                <a:spcPts val="0"/>
              </a:spcBef>
              <a:spcAft>
                <a:spcPts val="0"/>
              </a:spcAft>
              <a:buSzPts val="1800"/>
              <a:buChar char="●"/>
            </a:pPr>
            <a:r>
              <a:rPr lang="zh-CN"/>
              <a:t>Producer are rarely get attention from users</a:t>
            </a:r>
            <a:endParaRPr/>
          </a:p>
          <a:p>
            <a:pPr indent="-342900" lvl="0" marL="457200" rtl="0" algn="l">
              <a:spcBef>
                <a:spcPts val="0"/>
              </a:spcBef>
              <a:spcAft>
                <a:spcPts val="0"/>
              </a:spcAft>
              <a:buSzPts val="1800"/>
              <a:buChar char="●"/>
            </a:pPr>
            <a:r>
              <a:rPr lang="zh-CN"/>
              <a:t>So, a recommender system is show</a:t>
            </a:r>
            <a:r>
              <a:rPr lang="zh-CN"/>
              <a:t>n</a:t>
            </a:r>
            <a:r>
              <a:rPr lang="zh-CN"/>
              <a:t> to solve this </a:t>
            </a:r>
            <a:r>
              <a:rPr lang="zh-CN"/>
              <a:t>dilemma</a:t>
            </a:r>
            <a:endParaRPr/>
          </a:p>
          <a:p>
            <a:pPr indent="-342900" lvl="0" marL="457200" rtl="0" algn="l">
              <a:spcBef>
                <a:spcPts val="0"/>
              </a:spcBef>
              <a:spcAft>
                <a:spcPts val="0"/>
              </a:spcAft>
              <a:buSzPts val="1800"/>
              <a:buChar char="●"/>
            </a:pPr>
            <a:r>
              <a:rPr lang="zh-CN"/>
              <a:t>Valuate user’s information and recommend some </a:t>
            </a:r>
            <a:r>
              <a:rPr lang="zh-CN"/>
              <a:t>similar</a:t>
            </a:r>
            <a:r>
              <a:rPr lang="zh-CN"/>
              <a:t> product they might interested</a:t>
            </a:r>
            <a:endParaRPr/>
          </a:p>
          <a:p>
            <a:pPr indent="-342900" lvl="0" marL="457200" rtl="0" algn="l">
              <a:spcBef>
                <a:spcPts val="0"/>
              </a:spcBef>
              <a:spcAft>
                <a:spcPts val="0"/>
              </a:spcAft>
              <a:buSzPts val="1800"/>
              <a:buChar char="●"/>
            </a:pPr>
            <a:r>
              <a:rPr lang="zh-CN"/>
              <a:t>Product display to who needs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8"/>
          <p:cNvSpPr txBox="1"/>
          <p:nvPr>
            <p:ph type="title"/>
          </p:nvPr>
        </p:nvSpPr>
        <p:spPr>
          <a:xfrm>
            <a:off x="408125" y="46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Use Case</a:t>
            </a:r>
            <a:endParaRPr sz="3600">
              <a:highlight>
                <a:srgbClr val="D9D9D9"/>
              </a:highlight>
            </a:endParaRPr>
          </a:p>
        </p:txBody>
      </p:sp>
      <p:sp>
        <p:nvSpPr>
          <p:cNvPr id="117" name="Google Shape;117;p28"/>
          <p:cNvSpPr txBox="1"/>
          <p:nvPr>
            <p:ph idx="1" type="body"/>
          </p:nvPr>
        </p:nvSpPr>
        <p:spPr>
          <a:xfrm>
            <a:off x="317225" y="935675"/>
            <a:ext cx="87024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SzPts val="1800"/>
              <a:buChar char="●"/>
            </a:pPr>
            <a:r>
              <a:rPr lang="zh-CN"/>
              <a:t>In this scenario, we will implement a recommendation system that recommend restaurants for each user, based on his or her consumption rating records.</a:t>
            </a:r>
            <a:endParaRPr/>
          </a:p>
          <a:p>
            <a:pPr indent="-342900" lvl="0" marL="457200" rtl="0" algn="l">
              <a:spcBef>
                <a:spcPts val="0"/>
              </a:spcBef>
              <a:spcAft>
                <a:spcPts val="0"/>
              </a:spcAft>
              <a:buSzPts val="1800"/>
              <a:buChar char="●"/>
            </a:pPr>
            <a:r>
              <a:rPr lang="zh-CN"/>
              <a:t>Based on the records (considered as dataset), we take preference of every user for each restaurant. User may rate from different degrees when considering if it is tasty or cheap. We take all ratings into a formula and get a rating point. Now we have a data frame with [user, item and rating].</a:t>
            </a:r>
            <a:endParaRPr/>
          </a:p>
          <a:p>
            <a:pPr indent="-342900" lvl="0" marL="457200" rtl="0" algn="l">
              <a:spcBef>
                <a:spcPts val="0"/>
              </a:spcBef>
              <a:spcAft>
                <a:spcPts val="0"/>
              </a:spcAft>
              <a:buSzPts val="1800"/>
              <a:buChar char="●"/>
            </a:pPr>
            <a:r>
              <a:rPr lang="zh-CN"/>
              <a:t>The algorithm SVD we use takes a standard dataset. And its output will fill all blanks that restaurant doesn’t rated by any user. As a result, we’ll have either origin or prediction a value that every user rates for a restaurant.</a:t>
            </a:r>
            <a:endParaRPr/>
          </a:p>
          <a:p>
            <a:pPr indent="-342900" lvl="0" marL="457200" rtl="0" algn="l">
              <a:spcBef>
                <a:spcPts val="0"/>
              </a:spcBef>
              <a:spcAft>
                <a:spcPts val="0"/>
              </a:spcAft>
              <a:buSzPts val="1800"/>
              <a:buChar char="●"/>
            </a:pPr>
            <a:r>
              <a:rPr lang="zh-CN"/>
              <a:t>So, we can easily get the top N restaurants that have highest scores for each user. If we combine this recommendation list with distance and rating time, we’ll have an advanced list which is our final output.</a:t>
            </a:r>
            <a:endParaRPr/>
          </a:p>
        </p:txBody>
      </p:sp>
      <p:pic>
        <p:nvPicPr>
          <p:cNvPr id="118" name="Google Shape;118;p28"/>
          <p:cNvPicPr preferRelativeResize="0"/>
          <p:nvPr/>
        </p:nvPicPr>
        <p:blipFill>
          <a:blip r:embed="rId3">
            <a:alphaModFix/>
          </a:blip>
          <a:stretch>
            <a:fillRect/>
          </a:stretch>
        </p:blipFill>
        <p:spPr>
          <a:xfrm>
            <a:off x="2955675" y="-4030185"/>
            <a:ext cx="2688425" cy="268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311700" y="9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Scenario</a:t>
            </a:r>
            <a:endParaRPr sz="3600">
              <a:highlight>
                <a:srgbClr val="D9D9D9"/>
              </a:highlight>
            </a:endParaRPr>
          </a:p>
        </p:txBody>
      </p:sp>
      <p:sp>
        <p:nvSpPr>
          <p:cNvPr id="124" name="Google Shape;12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9"/>
          <p:cNvPicPr preferRelativeResize="0"/>
          <p:nvPr/>
        </p:nvPicPr>
        <p:blipFill rotWithShape="1">
          <a:blip r:embed="rId3">
            <a:alphaModFix/>
          </a:blip>
          <a:srcRect b="8899" l="0" r="0" t="4280"/>
          <a:stretch/>
        </p:blipFill>
        <p:spPr>
          <a:xfrm>
            <a:off x="0" y="664875"/>
            <a:ext cx="9144000" cy="446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Methodology</a:t>
            </a:r>
            <a:endParaRPr sz="3600">
              <a:highlight>
                <a:srgbClr val="D9D9D9"/>
              </a:highlight>
            </a:endParaRPr>
          </a:p>
        </p:txBody>
      </p:sp>
      <p:sp>
        <p:nvSpPr>
          <p:cNvPr id="131" name="Google Shape;13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zh-CN" sz="1400"/>
              <a:t>Generating </a:t>
            </a:r>
            <a:r>
              <a:rPr lang="zh-CN" sz="1400"/>
              <a:t>training set as the table below</a:t>
            </a:r>
            <a:endParaRPr sz="1400"/>
          </a:p>
          <a:p>
            <a:pPr indent="-317500" lvl="0" marL="457200" rtl="0" algn="l">
              <a:spcBef>
                <a:spcPts val="0"/>
              </a:spcBef>
              <a:spcAft>
                <a:spcPts val="0"/>
              </a:spcAft>
              <a:buSzPts val="1400"/>
              <a:buChar char="●"/>
            </a:pPr>
            <a:r>
              <a:rPr lang="zh-CN" sz="1400"/>
              <a:t>Recommend point = rating + price + distance (filtered by distance, ordered by point)</a:t>
            </a:r>
            <a:endParaRPr sz="1400"/>
          </a:p>
          <a:p>
            <a:pPr indent="-317500" lvl="0" marL="457200" rtl="0" algn="l">
              <a:spcBef>
                <a:spcPts val="0"/>
              </a:spcBef>
              <a:spcAft>
                <a:spcPts val="0"/>
              </a:spcAft>
              <a:buSzPts val="1400"/>
              <a:buChar char="●"/>
            </a:pPr>
            <a:r>
              <a:rPr lang="zh-CN" sz="1400"/>
              <a:t>rating = (star * weight1 +... + useful*weightN) * weightT</a:t>
            </a:r>
            <a:endParaRPr sz="1400"/>
          </a:p>
          <a:p>
            <a:pPr indent="-317500" lvl="0" marL="457200" rtl="0" algn="l">
              <a:spcBef>
                <a:spcPts val="0"/>
              </a:spcBef>
              <a:spcAft>
                <a:spcPts val="0"/>
              </a:spcAft>
              <a:buSzPts val="1400"/>
              <a:buChar char="●"/>
            </a:pPr>
            <a:r>
              <a:rPr lang="zh-CN" sz="1400"/>
              <a:t>We use the 80 percent of data to make the fill matrix, and using the 20 percent of the data to test.</a:t>
            </a:r>
            <a:endParaRPr sz="1400"/>
          </a:p>
          <a:p>
            <a:pPr indent="-317500" lvl="0" marL="457200" rtl="0" algn="l">
              <a:spcBef>
                <a:spcPts val="0"/>
              </a:spcBef>
              <a:spcAft>
                <a:spcPts val="0"/>
              </a:spcAft>
              <a:buSzPts val="1400"/>
              <a:buChar char="●"/>
            </a:pPr>
            <a:r>
              <a:rPr lang="zh-CN" sz="1400"/>
              <a:t>Based on this recommendation system, we recommend 10 restaurants to the user. And using the test data calculate the top 10 rating restaurant. </a:t>
            </a:r>
            <a:endParaRPr/>
          </a:p>
          <a:p>
            <a:pPr indent="-317500" lvl="0" marL="457200" rtl="0" algn="l">
              <a:spcBef>
                <a:spcPts val="0"/>
              </a:spcBef>
              <a:spcAft>
                <a:spcPts val="0"/>
              </a:spcAft>
              <a:buSzPts val="1400"/>
              <a:buChar char="●"/>
            </a:pPr>
            <a:r>
              <a:rPr lang="zh-CN" sz="1400"/>
              <a:t>Generating recommendation list</a:t>
            </a:r>
            <a:endParaRPr sz="1400"/>
          </a:p>
          <a:p>
            <a:pPr indent="-317500" lvl="0" marL="457200" rtl="0" algn="l">
              <a:spcBef>
                <a:spcPts val="0"/>
              </a:spcBef>
              <a:spcAft>
                <a:spcPts val="0"/>
              </a:spcAft>
              <a:buSzPts val="1400"/>
              <a:buChar char="●"/>
            </a:pPr>
            <a:r>
              <a:rPr lang="zh-CN" sz="1400"/>
              <a:t>Show result: recommendation list for each user</a:t>
            </a:r>
            <a:endParaRPr sz="1400"/>
          </a:p>
        </p:txBody>
      </p:sp>
      <p:pic>
        <p:nvPicPr>
          <p:cNvPr id="132" name="Google Shape;132;p30"/>
          <p:cNvPicPr preferRelativeResize="0"/>
          <p:nvPr/>
        </p:nvPicPr>
        <p:blipFill>
          <a:blip r:embed="rId3">
            <a:alphaModFix/>
          </a:blip>
          <a:stretch>
            <a:fillRect/>
          </a:stretch>
        </p:blipFill>
        <p:spPr>
          <a:xfrm>
            <a:off x="5358400" y="2571750"/>
            <a:ext cx="2002825" cy="2002825"/>
          </a:xfrm>
          <a:prstGeom prst="rect">
            <a:avLst/>
          </a:prstGeom>
          <a:noFill/>
          <a:ln>
            <a:noFill/>
          </a:ln>
        </p:spPr>
      </p:pic>
      <p:graphicFrame>
        <p:nvGraphicFramePr>
          <p:cNvPr id="133" name="Google Shape;133;p30"/>
          <p:cNvGraphicFramePr/>
          <p:nvPr/>
        </p:nvGraphicFramePr>
        <p:xfrm>
          <a:off x="1322875" y="3334525"/>
          <a:ext cx="3000000" cy="3000000"/>
        </p:xfrm>
        <a:graphic>
          <a:graphicData uri="http://schemas.openxmlformats.org/drawingml/2006/table">
            <a:tbl>
              <a:tblPr>
                <a:noFill/>
                <a:tableStyleId>{BA590FF4-B43C-452F-8A16-C9D5209B1CBC}</a:tableStyleId>
              </a:tblPr>
              <a:tblGrid>
                <a:gridCol w="828675"/>
                <a:gridCol w="1066800"/>
                <a:gridCol w="962025"/>
              </a:tblGrid>
              <a:tr h="247050">
                <a:tc>
                  <a:txBody>
                    <a:bodyPr/>
                    <a:lstStyle/>
                    <a:p>
                      <a:pPr indent="0" lvl="0" marL="0" rtl="0" algn="ctr">
                        <a:lnSpc>
                          <a:spcPct val="115000"/>
                        </a:lnSpc>
                        <a:spcBef>
                          <a:spcPts val="0"/>
                        </a:spcBef>
                        <a:spcAft>
                          <a:spcPts val="0"/>
                        </a:spcAft>
                        <a:buNone/>
                      </a:pPr>
                      <a:r>
                        <a:rPr b="1" lang="zh-CN" sz="1100">
                          <a:solidFill>
                            <a:srgbClr val="FFFFFF"/>
                          </a:solidFill>
                        </a:rPr>
                        <a:t>User</a:t>
                      </a:r>
                      <a:endParaRPr b="1" sz="1100">
                        <a:solidFill>
                          <a:srgbClr val="FFFFFF"/>
                        </a:solidFill>
                      </a:endParaRPr>
                    </a:p>
                  </a:txBody>
                  <a:tcPr marT="91425" marB="91425" marR="68575" marL="68575">
                    <a:lnL cap="flat" cmpd="sng" w="12650">
                      <a:solidFill>
                        <a:srgbClr val="000000"/>
                      </a:solidFill>
                      <a:prstDash val="solid"/>
                      <a:round/>
                      <a:headEnd len="sm" w="sm" type="none"/>
                      <a:tailEnd len="sm" w="sm" type="none"/>
                    </a:lnL>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zh-CN" sz="1100">
                          <a:solidFill>
                            <a:srgbClr val="FFFFFF"/>
                          </a:solidFill>
                        </a:rPr>
                        <a:t>Item</a:t>
                      </a:r>
                      <a:endParaRPr b="1" sz="1100">
                        <a:solidFill>
                          <a:srgbClr val="FFFFFF"/>
                        </a:solidFill>
                      </a:endParaRPr>
                    </a:p>
                  </a:txBody>
                  <a:tcPr marT="91425" marB="91425" marR="68575" marL="68575">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c>
                  <a:txBody>
                    <a:bodyPr/>
                    <a:lstStyle/>
                    <a:p>
                      <a:pPr indent="0" lvl="0" marL="0" rtl="0" algn="ctr">
                        <a:lnSpc>
                          <a:spcPct val="115000"/>
                        </a:lnSpc>
                        <a:spcBef>
                          <a:spcPts val="0"/>
                        </a:spcBef>
                        <a:spcAft>
                          <a:spcPts val="0"/>
                        </a:spcAft>
                        <a:buNone/>
                      </a:pPr>
                      <a:r>
                        <a:rPr b="1" lang="zh-CN" sz="1100">
                          <a:solidFill>
                            <a:srgbClr val="FFFFFF"/>
                          </a:solidFill>
                        </a:rPr>
                        <a:t>Rating</a:t>
                      </a:r>
                      <a:endParaRPr b="1" sz="1100">
                        <a:solidFill>
                          <a:srgbClr val="FFFFFF"/>
                        </a:solidFill>
                      </a:endParaRPr>
                    </a:p>
                  </a:txBody>
                  <a:tcPr marT="91425" marB="91425" marR="68575" marL="68575">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solidFill>
                      <a:srgbClr val="000000"/>
                    </a:solidFill>
                  </a:tcPr>
                </a:tc>
              </a:tr>
              <a:tr h="430500">
                <a:tc>
                  <a:txBody>
                    <a:bodyPr/>
                    <a:lstStyle/>
                    <a:p>
                      <a:pPr indent="0" lvl="0" marL="0" rtl="0" algn="l">
                        <a:lnSpc>
                          <a:spcPct val="115000"/>
                        </a:lnSpc>
                        <a:spcBef>
                          <a:spcPts val="0"/>
                        </a:spcBef>
                        <a:spcAft>
                          <a:spcPts val="0"/>
                        </a:spcAft>
                        <a:buNone/>
                      </a:pPr>
                      <a:r>
                        <a:rPr b="1" lang="zh-CN" sz="1100"/>
                        <a:t> user1</a:t>
                      </a:r>
                      <a:endParaRPr b="1" sz="11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666666"/>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lang="zh-CN"/>
                        <a:t> </a:t>
                      </a:r>
                      <a:r>
                        <a:rPr lang="zh-CN" sz="1200"/>
                        <a:t>restaurant1</a:t>
                      </a:r>
                      <a:endParaRPr sz="12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666666"/>
                      </a:solidFill>
                      <a:prstDash val="solid"/>
                      <a:round/>
                      <a:headEnd len="sm" w="sm" type="none"/>
                      <a:tailEnd len="sm" w="sm" type="none"/>
                    </a:lnB>
                    <a:solidFill>
                      <a:srgbClr val="CCCCCC"/>
                    </a:solidFill>
                  </a:tcPr>
                </a:tc>
                <a:tc>
                  <a:txBody>
                    <a:bodyPr/>
                    <a:lstStyle/>
                    <a:p>
                      <a:pPr indent="0" lvl="0" marL="0" rtl="0" algn="ctr">
                        <a:lnSpc>
                          <a:spcPct val="115000"/>
                        </a:lnSpc>
                        <a:spcBef>
                          <a:spcPts val="0"/>
                        </a:spcBef>
                        <a:spcAft>
                          <a:spcPts val="0"/>
                        </a:spcAft>
                        <a:buNone/>
                      </a:pPr>
                      <a:r>
                        <a:rPr lang="zh-CN" sz="1200"/>
                        <a:t>2</a:t>
                      </a:r>
                      <a:endParaRPr sz="12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666666"/>
                      </a:solidFill>
                      <a:prstDash val="solid"/>
                      <a:round/>
                      <a:headEnd len="sm" w="sm" type="none"/>
                      <a:tailEnd len="sm" w="sm" type="none"/>
                    </a:lnB>
                    <a:solidFill>
                      <a:srgbClr val="CCCCCC"/>
                    </a:solidFill>
                  </a:tcPr>
                </a:tc>
              </a:tr>
              <a:tr h="414850">
                <a:tc>
                  <a:txBody>
                    <a:bodyPr/>
                    <a:lstStyle/>
                    <a:p>
                      <a:pPr indent="0" lvl="0" marL="0" rtl="0" algn="l">
                        <a:lnSpc>
                          <a:spcPct val="115000"/>
                        </a:lnSpc>
                        <a:spcBef>
                          <a:spcPts val="0"/>
                        </a:spcBef>
                        <a:spcAft>
                          <a:spcPts val="0"/>
                        </a:spcAft>
                        <a:buNone/>
                      </a:pPr>
                      <a:r>
                        <a:rPr b="1" lang="zh-CN" sz="1100"/>
                        <a:t> user2</a:t>
                      </a:r>
                      <a:endParaRPr b="1" sz="11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CN"/>
                        <a:t> </a:t>
                      </a:r>
                      <a:r>
                        <a:rPr lang="zh-CN" sz="1200">
                          <a:solidFill>
                            <a:schemeClr val="dk1"/>
                          </a:solidFill>
                        </a:rPr>
                        <a:t>restaurant1</a:t>
                      </a:r>
                      <a:endParaRPr/>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zh-CN" sz="1200"/>
                        <a:t>4</a:t>
                      </a:r>
                      <a:endParaRPr sz="1200"/>
                    </a:p>
                  </a:txBody>
                  <a:tcPr marT="91425" marB="91425" marR="68575" marL="68575">
                    <a:lnL cap="flat" cmpd="sng" w="12650">
                      <a:solidFill>
                        <a:srgbClr val="666666"/>
                      </a:solidFill>
                      <a:prstDash val="solid"/>
                      <a:round/>
                      <a:headEnd len="sm" w="sm" type="none"/>
                      <a:tailEnd len="sm" w="sm" type="none"/>
                    </a:lnL>
                    <a:lnR cap="flat" cmpd="sng" w="12650">
                      <a:solidFill>
                        <a:srgbClr val="666666"/>
                      </a:solidFill>
                      <a:prstDash val="solid"/>
                      <a:round/>
                      <a:headEnd len="sm" w="sm" type="none"/>
                      <a:tailEnd len="sm" w="sm" type="none"/>
                    </a:lnR>
                    <a:lnT cap="flat" cmpd="sng" w="12650">
                      <a:solidFill>
                        <a:srgbClr val="666666"/>
                      </a:solidFill>
                      <a:prstDash val="solid"/>
                      <a:round/>
                      <a:headEnd len="sm" w="sm" type="none"/>
                      <a:tailEnd len="sm" w="sm" type="none"/>
                    </a:lnT>
                    <a:lnB cap="flat" cmpd="sng" w="12650">
                      <a:solidFill>
                        <a:srgbClr val="666666"/>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31"/>
          <p:cNvSpPr txBox="1"/>
          <p:nvPr>
            <p:ph type="title"/>
          </p:nvPr>
        </p:nvSpPr>
        <p:spPr>
          <a:xfrm>
            <a:off x="623400" y="46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Datasets</a:t>
            </a:r>
            <a:endParaRPr sz="3600">
              <a:highlight>
                <a:srgbClr val="D9D9D9"/>
              </a:highlight>
            </a:endParaRPr>
          </a:p>
          <a:p>
            <a:pPr indent="0" lvl="0" marL="0" rtl="0" algn="l">
              <a:spcBef>
                <a:spcPts val="0"/>
              </a:spcBef>
              <a:spcAft>
                <a:spcPts val="0"/>
              </a:spcAft>
              <a:buNone/>
            </a:pPr>
            <a:r>
              <a:t/>
            </a:r>
            <a:endParaRPr/>
          </a:p>
        </p:txBody>
      </p:sp>
      <p:sp>
        <p:nvSpPr>
          <p:cNvPr id="139" name="Google Shape;139;p31"/>
          <p:cNvSpPr txBox="1"/>
          <p:nvPr>
            <p:ph idx="1" type="body"/>
          </p:nvPr>
        </p:nvSpPr>
        <p:spPr>
          <a:xfrm>
            <a:off x="623400" y="1120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Original Data:</a:t>
            </a:r>
            <a:endParaRPr/>
          </a:p>
          <a:p>
            <a:pPr indent="-342900" lvl="0" marL="457200" rtl="0" algn="l">
              <a:spcBef>
                <a:spcPts val="1600"/>
              </a:spcBef>
              <a:spcAft>
                <a:spcPts val="0"/>
              </a:spcAft>
              <a:buSzPts val="1800"/>
              <a:buChar char="●"/>
            </a:pPr>
            <a:r>
              <a:rPr lang="zh-CN"/>
              <a:t>5,200,000 user reviews</a:t>
            </a:r>
            <a:endParaRPr/>
          </a:p>
          <a:p>
            <a:pPr indent="-342900" lvl="0" marL="457200" rtl="0" algn="l">
              <a:spcBef>
                <a:spcPts val="0"/>
              </a:spcBef>
              <a:spcAft>
                <a:spcPts val="0"/>
              </a:spcAft>
              <a:buSzPts val="1800"/>
              <a:buChar char="●"/>
            </a:pPr>
            <a:r>
              <a:rPr lang="zh-CN"/>
              <a:t>Information on 174,000 businesses</a:t>
            </a:r>
            <a:endParaRPr/>
          </a:p>
          <a:p>
            <a:pPr indent="-342900" lvl="0" marL="457200" rtl="0" algn="l">
              <a:spcBef>
                <a:spcPts val="0"/>
              </a:spcBef>
              <a:spcAft>
                <a:spcPts val="0"/>
              </a:spcAft>
              <a:buSzPts val="1800"/>
              <a:buChar char="●"/>
            </a:pPr>
            <a:r>
              <a:rPr lang="zh-CN"/>
              <a:t>Yelp Dataset: </a:t>
            </a:r>
            <a:r>
              <a:rPr lang="zh-CN" u="sng">
                <a:solidFill>
                  <a:schemeClr val="accent5"/>
                </a:solidFill>
                <a:hlinkClick r:id="rId3"/>
              </a:rPr>
              <a:t>https://www.kaggle.com/yelp-dataset/yelp-dataset</a:t>
            </a:r>
            <a:endParaRPr/>
          </a:p>
          <a:p>
            <a:pPr indent="0" lvl="0" marL="0" rtl="0" algn="l">
              <a:spcBef>
                <a:spcPts val="1600"/>
              </a:spcBef>
              <a:spcAft>
                <a:spcPts val="0"/>
              </a:spcAft>
              <a:buNone/>
            </a:pPr>
            <a:r>
              <a:rPr lang="zh-CN"/>
              <a:t>What we need:</a:t>
            </a:r>
            <a:endParaRPr/>
          </a:p>
          <a:p>
            <a:pPr indent="-342900" lvl="0" marL="457200" rtl="0" algn="l">
              <a:spcBef>
                <a:spcPts val="2100"/>
              </a:spcBef>
              <a:spcAft>
                <a:spcPts val="0"/>
              </a:spcAft>
              <a:buSzPts val="1800"/>
              <a:buChar char="●"/>
            </a:pPr>
            <a:r>
              <a:rPr lang="zh-CN"/>
              <a:t>user: review, restaurant, star, funny, useful</a:t>
            </a:r>
            <a:endParaRPr/>
          </a:p>
          <a:p>
            <a:pPr indent="-342900" lvl="0" marL="457200" rtl="0" algn="l">
              <a:spcBef>
                <a:spcPts val="0"/>
              </a:spcBef>
              <a:spcAft>
                <a:spcPts val="0"/>
              </a:spcAft>
              <a:buSzPts val="1800"/>
              <a:buChar char="●"/>
            </a:pPr>
            <a:r>
              <a:rPr lang="zh-CN"/>
              <a:t>restaurant: id name city/state location</a:t>
            </a:r>
            <a:endParaRPr/>
          </a:p>
        </p:txBody>
      </p:sp>
      <p:pic>
        <p:nvPicPr>
          <p:cNvPr id="140" name="Google Shape;140;p31"/>
          <p:cNvPicPr preferRelativeResize="0"/>
          <p:nvPr/>
        </p:nvPicPr>
        <p:blipFill>
          <a:blip r:embed="rId4">
            <a:alphaModFix/>
          </a:blip>
          <a:stretch>
            <a:fillRect/>
          </a:stretch>
        </p:blipFill>
        <p:spPr>
          <a:xfrm>
            <a:off x="4967075" y="353025"/>
            <a:ext cx="2706376" cy="1971075"/>
          </a:xfrm>
          <a:prstGeom prst="rect">
            <a:avLst/>
          </a:prstGeom>
          <a:noFill/>
          <a:ln>
            <a:noFill/>
          </a:ln>
        </p:spPr>
      </p:pic>
      <p:pic>
        <p:nvPicPr>
          <p:cNvPr id="141" name="Google Shape;141;p31"/>
          <p:cNvPicPr preferRelativeResize="0"/>
          <p:nvPr/>
        </p:nvPicPr>
        <p:blipFill>
          <a:blip r:embed="rId5">
            <a:alphaModFix/>
          </a:blip>
          <a:stretch>
            <a:fillRect/>
          </a:stretch>
        </p:blipFill>
        <p:spPr>
          <a:xfrm>
            <a:off x="7736025" y="353025"/>
            <a:ext cx="1270175" cy="2258876"/>
          </a:xfrm>
          <a:prstGeom prst="rect">
            <a:avLst/>
          </a:prstGeom>
          <a:noFill/>
          <a:ln>
            <a:noFill/>
          </a:ln>
        </p:spPr>
      </p:pic>
      <p:pic>
        <p:nvPicPr>
          <p:cNvPr id="142" name="Google Shape;142;p31"/>
          <p:cNvPicPr preferRelativeResize="0"/>
          <p:nvPr/>
        </p:nvPicPr>
        <p:blipFill>
          <a:blip r:embed="rId6">
            <a:alphaModFix/>
          </a:blip>
          <a:stretch>
            <a:fillRect/>
          </a:stretch>
        </p:blipFill>
        <p:spPr>
          <a:xfrm>
            <a:off x="7481775" y="3066250"/>
            <a:ext cx="1325851" cy="1325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nvSpPr>
        <p:spPr>
          <a:xfrm>
            <a:off x="1757188" y="225175"/>
            <a:ext cx="5571000" cy="37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2400">
                <a:solidFill>
                  <a:schemeClr val="dk1"/>
                </a:solidFill>
              </a:rPr>
              <a:t>Timeline </a:t>
            </a:r>
            <a:r>
              <a:rPr lang="zh-CN" sz="2100">
                <a:solidFill>
                  <a:schemeClr val="dk1"/>
                </a:solidFill>
              </a:rPr>
              <a:t>- </a:t>
            </a:r>
            <a:r>
              <a:rPr b="0" i="0" lang="zh-CN" sz="2100" u="none" cap="none" strike="noStrike">
                <a:solidFill>
                  <a:schemeClr val="dk1"/>
                </a:solidFill>
                <a:latin typeface="Arial"/>
                <a:ea typeface="Arial"/>
                <a:cs typeface="Arial"/>
                <a:sym typeface="Arial"/>
              </a:rPr>
              <a:t>Yelp Recommender System</a:t>
            </a:r>
            <a:endParaRPr b="0" i="0" sz="2100" u="none" cap="none" strike="noStrike">
              <a:solidFill>
                <a:schemeClr val="dk1"/>
              </a:solidFill>
              <a:latin typeface="Arial"/>
              <a:ea typeface="Arial"/>
              <a:cs typeface="Arial"/>
              <a:sym typeface="Arial"/>
            </a:endParaRPr>
          </a:p>
        </p:txBody>
      </p:sp>
      <p:graphicFrame>
        <p:nvGraphicFramePr>
          <p:cNvPr id="148" name="Google Shape;148;p32"/>
          <p:cNvGraphicFramePr/>
          <p:nvPr/>
        </p:nvGraphicFramePr>
        <p:xfrm>
          <a:off x="322194" y="3488361"/>
          <a:ext cx="3000000" cy="3000000"/>
        </p:xfrm>
        <a:graphic>
          <a:graphicData uri="http://schemas.openxmlformats.org/drawingml/2006/table">
            <a:tbl>
              <a:tblPr>
                <a:noFill/>
                <a:tableStyleId>{42D23F78-CE68-4656-8A8D-B728916364F2}</a:tableStyleId>
              </a:tblPr>
              <a:tblGrid>
                <a:gridCol w="719775"/>
                <a:gridCol w="719775"/>
                <a:gridCol w="719775"/>
                <a:gridCol w="719775"/>
                <a:gridCol w="719775"/>
                <a:gridCol w="719775"/>
                <a:gridCol w="719775"/>
                <a:gridCol w="719775"/>
                <a:gridCol w="719775"/>
              </a:tblGrid>
              <a:tr h="286550">
                <a:tc>
                  <a:txBody>
                    <a:bodyPr/>
                    <a:lstStyle/>
                    <a:p>
                      <a:pPr indent="0" lvl="0" marL="0" marR="0" rtl="0" algn="ctr">
                        <a:spcBef>
                          <a:spcPts val="0"/>
                        </a:spcBef>
                        <a:spcAft>
                          <a:spcPts val="0"/>
                        </a:spcAft>
                        <a:buNone/>
                      </a:pPr>
                      <a:r>
                        <a:rPr lang="zh-CN" sz="800" u="none" cap="none" strike="noStrike">
                          <a:latin typeface="Arial"/>
                          <a:ea typeface="Arial"/>
                          <a:cs typeface="Arial"/>
                          <a:sym typeface="Arial"/>
                        </a:rPr>
                        <a:t>2019/11/08</a:t>
                      </a:r>
                      <a:endParaRPr sz="800" u="none" cap="none" strike="noStrike">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2019/11/09</a:t>
                      </a:r>
                      <a:endParaRPr sz="800" u="none" cap="none" strike="noStrike">
                        <a:solidFill>
                          <a:srgbClr val="000000"/>
                        </a:solidFill>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2019/11/12</a:t>
                      </a:r>
                      <a:endParaRPr sz="800" u="none" cap="none" strike="noStrike">
                        <a:solidFill>
                          <a:srgbClr val="000000"/>
                        </a:solidFill>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2019/11/15</a:t>
                      </a:r>
                      <a:endParaRPr sz="800" u="none" cap="none" strike="noStrike">
                        <a:solidFill>
                          <a:srgbClr val="000000"/>
                        </a:solidFill>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2019/11/21</a:t>
                      </a:r>
                      <a:endParaRPr sz="800" u="none" cap="none" strike="noStrike">
                        <a:solidFill>
                          <a:srgbClr val="000000"/>
                        </a:solidFill>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2019/11/22</a:t>
                      </a:r>
                      <a:endParaRPr sz="800" u="none" cap="none" strike="noStrike">
                        <a:solidFill>
                          <a:srgbClr val="000000"/>
                        </a:solidFill>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2019/11/2</a:t>
                      </a:r>
                      <a:r>
                        <a:rPr lang="zh-CN" sz="800">
                          <a:latin typeface="Arial"/>
                          <a:ea typeface="Arial"/>
                          <a:cs typeface="Arial"/>
                          <a:sym typeface="Arial"/>
                        </a:rPr>
                        <a:t>6</a:t>
                      </a:r>
                      <a:endParaRPr sz="800" u="none" cap="none" strike="noStrike">
                        <a:solidFill>
                          <a:srgbClr val="000000"/>
                        </a:solidFill>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a:t>
                      </a:r>
                      <a:r>
                        <a:rPr lang="zh-CN" sz="800">
                          <a:latin typeface="Arial"/>
                          <a:ea typeface="Arial"/>
                          <a:cs typeface="Arial"/>
                          <a:sym typeface="Arial"/>
                        </a:rPr>
                        <a:t>1</a:t>
                      </a:r>
                      <a:r>
                        <a:rPr lang="zh-CN" sz="800" u="none" cap="none" strike="noStrike">
                          <a:solidFill>
                            <a:srgbClr val="000000"/>
                          </a:solidFill>
                          <a:latin typeface="Arial"/>
                          <a:ea typeface="Arial"/>
                          <a:cs typeface="Arial"/>
                          <a:sym typeface="Arial"/>
                        </a:rPr>
                        <a:t>/</a:t>
                      </a:r>
                      <a:r>
                        <a:rPr lang="zh-CN" sz="800">
                          <a:latin typeface="Arial"/>
                          <a:ea typeface="Arial"/>
                          <a:cs typeface="Arial"/>
                          <a:sym typeface="Arial"/>
                        </a:rPr>
                        <a:t>29</a:t>
                      </a:r>
                      <a:endParaRPr sz="800" u="none" cap="none" strike="noStrike">
                        <a:solidFill>
                          <a:srgbClr val="000000"/>
                        </a:solidFill>
                        <a:latin typeface="Arial"/>
                        <a:ea typeface="Arial"/>
                        <a:cs typeface="Arial"/>
                        <a:sym typeface="Arial"/>
                      </a:endParaRPr>
                    </a:p>
                  </a:txBody>
                  <a:tcPr marT="34300" marB="34300" marR="68600" marL="68600" anchor="ctr"/>
                </a:tc>
                <a:tc>
                  <a:txBody>
                    <a:bodyPr/>
                    <a:lstStyle/>
                    <a:p>
                      <a:pPr indent="0" lvl="0" marL="0" marR="0" rtl="0" algn="ctr">
                        <a:spcBef>
                          <a:spcPts val="0"/>
                        </a:spcBef>
                        <a:spcAft>
                          <a:spcPts val="0"/>
                        </a:spcAft>
                        <a:buNone/>
                      </a:pPr>
                      <a:r>
                        <a:rPr lang="zh-CN" sz="800" u="none" cap="none" strike="noStrike">
                          <a:solidFill>
                            <a:srgbClr val="000000"/>
                          </a:solidFill>
                          <a:latin typeface="Arial"/>
                          <a:ea typeface="Arial"/>
                          <a:cs typeface="Arial"/>
                          <a:sym typeface="Arial"/>
                        </a:rPr>
                        <a:t>2019/12/</a:t>
                      </a:r>
                      <a:r>
                        <a:rPr lang="zh-CN" sz="800">
                          <a:latin typeface="Arial"/>
                          <a:ea typeface="Arial"/>
                          <a:cs typeface="Arial"/>
                          <a:sym typeface="Arial"/>
                        </a:rPr>
                        <a:t>06</a:t>
                      </a:r>
                      <a:endParaRPr sz="800" u="none" cap="none" strike="noStrike">
                        <a:solidFill>
                          <a:srgbClr val="000000"/>
                        </a:solidFill>
                        <a:latin typeface="Arial"/>
                        <a:ea typeface="Arial"/>
                        <a:cs typeface="Arial"/>
                        <a:sym typeface="Arial"/>
                      </a:endParaRPr>
                    </a:p>
                  </a:txBody>
                  <a:tcPr marT="34300" marB="34300" marR="68600" marL="68600" anchor="ctr"/>
                </a:tc>
              </a:tr>
              <a:tr h="845675">
                <a:tc>
                  <a:txBody>
                    <a:bodyPr/>
                    <a:lstStyle/>
                    <a:p>
                      <a:pPr indent="0" lvl="0" marL="0" marR="0" rtl="0" algn="l">
                        <a:spcBef>
                          <a:spcPts val="0"/>
                        </a:spcBef>
                        <a:spcAft>
                          <a:spcPts val="0"/>
                        </a:spcAft>
                        <a:buNone/>
                      </a:pPr>
                      <a:r>
                        <a:rPr lang="zh-CN" sz="800" u="none" cap="none" strike="noStrike"/>
                        <a:t>Build planer;</a:t>
                      </a:r>
                      <a:endParaRPr sz="1100"/>
                    </a:p>
                    <a:p>
                      <a:pPr indent="0" lvl="0" marL="0" marR="0" rtl="0" algn="l">
                        <a:spcBef>
                          <a:spcPts val="0"/>
                        </a:spcBef>
                        <a:spcAft>
                          <a:spcPts val="0"/>
                        </a:spcAft>
                        <a:buNone/>
                      </a:pPr>
                      <a:r>
                        <a:rPr lang="zh-CN" sz="800"/>
                        <a:t>Schedule tasks.</a:t>
                      </a:r>
                      <a:endParaRPr sz="800"/>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Process data;</a:t>
                      </a:r>
                      <a:endParaRPr sz="1100"/>
                    </a:p>
                    <a:p>
                      <a:pPr indent="0" lvl="0" marL="0" marR="0" rtl="0" algn="l">
                        <a:spcBef>
                          <a:spcPts val="0"/>
                        </a:spcBef>
                        <a:spcAft>
                          <a:spcPts val="0"/>
                        </a:spcAft>
                        <a:buNone/>
                      </a:pPr>
                      <a:r>
                        <a:rPr lang="zh-CN" sz="800">
                          <a:solidFill>
                            <a:srgbClr val="000000"/>
                          </a:solidFill>
                          <a:latin typeface="Arial"/>
                          <a:ea typeface="Arial"/>
                          <a:cs typeface="Arial"/>
                          <a:sym typeface="Arial"/>
                        </a:rPr>
                        <a:t>Clean no need features.</a:t>
                      </a:r>
                      <a:endParaRPr sz="1100"/>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Should have clean data;</a:t>
                      </a:r>
                      <a:endParaRPr sz="1100"/>
                    </a:p>
                    <a:p>
                      <a:pPr indent="0" lvl="0" marL="0" marR="0" rtl="0" algn="l">
                        <a:spcBef>
                          <a:spcPts val="0"/>
                        </a:spcBef>
                        <a:spcAft>
                          <a:spcPts val="0"/>
                        </a:spcAft>
                        <a:buNone/>
                      </a:pPr>
                      <a:r>
                        <a:rPr lang="zh-CN" sz="800">
                          <a:solidFill>
                            <a:srgbClr val="000000"/>
                          </a:solidFill>
                          <a:latin typeface="Arial"/>
                          <a:ea typeface="Arial"/>
                          <a:cs typeface="Arial"/>
                          <a:sym typeface="Arial"/>
                        </a:rPr>
                        <a:t>Ready to test on algorithm</a:t>
                      </a:r>
                      <a:endParaRPr sz="800">
                        <a:solidFill>
                          <a:srgbClr val="000000"/>
                        </a:solidFill>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Testing on the algorithm;</a:t>
                      </a:r>
                      <a:endParaRPr sz="1100"/>
                    </a:p>
                    <a:p>
                      <a:pPr indent="0" lvl="0" marL="0" marR="0" rtl="0" algn="l">
                        <a:spcBef>
                          <a:spcPts val="0"/>
                        </a:spcBef>
                        <a:spcAft>
                          <a:spcPts val="0"/>
                        </a:spcAft>
                        <a:buNone/>
                      </a:pPr>
                      <a:r>
                        <a:rPr lang="zh-CN" sz="800">
                          <a:solidFill>
                            <a:srgbClr val="000000"/>
                          </a:solidFill>
                          <a:latin typeface="Arial"/>
                          <a:ea typeface="Arial"/>
                          <a:cs typeface="Arial"/>
                          <a:sym typeface="Arial"/>
                        </a:rPr>
                        <a:t>Choose an appropriate one.</a:t>
                      </a:r>
                      <a:endParaRPr sz="800">
                        <a:solidFill>
                          <a:srgbClr val="000000"/>
                        </a:solidFill>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Get initial result after running algorithm.</a:t>
                      </a:r>
                      <a:endParaRPr sz="800">
                        <a:solidFill>
                          <a:srgbClr val="000000"/>
                        </a:solidFill>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Importing API into project.</a:t>
                      </a:r>
                      <a:endParaRPr sz="800">
                        <a:solidFill>
                          <a:srgbClr val="000000"/>
                        </a:solidFill>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Initial visualization.</a:t>
                      </a:r>
                      <a:endParaRPr sz="800">
                        <a:solidFill>
                          <a:srgbClr val="000000"/>
                        </a:solidFill>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Almost done;</a:t>
                      </a:r>
                      <a:endParaRPr sz="1100"/>
                    </a:p>
                    <a:p>
                      <a:pPr indent="0" lvl="0" marL="0" marR="0" rtl="0" algn="l">
                        <a:spcBef>
                          <a:spcPts val="0"/>
                        </a:spcBef>
                        <a:spcAft>
                          <a:spcPts val="0"/>
                        </a:spcAft>
                        <a:buNone/>
                      </a:pPr>
                      <a:r>
                        <a:rPr lang="zh-CN" sz="800">
                          <a:solidFill>
                            <a:srgbClr val="000000"/>
                          </a:solidFill>
                          <a:latin typeface="Arial"/>
                          <a:ea typeface="Arial"/>
                          <a:cs typeface="Arial"/>
                          <a:sym typeface="Arial"/>
                        </a:rPr>
                        <a:t>Verify the project and reorganize to clean project.</a:t>
                      </a:r>
                      <a:endParaRPr sz="800">
                        <a:solidFill>
                          <a:srgbClr val="000000"/>
                        </a:solidFill>
                        <a:latin typeface="Arial"/>
                        <a:ea typeface="Arial"/>
                        <a:cs typeface="Arial"/>
                        <a:sym typeface="Arial"/>
                      </a:endParaRPr>
                    </a:p>
                  </a:txBody>
                  <a:tcPr marT="34300" marB="34300" marR="68600" marL="68600"/>
                </a:tc>
                <a:tc>
                  <a:txBody>
                    <a:bodyPr/>
                    <a:lstStyle/>
                    <a:p>
                      <a:pPr indent="0" lvl="0" marL="0" marR="0" rtl="0" algn="l">
                        <a:spcBef>
                          <a:spcPts val="0"/>
                        </a:spcBef>
                        <a:spcAft>
                          <a:spcPts val="0"/>
                        </a:spcAft>
                        <a:buNone/>
                      </a:pPr>
                      <a:r>
                        <a:rPr lang="zh-CN" sz="800">
                          <a:solidFill>
                            <a:srgbClr val="000000"/>
                          </a:solidFill>
                          <a:latin typeface="Arial"/>
                          <a:ea typeface="Arial"/>
                          <a:cs typeface="Arial"/>
                          <a:sym typeface="Arial"/>
                        </a:rPr>
                        <a:t>Done!! </a:t>
                      </a:r>
                      <a:endParaRPr sz="1100"/>
                    </a:p>
                    <a:p>
                      <a:pPr indent="0" lvl="0" marL="0" marR="0" rtl="0" algn="l">
                        <a:spcBef>
                          <a:spcPts val="0"/>
                        </a:spcBef>
                        <a:spcAft>
                          <a:spcPts val="0"/>
                        </a:spcAft>
                        <a:buNone/>
                      </a:pPr>
                      <a:r>
                        <a:rPr lang="zh-CN" sz="800">
                          <a:solidFill>
                            <a:srgbClr val="000000"/>
                          </a:solidFill>
                          <a:latin typeface="Arial"/>
                          <a:ea typeface="Arial"/>
                          <a:cs typeface="Arial"/>
                          <a:sym typeface="Arial"/>
                        </a:rPr>
                        <a:t>Have a final check with everything.</a:t>
                      </a:r>
                      <a:endParaRPr sz="800">
                        <a:solidFill>
                          <a:srgbClr val="000000"/>
                        </a:solidFill>
                        <a:latin typeface="Arial"/>
                        <a:ea typeface="Arial"/>
                        <a:cs typeface="Arial"/>
                        <a:sym typeface="Arial"/>
                      </a:endParaRPr>
                    </a:p>
                  </a:txBody>
                  <a:tcPr marT="34300" marB="34300" marR="68600" marL="68600"/>
                </a:tc>
              </a:tr>
            </a:tbl>
          </a:graphicData>
        </a:graphic>
      </p:graphicFrame>
      <p:sp>
        <p:nvSpPr>
          <p:cNvPr id="149" name="Google Shape;149;p32"/>
          <p:cNvSpPr txBox="1"/>
          <p:nvPr/>
        </p:nvSpPr>
        <p:spPr>
          <a:xfrm>
            <a:off x="1588425" y="655200"/>
            <a:ext cx="6297000" cy="247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zh-CN" sz="1400" u="none" cap="none" strike="noStrike">
                <a:solidFill>
                  <a:srgbClr val="FF0000"/>
                </a:solidFill>
                <a:latin typeface="Arial"/>
                <a:ea typeface="Arial"/>
                <a:cs typeface="Arial"/>
                <a:sym typeface="Arial"/>
              </a:rPr>
              <a:t>Goals：To design a recommender system based on user’s preference</a:t>
            </a:r>
            <a:endParaRPr b="1" i="0" sz="1400" u="none" cap="none" strike="noStrike">
              <a:solidFill>
                <a:srgbClr val="FF0000"/>
              </a:solidFill>
              <a:latin typeface="Arial"/>
              <a:ea typeface="Arial"/>
              <a:cs typeface="Arial"/>
              <a:sym typeface="Arial"/>
            </a:endParaRPr>
          </a:p>
        </p:txBody>
      </p:sp>
      <p:sp>
        <p:nvSpPr>
          <p:cNvPr id="150" name="Google Shape;150;p32"/>
          <p:cNvSpPr/>
          <p:nvPr/>
        </p:nvSpPr>
        <p:spPr>
          <a:xfrm>
            <a:off x="322202" y="4727070"/>
            <a:ext cx="245400" cy="249600"/>
          </a:xfrm>
          <a:prstGeom prst="star5">
            <a:avLst>
              <a:gd fmla="val 19098" name="adj"/>
              <a:gd fmla="val 105146" name="hf"/>
              <a:gd fmla="val 110557" name="vf"/>
            </a:avLst>
          </a:prstGeom>
          <a:solidFill>
            <a:srgbClr val="FFFF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51" name="Google Shape;151;p32"/>
          <p:cNvSpPr txBox="1"/>
          <p:nvPr/>
        </p:nvSpPr>
        <p:spPr>
          <a:xfrm>
            <a:off x="544496" y="4728059"/>
            <a:ext cx="755400" cy="247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100">
                <a:solidFill>
                  <a:schemeClr val="dk1"/>
                </a:solidFill>
                <a:latin typeface="Arial"/>
                <a:ea typeface="Arial"/>
                <a:cs typeface="Arial"/>
                <a:sym typeface="Arial"/>
              </a:rPr>
              <a:t>Milestone</a:t>
            </a:r>
            <a:endParaRPr sz="1100">
              <a:solidFill>
                <a:schemeClr val="dk1"/>
              </a:solidFill>
              <a:latin typeface="Arial"/>
              <a:ea typeface="Arial"/>
              <a:cs typeface="Arial"/>
              <a:sym typeface="Arial"/>
            </a:endParaRPr>
          </a:p>
        </p:txBody>
      </p:sp>
      <p:sp>
        <p:nvSpPr>
          <p:cNvPr id="152" name="Google Shape;152;p32"/>
          <p:cNvSpPr txBox="1"/>
          <p:nvPr/>
        </p:nvSpPr>
        <p:spPr>
          <a:xfrm>
            <a:off x="1233673" y="4753250"/>
            <a:ext cx="953700" cy="247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100">
                <a:solidFill>
                  <a:schemeClr val="dk1"/>
                </a:solidFill>
                <a:highlight>
                  <a:srgbClr val="D9D9D9"/>
                </a:highlight>
                <a:latin typeface="Arial"/>
                <a:ea typeface="Arial"/>
                <a:cs typeface="Arial"/>
                <a:sym typeface="Arial"/>
              </a:rPr>
              <a:t>Completed</a:t>
            </a:r>
            <a:endParaRPr sz="1100">
              <a:solidFill>
                <a:schemeClr val="dk1"/>
              </a:solidFill>
              <a:highlight>
                <a:srgbClr val="D9D9D9"/>
              </a:highlight>
              <a:latin typeface="Arial"/>
              <a:ea typeface="Arial"/>
              <a:cs typeface="Arial"/>
              <a:sym typeface="Arial"/>
            </a:endParaRPr>
          </a:p>
        </p:txBody>
      </p:sp>
      <p:sp>
        <p:nvSpPr>
          <p:cNvPr id="153" name="Google Shape;153;p32"/>
          <p:cNvSpPr txBox="1"/>
          <p:nvPr/>
        </p:nvSpPr>
        <p:spPr>
          <a:xfrm>
            <a:off x="2187379" y="4753182"/>
            <a:ext cx="909530" cy="24765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100">
                <a:solidFill>
                  <a:schemeClr val="dk1"/>
                </a:solidFill>
                <a:highlight>
                  <a:srgbClr val="ACDB7E"/>
                </a:highlight>
                <a:latin typeface="Arial"/>
                <a:ea typeface="Arial"/>
                <a:cs typeface="Arial"/>
                <a:sym typeface="Arial"/>
              </a:rPr>
              <a:t>In-Progress</a:t>
            </a:r>
            <a:endParaRPr sz="1100">
              <a:solidFill>
                <a:schemeClr val="dk1"/>
              </a:solidFill>
              <a:highlight>
                <a:srgbClr val="ACDB7E"/>
              </a:highlight>
              <a:latin typeface="Arial"/>
              <a:ea typeface="Arial"/>
              <a:cs typeface="Arial"/>
              <a:sym typeface="Arial"/>
            </a:endParaRPr>
          </a:p>
        </p:txBody>
      </p:sp>
      <p:sp>
        <p:nvSpPr>
          <p:cNvPr id="154" name="Google Shape;154;p32"/>
          <p:cNvSpPr txBox="1"/>
          <p:nvPr/>
        </p:nvSpPr>
        <p:spPr>
          <a:xfrm>
            <a:off x="3104602" y="4745756"/>
            <a:ext cx="755307" cy="24765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100">
                <a:solidFill>
                  <a:schemeClr val="dk1"/>
                </a:solidFill>
                <a:highlight>
                  <a:srgbClr val="85D4E6"/>
                </a:highlight>
                <a:latin typeface="Arial"/>
                <a:ea typeface="Arial"/>
                <a:cs typeface="Arial"/>
                <a:sym typeface="Arial"/>
              </a:rPr>
              <a:t>To-dos</a:t>
            </a:r>
            <a:endParaRPr sz="1100">
              <a:solidFill>
                <a:schemeClr val="dk1"/>
              </a:solidFill>
              <a:highlight>
                <a:srgbClr val="85D4E6"/>
              </a:highlight>
              <a:latin typeface="Arial"/>
              <a:ea typeface="Arial"/>
              <a:cs typeface="Arial"/>
              <a:sym typeface="Arial"/>
            </a:endParaRPr>
          </a:p>
        </p:txBody>
      </p:sp>
      <p:sp>
        <p:nvSpPr>
          <p:cNvPr id="155" name="Google Shape;155;p32"/>
          <p:cNvSpPr/>
          <p:nvPr/>
        </p:nvSpPr>
        <p:spPr>
          <a:xfrm>
            <a:off x="3990688" y="4764917"/>
            <a:ext cx="287297" cy="209324"/>
          </a:xfrm>
          <a:prstGeom prst="flowChartMerge">
            <a:avLst/>
          </a:prstGeom>
          <a:solidFill>
            <a:srgbClr val="FF00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6" name="Google Shape;156;p32"/>
          <p:cNvSpPr txBox="1"/>
          <p:nvPr/>
        </p:nvSpPr>
        <p:spPr>
          <a:xfrm>
            <a:off x="4184286" y="4753105"/>
            <a:ext cx="848100" cy="247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100">
                <a:solidFill>
                  <a:schemeClr val="dk1"/>
                </a:solidFill>
                <a:highlight>
                  <a:srgbClr val="FF0000"/>
                </a:highlight>
                <a:latin typeface="Arial"/>
                <a:ea typeface="Arial"/>
                <a:cs typeface="Arial"/>
                <a:sym typeface="Arial"/>
              </a:rPr>
              <a:t>Challenge</a:t>
            </a:r>
            <a:endParaRPr sz="1100">
              <a:solidFill>
                <a:schemeClr val="dk1"/>
              </a:solidFill>
              <a:highlight>
                <a:srgbClr val="FF0000"/>
              </a:highlight>
              <a:latin typeface="Arial"/>
              <a:ea typeface="Arial"/>
              <a:cs typeface="Arial"/>
              <a:sym typeface="Arial"/>
            </a:endParaRPr>
          </a:p>
        </p:txBody>
      </p:sp>
      <p:sp>
        <p:nvSpPr>
          <p:cNvPr id="157" name="Google Shape;157;p32"/>
          <p:cNvSpPr/>
          <p:nvPr/>
        </p:nvSpPr>
        <p:spPr>
          <a:xfrm>
            <a:off x="5204257" y="4772334"/>
            <a:ext cx="287297" cy="209324"/>
          </a:xfrm>
          <a:prstGeom prst="flowChartMerge">
            <a:avLst/>
          </a:prstGeom>
          <a:solidFill>
            <a:srgbClr val="ACDB7E"/>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8" name="Google Shape;158;p32"/>
          <p:cNvSpPr txBox="1"/>
          <p:nvPr/>
        </p:nvSpPr>
        <p:spPr>
          <a:xfrm>
            <a:off x="5433988" y="4753097"/>
            <a:ext cx="1401900" cy="2478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1200">
                <a:solidFill>
                  <a:srgbClr val="87C120"/>
                </a:solidFill>
                <a:latin typeface="Arial"/>
                <a:ea typeface="Arial"/>
                <a:cs typeface="Arial"/>
                <a:sym typeface="Arial"/>
              </a:rPr>
              <a:t>Current progress</a:t>
            </a:r>
            <a:endParaRPr b="1" sz="1200">
              <a:solidFill>
                <a:srgbClr val="87C120"/>
              </a:solidFill>
              <a:latin typeface="Arial"/>
              <a:ea typeface="Arial"/>
              <a:cs typeface="Arial"/>
              <a:sym typeface="Arial"/>
            </a:endParaRPr>
          </a:p>
        </p:txBody>
      </p:sp>
      <p:pic>
        <p:nvPicPr>
          <p:cNvPr descr="A close up of a calculator&#10;&#10;Description automatically generated" id="159" name="Google Shape;159;p32"/>
          <p:cNvPicPr preferRelativeResize="0"/>
          <p:nvPr/>
        </p:nvPicPr>
        <p:blipFill rotWithShape="1">
          <a:blip r:embed="rId3">
            <a:alphaModFix/>
          </a:blip>
          <a:srcRect b="0" l="0" r="0" t="0"/>
          <a:stretch/>
        </p:blipFill>
        <p:spPr>
          <a:xfrm>
            <a:off x="6835911" y="3280583"/>
            <a:ext cx="1932794" cy="1800151"/>
          </a:xfrm>
          <a:prstGeom prst="rect">
            <a:avLst/>
          </a:prstGeom>
          <a:noFill/>
          <a:ln>
            <a:noFill/>
          </a:ln>
        </p:spPr>
      </p:pic>
      <p:sp>
        <p:nvSpPr>
          <p:cNvPr id="160" name="Google Shape;160;p32"/>
          <p:cNvSpPr/>
          <p:nvPr/>
        </p:nvSpPr>
        <p:spPr>
          <a:xfrm>
            <a:off x="2541990" y="2271750"/>
            <a:ext cx="1006800" cy="300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11-15 Testing algorithm</a:t>
            </a:r>
            <a:endParaRPr b="1" sz="800">
              <a:solidFill>
                <a:schemeClr val="dk1"/>
              </a:solidFill>
              <a:highlight>
                <a:srgbClr val="85D4E6"/>
              </a:highlight>
              <a:latin typeface="Arial"/>
              <a:ea typeface="Arial"/>
              <a:cs typeface="Arial"/>
              <a:sym typeface="Arial"/>
            </a:endParaRPr>
          </a:p>
        </p:txBody>
      </p:sp>
      <p:sp>
        <p:nvSpPr>
          <p:cNvPr id="161" name="Google Shape;161;p32"/>
          <p:cNvSpPr txBox="1"/>
          <p:nvPr/>
        </p:nvSpPr>
        <p:spPr>
          <a:xfrm>
            <a:off x="1588425" y="1514908"/>
            <a:ext cx="953563" cy="25919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87C120"/>
                </a:highlight>
                <a:latin typeface="Arial"/>
                <a:ea typeface="Arial"/>
                <a:cs typeface="Arial"/>
                <a:sym typeface="Arial"/>
              </a:rPr>
              <a:t>11-12 Obtain </a:t>
            </a:r>
            <a:endParaRPr sz="1100"/>
          </a:p>
          <a:p>
            <a:pPr indent="0" lvl="0" marL="0" marR="0" rtl="0" algn="l">
              <a:spcBef>
                <a:spcPts val="0"/>
              </a:spcBef>
              <a:spcAft>
                <a:spcPts val="0"/>
              </a:spcAft>
              <a:buNone/>
            </a:pPr>
            <a:r>
              <a:rPr b="1" lang="zh-CN" sz="800">
                <a:solidFill>
                  <a:schemeClr val="dk1"/>
                </a:solidFill>
                <a:highlight>
                  <a:srgbClr val="87C120"/>
                </a:highlight>
                <a:latin typeface="Arial"/>
                <a:ea typeface="Arial"/>
                <a:cs typeface="Arial"/>
                <a:sym typeface="Arial"/>
              </a:rPr>
              <a:t>processed data</a:t>
            </a:r>
            <a:endParaRPr sz="1100"/>
          </a:p>
        </p:txBody>
      </p:sp>
      <p:grpSp>
        <p:nvGrpSpPr>
          <p:cNvPr id="162" name="Google Shape;162;p32"/>
          <p:cNvGrpSpPr/>
          <p:nvPr/>
        </p:nvGrpSpPr>
        <p:grpSpPr>
          <a:xfrm>
            <a:off x="322195" y="878462"/>
            <a:ext cx="8499600" cy="2398300"/>
            <a:chOff x="500955" y="515553"/>
            <a:chExt cx="11332800" cy="3197733"/>
          </a:xfrm>
        </p:grpSpPr>
        <p:grpSp>
          <p:nvGrpSpPr>
            <p:cNvPr id="163" name="Google Shape;163;p32"/>
            <p:cNvGrpSpPr/>
            <p:nvPr/>
          </p:nvGrpSpPr>
          <p:grpSpPr>
            <a:xfrm>
              <a:off x="500955" y="2965395"/>
              <a:ext cx="11332800" cy="164795"/>
              <a:chOff x="456355" y="4042425"/>
              <a:chExt cx="11332800" cy="164795"/>
            </a:xfrm>
          </p:grpSpPr>
          <p:cxnSp>
            <p:nvCxnSpPr>
              <p:cNvPr id="164" name="Google Shape;164;p32"/>
              <p:cNvCxnSpPr/>
              <p:nvPr/>
            </p:nvCxnSpPr>
            <p:spPr>
              <a:xfrm flipH="1" rot="10800000">
                <a:off x="456355" y="4181720"/>
                <a:ext cx="11332800" cy="25500"/>
              </a:xfrm>
              <a:prstGeom prst="straightConnector1">
                <a:avLst/>
              </a:prstGeom>
              <a:noFill/>
              <a:ln cap="flat" cmpd="sng" w="76200">
                <a:solidFill>
                  <a:srgbClr val="0188FB"/>
                </a:solidFill>
                <a:prstDash val="solid"/>
                <a:round/>
                <a:headEnd len="med" w="med" type="none"/>
                <a:tailEnd len="med" w="med" type="triangle"/>
              </a:ln>
            </p:spPr>
          </p:cxnSp>
          <p:cxnSp>
            <p:nvCxnSpPr>
              <p:cNvPr id="165" name="Google Shape;165;p32"/>
              <p:cNvCxnSpPr/>
              <p:nvPr/>
            </p:nvCxnSpPr>
            <p:spPr>
              <a:xfrm>
                <a:off x="595797"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66" name="Google Shape;166;p32"/>
              <p:cNvCxnSpPr/>
              <p:nvPr/>
            </p:nvCxnSpPr>
            <p:spPr>
              <a:xfrm>
                <a:off x="1939681"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67" name="Google Shape;167;p32"/>
              <p:cNvCxnSpPr/>
              <p:nvPr/>
            </p:nvCxnSpPr>
            <p:spPr>
              <a:xfrm>
                <a:off x="3283565"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68" name="Google Shape;168;p32"/>
              <p:cNvCxnSpPr/>
              <p:nvPr/>
            </p:nvCxnSpPr>
            <p:spPr>
              <a:xfrm>
                <a:off x="4627448"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69" name="Google Shape;169;p32"/>
              <p:cNvCxnSpPr/>
              <p:nvPr/>
            </p:nvCxnSpPr>
            <p:spPr>
              <a:xfrm>
                <a:off x="5971332"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70" name="Google Shape;170;p32"/>
              <p:cNvCxnSpPr/>
              <p:nvPr/>
            </p:nvCxnSpPr>
            <p:spPr>
              <a:xfrm>
                <a:off x="7315216"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71" name="Google Shape;171;p32"/>
              <p:cNvCxnSpPr/>
              <p:nvPr/>
            </p:nvCxnSpPr>
            <p:spPr>
              <a:xfrm>
                <a:off x="8659101"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72" name="Google Shape;172;p32"/>
              <p:cNvCxnSpPr/>
              <p:nvPr/>
            </p:nvCxnSpPr>
            <p:spPr>
              <a:xfrm>
                <a:off x="10002985" y="4042425"/>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173" name="Google Shape;173;p32"/>
              <p:cNvCxnSpPr/>
              <p:nvPr/>
            </p:nvCxnSpPr>
            <p:spPr>
              <a:xfrm>
                <a:off x="11346869" y="4042425"/>
                <a:ext cx="0" cy="164700"/>
              </a:xfrm>
              <a:prstGeom prst="straightConnector1">
                <a:avLst/>
              </a:prstGeom>
              <a:noFill/>
              <a:ln cap="flat" cmpd="sng" w="76200">
                <a:solidFill>
                  <a:srgbClr val="0188FB"/>
                </a:solidFill>
                <a:prstDash val="solid"/>
                <a:round/>
                <a:headEnd len="med" w="med" type="none"/>
                <a:tailEnd len="med" w="med" type="none"/>
              </a:ln>
            </p:spPr>
          </p:cxnSp>
        </p:grpSp>
        <p:sp>
          <p:nvSpPr>
            <p:cNvPr id="174" name="Google Shape;174;p32"/>
            <p:cNvSpPr txBox="1"/>
            <p:nvPr/>
          </p:nvSpPr>
          <p:spPr>
            <a:xfrm>
              <a:off x="916931"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11-08</a:t>
              </a:r>
              <a:endParaRPr sz="1200">
                <a:solidFill>
                  <a:schemeClr val="dk1"/>
                </a:solidFill>
                <a:latin typeface="Arial"/>
                <a:ea typeface="Arial"/>
                <a:cs typeface="Arial"/>
                <a:sym typeface="Arial"/>
              </a:endParaRPr>
            </a:p>
          </p:txBody>
        </p:sp>
        <p:sp>
          <p:nvSpPr>
            <p:cNvPr id="175" name="Google Shape;175;p32"/>
            <p:cNvSpPr txBox="1"/>
            <p:nvPr/>
          </p:nvSpPr>
          <p:spPr>
            <a:xfrm>
              <a:off x="2262852"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11-12</a:t>
              </a:r>
              <a:endParaRPr sz="1200">
                <a:solidFill>
                  <a:schemeClr val="dk1"/>
                </a:solidFill>
                <a:latin typeface="Arial"/>
                <a:ea typeface="Arial"/>
                <a:cs typeface="Arial"/>
                <a:sym typeface="Arial"/>
              </a:endParaRPr>
            </a:p>
          </p:txBody>
        </p:sp>
        <p:sp>
          <p:nvSpPr>
            <p:cNvPr id="176" name="Google Shape;176;p32"/>
            <p:cNvSpPr txBox="1"/>
            <p:nvPr/>
          </p:nvSpPr>
          <p:spPr>
            <a:xfrm>
              <a:off x="3608774"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11-15</a:t>
              </a:r>
              <a:endParaRPr sz="1200">
                <a:solidFill>
                  <a:schemeClr val="dk1"/>
                </a:solidFill>
                <a:latin typeface="Arial"/>
                <a:ea typeface="Arial"/>
                <a:cs typeface="Arial"/>
                <a:sym typeface="Arial"/>
              </a:endParaRPr>
            </a:p>
          </p:txBody>
        </p:sp>
        <p:sp>
          <p:nvSpPr>
            <p:cNvPr id="177" name="Google Shape;177;p32"/>
            <p:cNvSpPr txBox="1"/>
            <p:nvPr/>
          </p:nvSpPr>
          <p:spPr>
            <a:xfrm>
              <a:off x="4954694"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11-21</a:t>
              </a:r>
              <a:endParaRPr sz="1200">
                <a:solidFill>
                  <a:schemeClr val="dk1"/>
                </a:solidFill>
                <a:latin typeface="Arial"/>
                <a:ea typeface="Arial"/>
                <a:cs typeface="Arial"/>
                <a:sym typeface="Arial"/>
              </a:endParaRPr>
            </a:p>
          </p:txBody>
        </p:sp>
        <p:sp>
          <p:nvSpPr>
            <p:cNvPr id="178" name="Google Shape;178;p32"/>
            <p:cNvSpPr txBox="1"/>
            <p:nvPr/>
          </p:nvSpPr>
          <p:spPr>
            <a:xfrm>
              <a:off x="6300616"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11-22</a:t>
              </a:r>
              <a:endParaRPr sz="1200">
                <a:solidFill>
                  <a:schemeClr val="dk1"/>
                </a:solidFill>
                <a:latin typeface="Arial"/>
                <a:ea typeface="Arial"/>
                <a:cs typeface="Arial"/>
                <a:sym typeface="Arial"/>
              </a:endParaRPr>
            </a:p>
          </p:txBody>
        </p:sp>
        <p:sp>
          <p:nvSpPr>
            <p:cNvPr id="179" name="Google Shape;179;p32"/>
            <p:cNvSpPr txBox="1"/>
            <p:nvPr/>
          </p:nvSpPr>
          <p:spPr>
            <a:xfrm>
              <a:off x="7646538"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11-29</a:t>
              </a:r>
              <a:endParaRPr sz="1200">
                <a:solidFill>
                  <a:schemeClr val="dk1"/>
                </a:solidFill>
                <a:latin typeface="Arial"/>
                <a:ea typeface="Arial"/>
                <a:cs typeface="Arial"/>
                <a:sym typeface="Arial"/>
              </a:endParaRPr>
            </a:p>
          </p:txBody>
        </p:sp>
        <p:sp>
          <p:nvSpPr>
            <p:cNvPr id="180" name="Google Shape;180;p32"/>
            <p:cNvSpPr txBox="1"/>
            <p:nvPr/>
          </p:nvSpPr>
          <p:spPr>
            <a:xfrm>
              <a:off x="8992459"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12-06</a:t>
              </a:r>
              <a:endParaRPr sz="1200">
                <a:solidFill>
                  <a:schemeClr val="dk1"/>
                </a:solidFill>
                <a:latin typeface="Arial"/>
                <a:ea typeface="Arial"/>
                <a:cs typeface="Arial"/>
                <a:sym typeface="Arial"/>
              </a:endParaRPr>
            </a:p>
          </p:txBody>
        </p:sp>
        <p:sp>
          <p:nvSpPr>
            <p:cNvPr id="181" name="Google Shape;181;p32"/>
            <p:cNvSpPr txBox="1"/>
            <p:nvPr/>
          </p:nvSpPr>
          <p:spPr>
            <a:xfrm>
              <a:off x="10338380" y="3303308"/>
              <a:ext cx="7767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12-13</a:t>
              </a:r>
              <a:endParaRPr sz="1200">
                <a:solidFill>
                  <a:schemeClr val="dk1"/>
                </a:solidFill>
                <a:latin typeface="Arial"/>
                <a:ea typeface="Arial"/>
                <a:cs typeface="Arial"/>
                <a:sym typeface="Arial"/>
              </a:endParaRPr>
            </a:p>
          </p:txBody>
        </p:sp>
        <p:sp>
          <p:nvSpPr>
            <p:cNvPr id="182" name="Google Shape;182;p32"/>
            <p:cNvSpPr/>
            <p:nvPr/>
          </p:nvSpPr>
          <p:spPr>
            <a:xfrm>
              <a:off x="629064" y="1025886"/>
              <a:ext cx="3286500" cy="2687400"/>
            </a:xfrm>
            <a:prstGeom prst="rect">
              <a:avLst/>
            </a:prstGeom>
            <a:noFill/>
            <a:ln cap="flat" cmpd="sng" w="12700">
              <a:solidFill>
                <a:srgbClr val="E06666"/>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3" name="Google Shape;183;p32"/>
            <p:cNvSpPr/>
            <p:nvPr/>
          </p:nvSpPr>
          <p:spPr>
            <a:xfrm>
              <a:off x="3457900" y="1025886"/>
              <a:ext cx="5751900" cy="2687400"/>
            </a:xfrm>
            <a:prstGeom prst="rect">
              <a:avLst/>
            </a:prstGeom>
            <a:noFill/>
            <a:ln cap="flat" cmpd="sng" w="12700">
              <a:solidFill>
                <a:srgbClr val="87C12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4" name="Google Shape;184;p32"/>
            <p:cNvSpPr/>
            <p:nvPr/>
          </p:nvSpPr>
          <p:spPr>
            <a:xfrm>
              <a:off x="9574446" y="1025886"/>
              <a:ext cx="1939500" cy="2687400"/>
            </a:xfrm>
            <a:prstGeom prst="rect">
              <a:avLst/>
            </a:prstGeom>
            <a:noFill/>
            <a:ln cap="flat" cmpd="sng" w="12700">
              <a:solidFill>
                <a:srgbClr val="FF0000"/>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5" name="Google Shape;185;p32"/>
            <p:cNvSpPr/>
            <p:nvPr/>
          </p:nvSpPr>
          <p:spPr>
            <a:xfrm>
              <a:off x="8239905" y="1025886"/>
              <a:ext cx="1939500" cy="2687400"/>
            </a:xfrm>
            <a:prstGeom prst="rect">
              <a:avLst/>
            </a:prstGeom>
            <a:noFill/>
            <a:ln cap="flat" cmpd="sng" w="12700">
              <a:solidFill>
                <a:srgbClr val="3F49B9"/>
              </a:solidFill>
              <a:prstDash val="dash"/>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6" name="Google Shape;186;p32"/>
            <p:cNvSpPr txBox="1"/>
            <p:nvPr/>
          </p:nvSpPr>
          <p:spPr>
            <a:xfrm>
              <a:off x="1656557" y="1019615"/>
              <a:ext cx="12492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Planning</a:t>
              </a:r>
              <a:endParaRPr sz="1200">
                <a:solidFill>
                  <a:schemeClr val="dk1"/>
                </a:solidFill>
                <a:latin typeface="Arial"/>
                <a:ea typeface="Arial"/>
                <a:cs typeface="Arial"/>
                <a:sym typeface="Arial"/>
              </a:endParaRPr>
            </a:p>
          </p:txBody>
        </p:sp>
        <p:sp>
          <p:nvSpPr>
            <p:cNvPr id="187" name="Google Shape;187;p32"/>
            <p:cNvSpPr txBox="1"/>
            <p:nvPr/>
          </p:nvSpPr>
          <p:spPr>
            <a:xfrm>
              <a:off x="5188529" y="1039141"/>
              <a:ext cx="15000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Implementing</a:t>
              </a:r>
              <a:endParaRPr sz="1200">
                <a:solidFill>
                  <a:schemeClr val="dk1"/>
                </a:solidFill>
                <a:latin typeface="Arial"/>
                <a:ea typeface="Arial"/>
                <a:cs typeface="Arial"/>
                <a:sym typeface="Arial"/>
              </a:endParaRPr>
            </a:p>
          </p:txBody>
        </p:sp>
        <p:sp>
          <p:nvSpPr>
            <p:cNvPr id="188" name="Google Shape;188;p32"/>
            <p:cNvSpPr txBox="1"/>
            <p:nvPr/>
          </p:nvSpPr>
          <p:spPr>
            <a:xfrm>
              <a:off x="8627727" y="1070828"/>
              <a:ext cx="12645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Verification</a:t>
              </a:r>
              <a:endParaRPr sz="1200">
                <a:solidFill>
                  <a:schemeClr val="dk1"/>
                </a:solidFill>
                <a:latin typeface="Arial"/>
                <a:ea typeface="Arial"/>
                <a:cs typeface="Arial"/>
                <a:sym typeface="Arial"/>
              </a:endParaRPr>
            </a:p>
          </p:txBody>
        </p:sp>
        <p:sp>
          <p:nvSpPr>
            <p:cNvPr id="189" name="Google Shape;189;p32"/>
            <p:cNvSpPr txBox="1"/>
            <p:nvPr/>
          </p:nvSpPr>
          <p:spPr>
            <a:xfrm>
              <a:off x="10279233" y="1070828"/>
              <a:ext cx="11121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zh-CN" sz="1200">
                  <a:solidFill>
                    <a:schemeClr val="dk1"/>
                  </a:solidFill>
                  <a:latin typeface="Arial"/>
                  <a:ea typeface="Arial"/>
                  <a:cs typeface="Arial"/>
                  <a:sym typeface="Arial"/>
                </a:rPr>
                <a:t>Done!!</a:t>
              </a:r>
              <a:endParaRPr sz="1200">
                <a:solidFill>
                  <a:schemeClr val="dk1"/>
                </a:solidFill>
                <a:latin typeface="Arial"/>
                <a:ea typeface="Arial"/>
                <a:cs typeface="Arial"/>
                <a:sym typeface="Arial"/>
              </a:endParaRPr>
            </a:p>
          </p:txBody>
        </p:sp>
        <p:grpSp>
          <p:nvGrpSpPr>
            <p:cNvPr id="190" name="Google Shape;190;p32"/>
            <p:cNvGrpSpPr/>
            <p:nvPr/>
          </p:nvGrpSpPr>
          <p:grpSpPr>
            <a:xfrm>
              <a:off x="548420" y="2365245"/>
              <a:ext cx="984900" cy="451200"/>
              <a:chOff x="436336" y="3290156"/>
              <a:chExt cx="984900" cy="451200"/>
            </a:xfrm>
          </p:grpSpPr>
          <p:sp>
            <p:nvSpPr>
              <p:cNvPr id="191" name="Google Shape;191;p32"/>
              <p:cNvSpPr/>
              <p:nvPr/>
            </p:nvSpPr>
            <p:spPr>
              <a:xfrm>
                <a:off x="528313" y="3294510"/>
                <a:ext cx="8013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242999"/>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2" name="Google Shape;192;p32"/>
              <p:cNvSpPr txBox="1"/>
              <p:nvPr/>
            </p:nvSpPr>
            <p:spPr>
              <a:xfrm>
                <a:off x="436336" y="3290156"/>
                <a:ext cx="984900" cy="4512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D9D9D9"/>
                    </a:highlight>
                    <a:latin typeface="Arial"/>
                    <a:ea typeface="Arial"/>
                    <a:cs typeface="Arial"/>
                    <a:sym typeface="Arial"/>
                  </a:rPr>
                  <a:t>11-08</a:t>
                </a:r>
                <a:r>
                  <a:rPr b="1" lang="zh-CN" sz="800">
                    <a:solidFill>
                      <a:schemeClr val="dk1"/>
                    </a:solidFill>
                    <a:highlight>
                      <a:srgbClr val="D9D9D9"/>
                    </a:highlight>
                  </a:rPr>
                  <a:t> </a:t>
                </a:r>
                <a:r>
                  <a:rPr b="1" lang="zh-CN" sz="800">
                    <a:solidFill>
                      <a:schemeClr val="dk1"/>
                    </a:solidFill>
                    <a:highlight>
                      <a:srgbClr val="D9D9D9"/>
                    </a:highlight>
                    <a:latin typeface="Arial"/>
                    <a:ea typeface="Arial"/>
                    <a:cs typeface="Arial"/>
                    <a:sym typeface="Arial"/>
                  </a:rPr>
                  <a:t>Build  planer</a:t>
                </a:r>
                <a:endParaRPr b="1" sz="800">
                  <a:solidFill>
                    <a:schemeClr val="dk1"/>
                  </a:solidFill>
                  <a:highlight>
                    <a:srgbClr val="D9D9D9"/>
                  </a:highlight>
                  <a:latin typeface="Arial"/>
                  <a:ea typeface="Arial"/>
                  <a:cs typeface="Arial"/>
                  <a:sym typeface="Arial"/>
                </a:endParaRPr>
              </a:p>
            </p:txBody>
          </p:sp>
        </p:grpSp>
        <p:sp>
          <p:nvSpPr>
            <p:cNvPr id="193" name="Google Shape;193;p32"/>
            <p:cNvSpPr/>
            <p:nvPr/>
          </p:nvSpPr>
          <p:spPr>
            <a:xfrm>
              <a:off x="1548427" y="1828862"/>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412655"/>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194" name="Google Shape;194;p32"/>
            <p:cNvGrpSpPr/>
            <p:nvPr/>
          </p:nvGrpSpPr>
          <p:grpSpPr>
            <a:xfrm>
              <a:off x="1477461" y="1822337"/>
              <a:ext cx="2943830" cy="919374"/>
              <a:chOff x="-1358159" y="2747248"/>
              <a:chExt cx="2943830" cy="919374"/>
            </a:xfrm>
          </p:grpSpPr>
          <p:sp>
            <p:nvSpPr>
              <p:cNvPr id="195" name="Google Shape;195;p32"/>
              <p:cNvSpPr/>
              <p:nvPr/>
            </p:nvSpPr>
            <p:spPr>
              <a:xfrm>
                <a:off x="723471" y="3299122"/>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242999"/>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6" name="Google Shape;196;p32"/>
              <p:cNvSpPr txBox="1"/>
              <p:nvPr/>
            </p:nvSpPr>
            <p:spPr>
              <a:xfrm>
                <a:off x="-1358159" y="2747248"/>
                <a:ext cx="1212600" cy="345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CCCCCC"/>
                    </a:highlight>
                    <a:latin typeface="Arial"/>
                    <a:ea typeface="Arial"/>
                    <a:cs typeface="Arial"/>
                    <a:sym typeface="Arial"/>
                  </a:rPr>
                  <a:t>11-09</a:t>
                </a:r>
                <a:r>
                  <a:rPr b="1" lang="zh-CN" sz="800">
                    <a:solidFill>
                      <a:schemeClr val="dk1"/>
                    </a:solidFill>
                    <a:highlight>
                      <a:srgbClr val="CCCCCC"/>
                    </a:highlight>
                  </a:rPr>
                  <a:t> </a:t>
                </a:r>
                <a:r>
                  <a:rPr b="1" lang="zh-CN" sz="800">
                    <a:solidFill>
                      <a:schemeClr val="dk1"/>
                    </a:solidFill>
                    <a:highlight>
                      <a:srgbClr val="CCCCCC"/>
                    </a:highlight>
                    <a:latin typeface="Arial"/>
                    <a:ea typeface="Arial"/>
                    <a:cs typeface="Arial"/>
                    <a:sym typeface="Arial"/>
                  </a:rPr>
                  <a:t>Pre</a:t>
                </a:r>
                <a:endParaRPr b="1" sz="800">
                  <a:solidFill>
                    <a:schemeClr val="dk1"/>
                  </a:solidFill>
                  <a:highlight>
                    <a:srgbClr val="CCCCCC"/>
                  </a:highlight>
                  <a:latin typeface="Arial"/>
                  <a:ea typeface="Arial"/>
                  <a:cs typeface="Arial"/>
                  <a:sym typeface="Arial"/>
                </a:endParaRPr>
              </a:p>
              <a:p>
                <a:pPr indent="0" lvl="0" marL="0" marR="0" rtl="0" algn="l">
                  <a:spcBef>
                    <a:spcPts val="0"/>
                  </a:spcBef>
                  <a:spcAft>
                    <a:spcPts val="0"/>
                  </a:spcAft>
                  <a:buNone/>
                </a:pPr>
                <a:r>
                  <a:rPr b="1" lang="zh-CN" sz="800">
                    <a:solidFill>
                      <a:schemeClr val="dk1"/>
                    </a:solidFill>
                    <a:highlight>
                      <a:srgbClr val="CCCCCC"/>
                    </a:highlight>
                    <a:latin typeface="Arial"/>
                    <a:ea typeface="Arial"/>
                    <a:cs typeface="Arial"/>
                    <a:sym typeface="Arial"/>
                  </a:rPr>
                  <a:t>-clean data</a:t>
                </a:r>
                <a:endParaRPr b="1" sz="800">
                  <a:solidFill>
                    <a:schemeClr val="dk1"/>
                  </a:solidFill>
                  <a:highlight>
                    <a:srgbClr val="CCCCCC"/>
                  </a:highlight>
                  <a:latin typeface="Arial"/>
                  <a:ea typeface="Arial"/>
                  <a:cs typeface="Arial"/>
                  <a:sym typeface="Arial"/>
                </a:endParaRPr>
              </a:p>
            </p:txBody>
          </p:sp>
        </p:grpSp>
        <p:sp>
          <p:nvSpPr>
            <p:cNvPr id="197" name="Google Shape;197;p32"/>
            <p:cNvSpPr/>
            <p:nvPr/>
          </p:nvSpPr>
          <p:spPr>
            <a:xfrm>
              <a:off x="2299889" y="1373069"/>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567330"/>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CCCCCC"/>
                </a:solidFill>
                <a:latin typeface="Arial"/>
                <a:ea typeface="Arial"/>
                <a:cs typeface="Arial"/>
                <a:sym typeface="Arial"/>
              </a:endParaRPr>
            </a:p>
          </p:txBody>
        </p:sp>
        <p:grpSp>
          <p:nvGrpSpPr>
            <p:cNvPr id="198" name="Google Shape;198;p32"/>
            <p:cNvGrpSpPr/>
            <p:nvPr/>
          </p:nvGrpSpPr>
          <p:grpSpPr>
            <a:xfrm>
              <a:off x="6240780" y="2342254"/>
              <a:ext cx="1034400" cy="372812"/>
              <a:chOff x="585323" y="3289198"/>
              <a:chExt cx="1034400" cy="372812"/>
            </a:xfrm>
          </p:grpSpPr>
          <p:sp>
            <p:nvSpPr>
              <p:cNvPr id="199" name="Google Shape;199;p32"/>
              <p:cNvSpPr/>
              <p:nvPr/>
            </p:nvSpPr>
            <p:spPr>
              <a:xfrm>
                <a:off x="645159" y="3294510"/>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242999"/>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0" name="Google Shape;200;p32"/>
              <p:cNvSpPr txBox="1"/>
              <p:nvPr/>
            </p:nvSpPr>
            <p:spPr>
              <a:xfrm>
                <a:off x="585323" y="3289198"/>
                <a:ext cx="1034400" cy="3033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11-22</a:t>
                </a:r>
                <a:endParaRPr b="1" sz="800">
                  <a:solidFill>
                    <a:schemeClr val="dk1"/>
                  </a:solidFill>
                  <a:highlight>
                    <a:srgbClr val="85D4E6"/>
                  </a:highlight>
                  <a:latin typeface="Arial"/>
                  <a:ea typeface="Arial"/>
                  <a:cs typeface="Arial"/>
                  <a:sym typeface="Arial"/>
                </a:endParaRPr>
              </a:p>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Applying API</a:t>
                </a:r>
                <a:endParaRPr b="1" sz="800">
                  <a:solidFill>
                    <a:schemeClr val="dk1"/>
                  </a:solidFill>
                  <a:highlight>
                    <a:srgbClr val="85D4E6"/>
                  </a:highlight>
                  <a:latin typeface="Arial"/>
                  <a:ea typeface="Arial"/>
                  <a:cs typeface="Arial"/>
                  <a:sym typeface="Arial"/>
                </a:endParaRPr>
              </a:p>
            </p:txBody>
          </p:sp>
        </p:grpSp>
        <p:grpSp>
          <p:nvGrpSpPr>
            <p:cNvPr id="201" name="Google Shape;201;p32"/>
            <p:cNvGrpSpPr/>
            <p:nvPr/>
          </p:nvGrpSpPr>
          <p:grpSpPr>
            <a:xfrm>
              <a:off x="7437960" y="1824507"/>
              <a:ext cx="936301" cy="367500"/>
              <a:chOff x="645159" y="3294510"/>
              <a:chExt cx="936301" cy="367500"/>
            </a:xfrm>
          </p:grpSpPr>
          <p:sp>
            <p:nvSpPr>
              <p:cNvPr id="202" name="Google Shape;202;p32"/>
              <p:cNvSpPr/>
              <p:nvPr/>
            </p:nvSpPr>
            <p:spPr>
              <a:xfrm>
                <a:off x="645159" y="3294510"/>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410216"/>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3" name="Google Shape;203;p32"/>
              <p:cNvSpPr txBox="1"/>
              <p:nvPr/>
            </p:nvSpPr>
            <p:spPr>
              <a:xfrm>
                <a:off x="645160" y="3294511"/>
                <a:ext cx="936300" cy="345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11-26 Initial visulization</a:t>
                </a:r>
                <a:endParaRPr b="1" sz="800">
                  <a:solidFill>
                    <a:schemeClr val="dk1"/>
                  </a:solidFill>
                  <a:highlight>
                    <a:srgbClr val="85D4E6"/>
                  </a:highlight>
                  <a:latin typeface="Arial"/>
                  <a:ea typeface="Arial"/>
                  <a:cs typeface="Arial"/>
                  <a:sym typeface="Arial"/>
                </a:endParaRPr>
              </a:p>
            </p:txBody>
          </p:sp>
        </p:grpSp>
        <p:grpSp>
          <p:nvGrpSpPr>
            <p:cNvPr id="204" name="Google Shape;204;p32"/>
            <p:cNvGrpSpPr/>
            <p:nvPr/>
          </p:nvGrpSpPr>
          <p:grpSpPr>
            <a:xfrm>
              <a:off x="8949611" y="1815174"/>
              <a:ext cx="1077001" cy="367500"/>
              <a:chOff x="645159" y="3294510"/>
              <a:chExt cx="1077001" cy="367500"/>
            </a:xfrm>
          </p:grpSpPr>
          <p:sp>
            <p:nvSpPr>
              <p:cNvPr id="205" name="Google Shape;205;p32"/>
              <p:cNvSpPr/>
              <p:nvPr/>
            </p:nvSpPr>
            <p:spPr>
              <a:xfrm>
                <a:off x="645159" y="3294510"/>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410216"/>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6" name="Google Shape;206;p32"/>
              <p:cNvSpPr txBox="1"/>
              <p:nvPr/>
            </p:nvSpPr>
            <p:spPr>
              <a:xfrm>
                <a:off x="645160" y="3294511"/>
                <a:ext cx="1077000" cy="345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85D4E6"/>
                    </a:highlight>
                  </a:rPr>
                  <a:t>11-29</a:t>
                </a:r>
                <a:endParaRPr b="1" sz="800">
                  <a:solidFill>
                    <a:schemeClr val="dk1"/>
                  </a:solidFill>
                  <a:highlight>
                    <a:srgbClr val="85D4E6"/>
                  </a:highlight>
                  <a:latin typeface="Arial"/>
                  <a:ea typeface="Arial"/>
                  <a:cs typeface="Arial"/>
                  <a:sym typeface="Arial"/>
                </a:endParaRPr>
              </a:p>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Wrap-up</a:t>
                </a:r>
                <a:endParaRPr b="1" sz="800">
                  <a:solidFill>
                    <a:schemeClr val="dk1"/>
                  </a:solidFill>
                  <a:highlight>
                    <a:srgbClr val="85D4E6"/>
                  </a:highlight>
                  <a:latin typeface="Arial"/>
                  <a:ea typeface="Arial"/>
                  <a:cs typeface="Arial"/>
                  <a:sym typeface="Arial"/>
                </a:endParaRPr>
              </a:p>
            </p:txBody>
          </p:sp>
        </p:grpSp>
        <p:sp>
          <p:nvSpPr>
            <p:cNvPr id="207" name="Google Shape;207;p32"/>
            <p:cNvSpPr/>
            <p:nvPr/>
          </p:nvSpPr>
          <p:spPr>
            <a:xfrm>
              <a:off x="1947216" y="1379112"/>
              <a:ext cx="327000" cy="333000"/>
            </a:xfrm>
            <a:prstGeom prst="star5">
              <a:avLst>
                <a:gd fmla="val 19098" name="adj"/>
                <a:gd fmla="val 105146" name="hf"/>
                <a:gd fmla="val 110557" name="vf"/>
              </a:avLst>
            </a:prstGeom>
            <a:solidFill>
              <a:srgbClr val="FFFF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strike="noStrike">
                <a:solidFill>
                  <a:srgbClr val="000000"/>
                </a:solidFill>
                <a:latin typeface="Arial"/>
                <a:ea typeface="Arial"/>
                <a:cs typeface="Arial"/>
                <a:sym typeface="Arial"/>
              </a:endParaRPr>
            </a:p>
          </p:txBody>
        </p:sp>
        <p:sp>
          <p:nvSpPr>
            <p:cNvPr id="208" name="Google Shape;208;p32"/>
            <p:cNvSpPr/>
            <p:nvPr/>
          </p:nvSpPr>
          <p:spPr>
            <a:xfrm>
              <a:off x="7086819" y="1859151"/>
              <a:ext cx="327000" cy="333000"/>
            </a:xfrm>
            <a:prstGeom prst="star5">
              <a:avLst>
                <a:gd fmla="val 19098" name="adj"/>
                <a:gd fmla="val 105146" name="hf"/>
                <a:gd fmla="val 110557" name="vf"/>
              </a:avLst>
            </a:prstGeom>
            <a:solidFill>
              <a:srgbClr val="FFFF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strike="noStrike">
                <a:solidFill>
                  <a:srgbClr val="000000"/>
                </a:solidFill>
                <a:latin typeface="Arial"/>
                <a:ea typeface="Arial"/>
                <a:cs typeface="Arial"/>
                <a:sym typeface="Arial"/>
              </a:endParaRPr>
            </a:p>
          </p:txBody>
        </p:sp>
        <p:sp>
          <p:nvSpPr>
            <p:cNvPr id="209" name="Google Shape;209;p32"/>
            <p:cNvSpPr/>
            <p:nvPr/>
          </p:nvSpPr>
          <p:spPr>
            <a:xfrm>
              <a:off x="4533836" y="1977260"/>
              <a:ext cx="327000" cy="333000"/>
            </a:xfrm>
            <a:prstGeom prst="star5">
              <a:avLst>
                <a:gd fmla="val 19098" name="adj"/>
                <a:gd fmla="val 105146" name="hf"/>
                <a:gd fmla="val 110557" name="vf"/>
              </a:avLst>
            </a:prstGeom>
            <a:solidFill>
              <a:srgbClr val="FFFF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strike="noStrike">
                <a:solidFill>
                  <a:srgbClr val="000000"/>
                </a:solidFill>
                <a:latin typeface="Arial"/>
                <a:ea typeface="Arial"/>
                <a:cs typeface="Arial"/>
                <a:sym typeface="Arial"/>
              </a:endParaRPr>
            </a:p>
          </p:txBody>
        </p:sp>
        <p:grpSp>
          <p:nvGrpSpPr>
            <p:cNvPr id="210" name="Google Shape;210;p32"/>
            <p:cNvGrpSpPr/>
            <p:nvPr/>
          </p:nvGrpSpPr>
          <p:grpSpPr>
            <a:xfrm>
              <a:off x="4860477" y="1947063"/>
              <a:ext cx="936300" cy="368160"/>
              <a:chOff x="1019064" y="3326399"/>
              <a:chExt cx="936300" cy="368160"/>
            </a:xfrm>
          </p:grpSpPr>
          <p:sp>
            <p:nvSpPr>
              <p:cNvPr id="211" name="Google Shape;211;p32"/>
              <p:cNvSpPr/>
              <p:nvPr/>
            </p:nvSpPr>
            <p:spPr>
              <a:xfrm>
                <a:off x="1038927" y="3327059"/>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380953"/>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2" name="Google Shape;212;p32"/>
              <p:cNvSpPr txBox="1"/>
              <p:nvPr/>
            </p:nvSpPr>
            <p:spPr>
              <a:xfrm>
                <a:off x="1019064" y="3326399"/>
                <a:ext cx="936300" cy="345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11-21</a:t>
                </a:r>
                <a:r>
                  <a:rPr b="1" lang="zh-CN" sz="800">
                    <a:solidFill>
                      <a:schemeClr val="dk1"/>
                    </a:solidFill>
                    <a:highlight>
                      <a:srgbClr val="85D4E6"/>
                    </a:highlight>
                  </a:rPr>
                  <a:t> </a:t>
                </a:r>
                <a:r>
                  <a:rPr b="1" lang="zh-CN" sz="800">
                    <a:solidFill>
                      <a:schemeClr val="dk1"/>
                    </a:solidFill>
                    <a:highlight>
                      <a:srgbClr val="85D4E6"/>
                    </a:highlight>
                    <a:latin typeface="Arial"/>
                    <a:ea typeface="Arial"/>
                    <a:cs typeface="Arial"/>
                    <a:sym typeface="Arial"/>
                  </a:rPr>
                  <a:t>Initial result</a:t>
                </a:r>
                <a:endParaRPr b="1" sz="800">
                  <a:solidFill>
                    <a:schemeClr val="dk1"/>
                  </a:solidFill>
                  <a:highlight>
                    <a:srgbClr val="85D4E6"/>
                  </a:highlight>
                  <a:latin typeface="Arial"/>
                  <a:ea typeface="Arial"/>
                  <a:cs typeface="Arial"/>
                  <a:sym typeface="Arial"/>
                </a:endParaRPr>
              </a:p>
            </p:txBody>
          </p:sp>
        </p:grpSp>
        <p:sp>
          <p:nvSpPr>
            <p:cNvPr id="213" name="Google Shape;213;p32"/>
            <p:cNvSpPr/>
            <p:nvPr/>
          </p:nvSpPr>
          <p:spPr>
            <a:xfrm>
              <a:off x="9769027" y="2393190"/>
              <a:ext cx="327000" cy="333000"/>
            </a:xfrm>
            <a:prstGeom prst="star5">
              <a:avLst>
                <a:gd fmla="val 19098" name="adj"/>
                <a:gd fmla="val 105146" name="hf"/>
                <a:gd fmla="val 110557" name="vf"/>
              </a:avLst>
            </a:prstGeom>
            <a:solidFill>
              <a:srgbClr val="FFFF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100"/>
                <a:buFont typeface="Arial"/>
                <a:buNone/>
              </a:pPr>
              <a:r>
                <a:t/>
              </a:r>
              <a:endParaRPr b="0" i="0" sz="1100" strike="noStrike">
                <a:solidFill>
                  <a:srgbClr val="000000"/>
                </a:solidFill>
                <a:latin typeface="Arial"/>
                <a:ea typeface="Arial"/>
                <a:cs typeface="Arial"/>
                <a:sym typeface="Arial"/>
              </a:endParaRPr>
            </a:p>
          </p:txBody>
        </p:sp>
        <p:sp>
          <p:nvSpPr>
            <p:cNvPr id="214" name="Google Shape;214;p32"/>
            <p:cNvSpPr/>
            <p:nvPr/>
          </p:nvSpPr>
          <p:spPr>
            <a:xfrm>
              <a:off x="3833865" y="1836635"/>
              <a:ext cx="383063" cy="279099"/>
            </a:xfrm>
            <a:prstGeom prst="flowChartMerge">
              <a:avLst/>
            </a:prstGeom>
            <a:solidFill>
              <a:srgbClr val="FF00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5" name="Google Shape;215;p32"/>
            <p:cNvSpPr txBox="1"/>
            <p:nvPr/>
          </p:nvSpPr>
          <p:spPr>
            <a:xfrm>
              <a:off x="2801807" y="1444405"/>
              <a:ext cx="24741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800">
                  <a:solidFill>
                    <a:schemeClr val="dk1"/>
                  </a:solidFill>
                  <a:highlight>
                    <a:srgbClr val="FF0000"/>
                  </a:highlight>
                  <a:latin typeface="Arial"/>
                  <a:ea typeface="Arial"/>
                  <a:cs typeface="Arial"/>
                  <a:sym typeface="Arial"/>
                </a:rPr>
                <a:t>Challenge1: Choose </a:t>
              </a:r>
              <a:endParaRPr sz="1100"/>
            </a:p>
            <a:p>
              <a:pPr indent="0" lvl="0" marL="0" marR="0" rtl="0" algn="ctr">
                <a:spcBef>
                  <a:spcPts val="0"/>
                </a:spcBef>
                <a:spcAft>
                  <a:spcPts val="0"/>
                </a:spcAft>
                <a:buNone/>
              </a:pPr>
              <a:r>
                <a:rPr b="1" lang="zh-CN" sz="800">
                  <a:solidFill>
                    <a:schemeClr val="dk1"/>
                  </a:solidFill>
                  <a:highlight>
                    <a:srgbClr val="FF0000"/>
                  </a:highlight>
                  <a:latin typeface="Arial"/>
                  <a:ea typeface="Arial"/>
                  <a:cs typeface="Arial"/>
                  <a:sym typeface="Arial"/>
                </a:rPr>
                <a:t>appropriate algorithm</a:t>
              </a:r>
              <a:endParaRPr b="1" sz="800">
                <a:solidFill>
                  <a:schemeClr val="dk1"/>
                </a:solidFill>
                <a:highlight>
                  <a:srgbClr val="FF0000"/>
                </a:highlight>
                <a:latin typeface="Arial"/>
                <a:ea typeface="Arial"/>
                <a:cs typeface="Arial"/>
                <a:sym typeface="Arial"/>
              </a:endParaRPr>
            </a:p>
          </p:txBody>
        </p:sp>
        <p:sp>
          <p:nvSpPr>
            <p:cNvPr id="216" name="Google Shape;216;p32"/>
            <p:cNvSpPr txBox="1"/>
            <p:nvPr/>
          </p:nvSpPr>
          <p:spPr>
            <a:xfrm>
              <a:off x="7365057" y="2297368"/>
              <a:ext cx="24741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800">
                  <a:solidFill>
                    <a:schemeClr val="dk1"/>
                  </a:solidFill>
                  <a:highlight>
                    <a:srgbClr val="FF0000"/>
                  </a:highlight>
                  <a:latin typeface="Arial"/>
                  <a:ea typeface="Arial"/>
                  <a:cs typeface="Arial"/>
                  <a:sym typeface="Arial"/>
                </a:rPr>
                <a:t>Challenge2: Make a </a:t>
              </a:r>
              <a:endParaRPr sz="1100"/>
            </a:p>
            <a:p>
              <a:pPr indent="0" lvl="0" marL="0" marR="0" rtl="0" algn="ctr">
                <a:spcBef>
                  <a:spcPts val="0"/>
                </a:spcBef>
                <a:spcAft>
                  <a:spcPts val="0"/>
                </a:spcAft>
                <a:buNone/>
              </a:pPr>
              <a:r>
                <a:rPr b="1" lang="zh-CN" sz="800">
                  <a:solidFill>
                    <a:schemeClr val="dk1"/>
                  </a:solidFill>
                  <a:highlight>
                    <a:srgbClr val="FF0000"/>
                  </a:highlight>
                  <a:latin typeface="Arial"/>
                  <a:ea typeface="Arial"/>
                  <a:cs typeface="Arial"/>
                  <a:sym typeface="Arial"/>
                </a:rPr>
                <a:t>nice visulization</a:t>
              </a:r>
              <a:endParaRPr b="1" sz="800">
                <a:solidFill>
                  <a:schemeClr val="dk1"/>
                </a:solidFill>
                <a:highlight>
                  <a:srgbClr val="FF0000"/>
                </a:highlight>
                <a:latin typeface="Arial"/>
                <a:ea typeface="Arial"/>
                <a:cs typeface="Arial"/>
                <a:sym typeface="Arial"/>
              </a:endParaRPr>
            </a:p>
          </p:txBody>
        </p:sp>
        <p:sp>
          <p:nvSpPr>
            <p:cNvPr id="217" name="Google Shape;217;p32"/>
            <p:cNvSpPr/>
            <p:nvPr/>
          </p:nvSpPr>
          <p:spPr>
            <a:xfrm>
              <a:off x="8423092" y="2693153"/>
              <a:ext cx="383063" cy="279099"/>
            </a:xfrm>
            <a:prstGeom prst="flowChartMerge">
              <a:avLst/>
            </a:prstGeom>
            <a:solidFill>
              <a:srgbClr val="FF0000"/>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8" name="Google Shape;218;p32"/>
            <p:cNvSpPr/>
            <p:nvPr/>
          </p:nvSpPr>
          <p:spPr>
            <a:xfrm>
              <a:off x="3119850" y="856777"/>
              <a:ext cx="383063" cy="279099"/>
            </a:xfrm>
            <a:prstGeom prst="flowChartMerge">
              <a:avLst/>
            </a:prstGeom>
            <a:solidFill>
              <a:srgbClr val="ACDB7E"/>
            </a:solidFill>
            <a:ln cap="flat" cmpd="sng" w="12700">
              <a:solidFill>
                <a:srgbClr val="33333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9" name="Google Shape;219;p32"/>
            <p:cNvSpPr txBox="1"/>
            <p:nvPr/>
          </p:nvSpPr>
          <p:spPr>
            <a:xfrm>
              <a:off x="2576360" y="515553"/>
              <a:ext cx="1503600" cy="330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zh-CN" sz="1200">
                  <a:solidFill>
                    <a:srgbClr val="87C120"/>
                  </a:solidFill>
                  <a:latin typeface="Arial"/>
                  <a:ea typeface="Arial"/>
                  <a:cs typeface="Arial"/>
                  <a:sym typeface="Arial"/>
                </a:rPr>
                <a:t>We are here</a:t>
              </a:r>
              <a:endParaRPr sz="1100"/>
            </a:p>
          </p:txBody>
        </p:sp>
        <p:cxnSp>
          <p:nvCxnSpPr>
            <p:cNvPr id="220" name="Google Shape;220;p32"/>
            <p:cNvCxnSpPr/>
            <p:nvPr/>
          </p:nvCxnSpPr>
          <p:spPr>
            <a:xfrm>
              <a:off x="1984281" y="2965394"/>
              <a:ext cx="0" cy="164700"/>
            </a:xfrm>
            <a:prstGeom prst="straightConnector1">
              <a:avLst/>
            </a:prstGeom>
            <a:noFill/>
            <a:ln cap="flat" cmpd="sng" w="76200">
              <a:solidFill>
                <a:srgbClr val="0188FB"/>
              </a:solidFill>
              <a:prstDash val="solid"/>
              <a:round/>
              <a:headEnd len="med" w="med" type="none"/>
              <a:tailEnd len="med" w="med" type="none"/>
            </a:ln>
          </p:spPr>
        </p:cxnSp>
        <p:cxnSp>
          <p:nvCxnSpPr>
            <p:cNvPr id="221" name="Google Shape;221;p32"/>
            <p:cNvCxnSpPr/>
            <p:nvPr/>
          </p:nvCxnSpPr>
          <p:spPr>
            <a:xfrm>
              <a:off x="3304932" y="1023907"/>
              <a:ext cx="12900" cy="2009100"/>
            </a:xfrm>
            <a:prstGeom prst="straightConnector1">
              <a:avLst/>
            </a:prstGeom>
            <a:noFill/>
            <a:ln cap="flat" cmpd="sng" w="76200">
              <a:solidFill>
                <a:srgbClr val="ACDB7E"/>
              </a:solidFill>
              <a:prstDash val="solid"/>
              <a:round/>
              <a:headEnd len="med" w="med" type="none"/>
              <a:tailEnd len="med" w="med" type="none"/>
            </a:ln>
          </p:spPr>
        </p:cxnSp>
        <p:grpSp>
          <p:nvGrpSpPr>
            <p:cNvPr id="222" name="Google Shape;222;p32"/>
            <p:cNvGrpSpPr/>
            <p:nvPr/>
          </p:nvGrpSpPr>
          <p:grpSpPr>
            <a:xfrm>
              <a:off x="10119544" y="2347566"/>
              <a:ext cx="936301" cy="367500"/>
              <a:chOff x="645159" y="3294510"/>
              <a:chExt cx="936301" cy="367500"/>
            </a:xfrm>
          </p:grpSpPr>
          <p:sp>
            <p:nvSpPr>
              <p:cNvPr id="223" name="Google Shape;223;p32"/>
              <p:cNvSpPr/>
              <p:nvPr/>
            </p:nvSpPr>
            <p:spPr>
              <a:xfrm>
                <a:off x="645159" y="3294510"/>
                <a:ext cx="862200" cy="367500"/>
              </a:xfrm>
              <a:custGeom>
                <a:rect b="b" l="l" r="r" t="t"/>
                <a:pathLst>
                  <a:path extrusionOk="0" h="120000" w="120000">
                    <a:moveTo>
                      <a:pt x="0" y="0"/>
                    </a:moveTo>
                    <a:lnTo>
                      <a:pt x="120000" y="0"/>
                    </a:lnTo>
                    <a:lnTo>
                      <a:pt x="120000" y="120000"/>
                    </a:lnTo>
                    <a:lnTo>
                      <a:pt x="0" y="120000"/>
                    </a:lnTo>
                    <a:close/>
                  </a:path>
                  <a:path extrusionOk="0" fill="none" h="120000" w="120000">
                    <a:moveTo>
                      <a:pt x="60526" y="123300"/>
                    </a:moveTo>
                    <a:lnTo>
                      <a:pt x="60316" y="242999"/>
                    </a:lnTo>
                  </a:path>
                </a:pathLst>
              </a:custGeom>
              <a:noFill/>
              <a:ln cap="flat" cmpd="sng" w="12700">
                <a:solidFill>
                  <a:srgbClr val="5C5C5C"/>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4" name="Google Shape;224;p32"/>
              <p:cNvSpPr txBox="1"/>
              <p:nvPr/>
            </p:nvSpPr>
            <p:spPr>
              <a:xfrm>
                <a:off x="645160" y="3294511"/>
                <a:ext cx="936300" cy="345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12-</a:t>
                </a:r>
                <a:r>
                  <a:rPr b="1" lang="zh-CN" sz="800">
                    <a:solidFill>
                      <a:schemeClr val="dk1"/>
                    </a:solidFill>
                    <a:highlight>
                      <a:srgbClr val="85D4E6"/>
                    </a:highlight>
                  </a:rPr>
                  <a:t>06</a:t>
                </a:r>
                <a:endParaRPr b="1" sz="800">
                  <a:solidFill>
                    <a:schemeClr val="dk1"/>
                  </a:solidFill>
                  <a:highlight>
                    <a:srgbClr val="85D4E6"/>
                  </a:highlight>
                  <a:latin typeface="Arial"/>
                  <a:ea typeface="Arial"/>
                  <a:cs typeface="Arial"/>
                  <a:sym typeface="Arial"/>
                </a:endParaRPr>
              </a:p>
              <a:p>
                <a:pPr indent="0" lvl="0" marL="0" marR="0" rtl="0" algn="l">
                  <a:spcBef>
                    <a:spcPts val="0"/>
                  </a:spcBef>
                  <a:spcAft>
                    <a:spcPts val="0"/>
                  </a:spcAft>
                  <a:buNone/>
                </a:pPr>
                <a:r>
                  <a:rPr b="1" lang="zh-CN" sz="800">
                    <a:solidFill>
                      <a:schemeClr val="dk1"/>
                    </a:solidFill>
                    <a:highlight>
                      <a:srgbClr val="85D4E6"/>
                    </a:highlight>
                    <a:latin typeface="Arial"/>
                    <a:ea typeface="Arial"/>
                    <a:cs typeface="Arial"/>
                    <a:sym typeface="Arial"/>
                  </a:rPr>
                  <a:t>Final ch</a:t>
                </a:r>
                <a:r>
                  <a:rPr b="1" lang="zh-CN" sz="800">
                    <a:solidFill>
                      <a:schemeClr val="dk1"/>
                    </a:solidFill>
                    <a:highlight>
                      <a:srgbClr val="85D4E6"/>
                    </a:highlight>
                    <a:latin typeface="Arial"/>
                    <a:ea typeface="Arial"/>
                    <a:cs typeface="Arial"/>
                    <a:sym typeface="Arial"/>
                  </a:rPr>
                  <a:t>e</a:t>
                </a:r>
                <a:r>
                  <a:rPr b="1" lang="zh-CN" sz="800">
                    <a:solidFill>
                      <a:schemeClr val="dk1"/>
                    </a:solidFill>
                    <a:highlight>
                      <a:srgbClr val="85D4E6"/>
                    </a:highlight>
                    <a:latin typeface="Arial"/>
                    <a:ea typeface="Arial"/>
                    <a:cs typeface="Arial"/>
                    <a:sym typeface="Arial"/>
                  </a:rPr>
                  <a:t>ck</a:t>
                </a:r>
                <a:endParaRPr b="1" sz="800">
                  <a:solidFill>
                    <a:schemeClr val="dk1"/>
                  </a:solidFill>
                  <a:highlight>
                    <a:srgbClr val="85D4E6"/>
                  </a:highlight>
                  <a:latin typeface="Arial"/>
                  <a:ea typeface="Arial"/>
                  <a:cs typeface="Arial"/>
                  <a:sym typeface="Aria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Code</a:t>
            </a:r>
            <a:endParaRPr sz="3600">
              <a:highlight>
                <a:srgbClr val="D9D9D9"/>
              </a:highlight>
            </a:endParaRPr>
          </a:p>
        </p:txBody>
      </p:sp>
      <p:sp>
        <p:nvSpPr>
          <p:cNvPr id="230" name="Google Shape;23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zh-CN"/>
              <a:t>Project repsotpry: </a:t>
            </a:r>
            <a:r>
              <a:rPr lang="zh-CN" u="sng">
                <a:solidFill>
                  <a:schemeClr val="hlink"/>
                </a:solidFill>
                <a:hlinkClick r:id="rId3"/>
              </a:rPr>
              <a:t>https://github.com/NeilLin85/CSYE7200_yelp_recommend</a:t>
            </a:r>
            <a:endParaRPr/>
          </a:p>
          <a:p>
            <a:pPr indent="-342900" lvl="0" marL="457200" rtl="0" algn="l">
              <a:spcBef>
                <a:spcPts val="0"/>
              </a:spcBef>
              <a:spcAft>
                <a:spcPts val="0"/>
              </a:spcAft>
              <a:buSzPts val="1800"/>
              <a:buChar char="●"/>
            </a:pPr>
            <a:r>
              <a:rPr lang="zh-CN"/>
              <a:t>We implement SVD algorithm for recommendation</a:t>
            </a:r>
            <a:endParaRPr/>
          </a:p>
          <a:p>
            <a:pPr indent="-342900" lvl="0" marL="457200" rtl="0" algn="l">
              <a:spcBef>
                <a:spcPts val="0"/>
              </a:spcBef>
              <a:spcAft>
                <a:spcPts val="0"/>
              </a:spcAft>
              <a:buSzPts val="1800"/>
              <a:buChar char="●"/>
            </a:pPr>
            <a:r>
              <a:rPr lang="zh-CN"/>
              <a:t>The code will be in 3 parts: Data cleaning, Model running and Result generating</a:t>
            </a:r>
            <a:endParaRPr/>
          </a:p>
        </p:txBody>
      </p:sp>
      <p:pic>
        <p:nvPicPr>
          <p:cNvPr id="231" name="Google Shape;231;p33"/>
          <p:cNvPicPr preferRelativeResize="0"/>
          <p:nvPr/>
        </p:nvPicPr>
        <p:blipFill>
          <a:blip r:embed="rId4">
            <a:alphaModFix/>
          </a:blip>
          <a:stretch>
            <a:fillRect/>
          </a:stretch>
        </p:blipFill>
        <p:spPr>
          <a:xfrm>
            <a:off x="6804800" y="2979925"/>
            <a:ext cx="1428750" cy="1428750"/>
          </a:xfrm>
          <a:prstGeom prst="rect">
            <a:avLst/>
          </a:prstGeom>
          <a:noFill/>
          <a:ln>
            <a:noFill/>
          </a:ln>
        </p:spPr>
      </p:pic>
      <p:pic>
        <p:nvPicPr>
          <p:cNvPr id="232" name="Google Shape;232;p33"/>
          <p:cNvPicPr preferRelativeResize="0"/>
          <p:nvPr/>
        </p:nvPicPr>
        <p:blipFill rotWithShape="1">
          <a:blip r:embed="rId5">
            <a:alphaModFix/>
          </a:blip>
          <a:srcRect b="0" l="36885" r="2157" t="35579"/>
          <a:stretch/>
        </p:blipFill>
        <p:spPr>
          <a:xfrm>
            <a:off x="725124" y="2450200"/>
            <a:ext cx="2118674" cy="2118675"/>
          </a:xfrm>
          <a:prstGeom prst="rect">
            <a:avLst/>
          </a:prstGeom>
          <a:noFill/>
          <a:ln>
            <a:noFill/>
          </a:ln>
        </p:spPr>
      </p:pic>
      <p:pic>
        <p:nvPicPr>
          <p:cNvPr id="233" name="Google Shape;233;p33"/>
          <p:cNvPicPr preferRelativeResize="0"/>
          <p:nvPr/>
        </p:nvPicPr>
        <p:blipFill rotWithShape="1">
          <a:blip r:embed="rId6">
            <a:alphaModFix/>
          </a:blip>
          <a:srcRect b="5544" l="0" r="0" t="0"/>
          <a:stretch/>
        </p:blipFill>
        <p:spPr>
          <a:xfrm>
            <a:off x="3367825" y="2351025"/>
            <a:ext cx="2912958" cy="2217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3600">
                <a:highlight>
                  <a:srgbClr val="D9D9D9"/>
                </a:highlight>
              </a:rPr>
              <a:t>Acceptance criteria</a:t>
            </a:r>
            <a:endParaRPr sz="3600">
              <a:highlight>
                <a:srgbClr val="D9D9D9"/>
              </a:highlight>
            </a:endParaRPr>
          </a:p>
        </p:txBody>
      </p:sp>
      <p:sp>
        <p:nvSpPr>
          <p:cNvPr id="239" name="Google Shape;239;p34"/>
          <p:cNvSpPr txBox="1"/>
          <p:nvPr>
            <p:ph idx="1" type="body"/>
          </p:nvPr>
        </p:nvSpPr>
        <p:spPr>
          <a:xfrm>
            <a:off x="475650" y="1297350"/>
            <a:ext cx="2664300" cy="3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a:t>
            </a:r>
            <a:r>
              <a:rPr lang="zh-CN"/>
              <a:t>ecall: describes how many being liked items we select from all items that users really like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Precise: </a:t>
            </a:r>
            <a:r>
              <a:rPr lang="zh-CN"/>
              <a:t>describes</a:t>
            </a:r>
            <a:r>
              <a:rPr lang="zh-CN"/>
              <a:t> how many being liked items we choose from all selection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1600"/>
              </a:spcBef>
              <a:spcAft>
                <a:spcPts val="1600"/>
              </a:spcAft>
              <a:buNone/>
            </a:pPr>
            <a:r>
              <a:t/>
            </a:r>
            <a:endParaRPr/>
          </a:p>
        </p:txBody>
      </p:sp>
      <p:sp>
        <p:nvSpPr>
          <p:cNvPr id="240" name="Google Shape;240;p34"/>
          <p:cNvSpPr txBox="1"/>
          <p:nvPr/>
        </p:nvSpPr>
        <p:spPr>
          <a:xfrm>
            <a:off x="5593575" y="1875225"/>
            <a:ext cx="3182700" cy="10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CN" sz="1800">
                <a:solidFill>
                  <a:schemeClr val="dk2"/>
                </a:solidFill>
              </a:rPr>
              <a:t>We assume the precise score of 0.7, and the recall value of 0.8</a:t>
            </a:r>
            <a:endParaRPr sz="1800">
              <a:solidFill>
                <a:schemeClr val="dk2"/>
              </a:solidFill>
            </a:endParaRPr>
          </a:p>
        </p:txBody>
      </p:sp>
      <p:pic>
        <p:nvPicPr>
          <p:cNvPr id="241" name="Google Shape;241;p34"/>
          <p:cNvPicPr preferRelativeResize="0"/>
          <p:nvPr/>
        </p:nvPicPr>
        <p:blipFill>
          <a:blip r:embed="rId3">
            <a:alphaModFix/>
          </a:blip>
          <a:stretch>
            <a:fillRect/>
          </a:stretch>
        </p:blipFill>
        <p:spPr>
          <a:xfrm>
            <a:off x="3300699" y="1176574"/>
            <a:ext cx="2078548" cy="3780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