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4-21T18:34:07.263">
    <p:pos x="6000" y="0"/>
    <p:text>Need to pick one hashtag and tell a story why it is popular at that time
-Yuan Ying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04-21T18:53:58.525">
    <p:pos x="6000" y="0"/>
    <p:text>Need to tell a story on different area people about The Fate of the Furious
-Yuan Ying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本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和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6012655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821656" y="-1209674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项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2.xml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140dev.com/twitter-api-programming-tutorials/aggregating-tweets-search-api-vs-streaming-api/" TargetMode="External"/><Relationship Id="rId4" Type="http://schemas.openxmlformats.org/officeDocument/2006/relationships/hyperlink" Target="https://www.udemy.com/apache-spark-with-scala-hands-on-with-big-data/learn/v4/overview" TargetMode="External"/><Relationship Id="rId5" Type="http://schemas.openxmlformats.org/officeDocument/2006/relationships/hyperlink" Target="https://community.hortonworks.com/content/kbentry/90320/add-leaflet-map-to-zeppelin-notebook.html" TargetMode="External"/><Relationship Id="rId6" Type="http://schemas.openxmlformats.org/officeDocument/2006/relationships/hyperlink" Target="https://dev.twitter.com/rest/public" TargetMode="External"/><Relationship Id="rId7" Type="http://schemas.openxmlformats.org/officeDocument/2006/relationships/hyperlink" Target="https://github.com/vspiewak/twitter-sentiment-analysis/blob/master/src/main/scala/com/github/vspiewak/util/SentimentAnalysisUtils.scala" TargetMode="External"/><Relationship Id="rId8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0" y="668410"/>
            <a:ext cx="9144000" cy="892551"/>
          </a:xfrm>
          <a:prstGeom prst="rect">
            <a:avLst/>
          </a:prstGeom>
          <a:solidFill>
            <a:srgbClr val="538CD5">
              <a:alpha val="7647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Sentiment Analysis on Tweets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0" y="83634"/>
            <a:ext cx="141368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CSYE7200 PROJECT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232998" y="3440542"/>
            <a:ext cx="3657002" cy="1265987"/>
          </a:xfrm>
          <a:prstGeom prst="rect">
            <a:avLst/>
          </a:prstGeom>
          <a:solidFill>
            <a:srgbClr val="262626">
              <a:alpha val="5137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Yuan Ying      </a:t>
            </a:r>
            <a:r>
              <a:rPr b="0" i="0" lang="en-US" sz="16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-    ying.yua@husky,neu,edu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Mushtaq Rizvi   </a:t>
            </a:r>
            <a:r>
              <a:rPr b="0" i="0" lang="en-US" sz="16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-  rizvi.m@husky.neu.edu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Wei Huang </a:t>
            </a:r>
            <a:r>
              <a:rPr b="0" i="0" lang="en-US" sz="16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- huang.wei3@husky.neu.edu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JinJin Zhang  </a:t>
            </a:r>
            <a:r>
              <a:rPr b="0" i="0" lang="en-US" sz="16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-  zhang.jinj@husky.neu.edu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A5A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167923" y="1656269"/>
            <a:ext cx="3824979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WEATHER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Boston vs. New York</a:t>
            </a:r>
            <a:endParaRPr/>
          </a:p>
        </p:txBody>
      </p:sp>
      <p:pic>
        <p:nvPicPr>
          <p:cNvPr descr="退货保障.png"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151" y="1036516"/>
            <a:ext cx="619753" cy="6197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日历11.png" id="169" name="Google Shape;16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469" y="2856599"/>
            <a:ext cx="550934" cy="550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日历17.png" id="170" name="Google Shape;17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1969" y="2856599"/>
            <a:ext cx="550934" cy="550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171" name="Google Shape;17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87583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172" name="Google Shape;17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53080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173" name="Google Shape;17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8540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4139957" y="732939"/>
            <a:ext cx="42931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BOSTON GRADE:	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1.35555556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NEW YORK GRADE: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1.41587301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PREDICTION: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York better than Boston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 WEATHER REPORT:</a:t>
            </a:r>
            <a:endParaRPr/>
          </a:p>
        </p:txBody>
      </p:sp>
      <p:pic>
        <p:nvPicPr>
          <p:cNvPr descr="Screen Shot 2017-04-20 at 1.30.44 PM.png" id="175" name="Google Shape;17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73639" y="2322386"/>
            <a:ext cx="4228674" cy="48469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4273649" y="3562756"/>
            <a:ext cx="4870351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TRUTH:	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York more pleasant than Boston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273639" y="3923710"/>
            <a:ext cx="19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accurate</a:t>
            </a:r>
            <a:endParaRPr/>
          </a:p>
        </p:txBody>
      </p:sp>
      <p:pic>
        <p:nvPicPr>
          <p:cNvPr descr="Screen Shot 2017-04-20 at 1.45.44 PM.png" id="178" name="Google Shape;17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73639" y="2926099"/>
            <a:ext cx="4228675" cy="48143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4378475" y="4720000"/>
            <a:ext cx="2622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1630516" y="3394555"/>
            <a:ext cx="2509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90 per day per city(630 per city)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A5A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316587" y="1656269"/>
            <a:ext cx="3676316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WEATHER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Boston vs. SF</a:t>
            </a:r>
            <a:endParaRPr/>
          </a:p>
        </p:txBody>
      </p:sp>
      <p:pic>
        <p:nvPicPr>
          <p:cNvPr descr="退货保障.png"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151" y="1036516"/>
            <a:ext cx="619753" cy="6197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日历11.png" id="187" name="Google Shape;18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469" y="2856599"/>
            <a:ext cx="550934" cy="550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日历17.png" id="188" name="Google Shape;18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1969" y="2856599"/>
            <a:ext cx="550934" cy="550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189" name="Google Shape;18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87583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190" name="Google Shape;19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53080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191" name="Google Shape;19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8540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4139957" y="732939"/>
            <a:ext cx="436249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BOSTON GRADE:	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1.35555556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SF GRADE: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1.20634920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PREDICTION: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Boston better than San Fran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 WEATHER REPORT:</a:t>
            </a:r>
            <a:endParaRPr/>
          </a:p>
        </p:txBody>
      </p:sp>
      <p:pic>
        <p:nvPicPr>
          <p:cNvPr descr="Screen Shot 2017-04-20 at 1.30.44 PM.png" id="193" name="Google Shape;19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73639" y="2322386"/>
            <a:ext cx="4228674" cy="48469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4177520" y="3562756"/>
            <a:ext cx="496648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TRUTH:	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San Francisco more pleasant than Boston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177520" y="3845726"/>
            <a:ext cx="21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in-accurate</a:t>
            </a:r>
            <a:endParaRPr/>
          </a:p>
        </p:txBody>
      </p:sp>
      <p:pic>
        <p:nvPicPr>
          <p:cNvPr descr="Screen Shot 2017-04-20 at 1.41.48 PM.png" id="196" name="Google Shape;196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73650" y="2922824"/>
            <a:ext cx="4228800" cy="4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1630516" y="3394555"/>
            <a:ext cx="2509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90 per day per city(630 per city)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A5A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167923" y="1493342"/>
            <a:ext cx="4208601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WEATHER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ANALYSIS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SUMMARY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Among 10 cities over 7 days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4481478" y="1183466"/>
            <a:ext cx="360406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TOTAL PREDICTION ACCURACY: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8/10 = 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SUCCESSFULLY ACHIEVED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ACCEPTANCE CRITERIA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reach 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endParaRPr/>
          </a:p>
        </p:txBody>
      </p:sp>
      <p:pic>
        <p:nvPicPr>
          <p:cNvPr descr="注释.png"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091" y="3073859"/>
            <a:ext cx="194588" cy="194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退货保障.png" id="205" name="Google Shape;20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6773" y="1036516"/>
            <a:ext cx="619753" cy="61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A5A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167923" y="1656269"/>
            <a:ext cx="3824979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STOCK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Apple Inc. vs. GNC</a:t>
            </a:r>
            <a:endParaRPr/>
          </a:p>
        </p:txBody>
      </p:sp>
      <p:pic>
        <p:nvPicPr>
          <p:cNvPr descr="日历11.png"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469" y="2856599"/>
            <a:ext cx="550934" cy="550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日历17.png" id="212" name="Google Shape;2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969" y="2856599"/>
            <a:ext cx="550934" cy="550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213" name="Google Shape;21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7583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214" name="Google Shape;21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3080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215" name="Google Shape;21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8540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4167282" y="322679"/>
            <a:ext cx="4083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APPLE INC. GRADE:	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1.09797297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GNC GRADE 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1.06976744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PREDICTION: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Apple Inc. better than GNC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 STOCK REPORT: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DATE         OPEN    HIGH       LOW      CLOSE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4139957" y="3927792"/>
            <a:ext cx="4228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TRUTH:	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GNC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better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Apple Inc.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139949" y="4200725"/>
            <a:ext cx="22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in-accurate</a:t>
            </a:r>
            <a:endParaRPr/>
          </a:p>
        </p:txBody>
      </p:sp>
      <p:pic>
        <p:nvPicPr>
          <p:cNvPr descr="wxb报表.png" id="219" name="Google Shape;21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99671" y="963037"/>
            <a:ext cx="693233" cy="693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0 at 2.07.34 PM.png" id="220" name="Google Shape;22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73639" y="1933268"/>
            <a:ext cx="3505185" cy="869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0 at 2.09.39 PM.png" id="221" name="Google Shape;221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73650" y="2859525"/>
            <a:ext cx="3547500" cy="8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/>
          <p:nvPr/>
        </p:nvSpPr>
        <p:spPr>
          <a:xfrm>
            <a:off x="719071" y="3394555"/>
            <a:ext cx="3420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90 per day per company(630 per company)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A5A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167923" y="1656269"/>
            <a:ext cx="3824979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STOCK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Apple Inc. vs. Netflix</a:t>
            </a:r>
            <a:endParaRPr/>
          </a:p>
        </p:txBody>
      </p:sp>
      <p:pic>
        <p:nvPicPr>
          <p:cNvPr descr="日历11.png"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469" y="2856599"/>
            <a:ext cx="550934" cy="550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日历17.png" id="229" name="Google Shape;22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969" y="2856599"/>
            <a:ext cx="550934" cy="550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230" name="Google Shape;23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7583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231" name="Google Shape;23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3080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更多.png" id="232" name="Google Shape;23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8540" y="3052442"/>
            <a:ext cx="240789" cy="24078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/>
        </p:nvSpPr>
        <p:spPr>
          <a:xfrm>
            <a:off x="4194575" y="432675"/>
            <a:ext cx="42771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APPLE INC. GRADE:	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1.09797297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Netflix GRADE 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1.41774193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PREDICTION:	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Netflix better than Apple Inc.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 STOCK REPORT: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DATE	     OPEN    HIGH       LOW      CLOSE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4139957" y="3927792"/>
            <a:ext cx="4228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TRUTH:	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Netflix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better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Apple Inc.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4139957" y="4200714"/>
            <a:ext cx="2163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accurate</a:t>
            </a:r>
            <a:endParaRPr/>
          </a:p>
        </p:txBody>
      </p:sp>
      <p:pic>
        <p:nvPicPr>
          <p:cNvPr descr="wxb报表.png" id="236" name="Google Shape;23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99671" y="963037"/>
            <a:ext cx="693233" cy="693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0 at 2.07.34 PM.png" id="237" name="Google Shape;237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73639" y="2085668"/>
            <a:ext cx="3505200" cy="86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0 at 2.18.45 PM.png" id="238" name="Google Shape;238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73641" y="3008999"/>
            <a:ext cx="3505200" cy="9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/>
          <p:nvPr/>
        </p:nvSpPr>
        <p:spPr>
          <a:xfrm>
            <a:off x="719071" y="3394555"/>
            <a:ext cx="3420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90 per day per company(630 per company)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A5A5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/>
        </p:nvSpPr>
        <p:spPr>
          <a:xfrm>
            <a:off x="167923" y="1493342"/>
            <a:ext cx="4208601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STOCK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ANALYSIS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SUMMARY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2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Among 10 cities over 7 days</a:t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4481478" y="1183466"/>
            <a:ext cx="360406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TOTAL PREDICTION ACCURACY: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6/1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 = 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FAILED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ACCEPTANCE CRITERIA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reach 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endParaRPr/>
          </a:p>
        </p:txBody>
      </p:sp>
      <p:pic>
        <p:nvPicPr>
          <p:cNvPr descr="注释.png" id="246" name="Google Shape;2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091" y="3073859"/>
            <a:ext cx="194588" cy="194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xb报表.png" id="247" name="Google Shape;2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3292" y="870900"/>
            <a:ext cx="693233" cy="69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A5A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/>
        </p:nvSpPr>
        <p:spPr>
          <a:xfrm>
            <a:off x="186434" y="1450588"/>
            <a:ext cx="2790365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MOST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POPULAR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HASHTAG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5mins duration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163234" y="316484"/>
            <a:ext cx="1107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TABLE:	</a:t>
            </a:r>
            <a:endParaRPr/>
          </a:p>
        </p:txBody>
      </p:sp>
      <p:pic>
        <p:nvPicPr>
          <p:cNvPr descr="iconfont-youhuiquan.png" id="254" name="Google Shape;25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6499" y="810288"/>
            <a:ext cx="640300" cy="6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/>
          <p:nvPr/>
        </p:nvSpPr>
        <p:spPr>
          <a:xfrm>
            <a:off x="3163234" y="2092470"/>
            <a:ext cx="19789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BAR CHART:	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3163234" y="3799039"/>
            <a:ext cx="42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TOTAL DIFFERENT HASHTAG COUNT: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2279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pic>
        <p:nvPicPr>
          <p:cNvPr descr="1.png" id="257" name="Google Shape;25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3234" y="685816"/>
            <a:ext cx="5550952" cy="14066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258" name="Google Shape;25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63234" y="2484372"/>
            <a:ext cx="5550952" cy="120477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/>
        </p:nvSpPr>
        <p:spPr>
          <a:xfrm>
            <a:off x="3158136" y="4163426"/>
            <a:ext cx="42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TOTAL TWEETS PROCESSED: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16896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A5A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/>
        </p:nvSpPr>
        <p:spPr>
          <a:xfrm>
            <a:off x="167923" y="1496570"/>
            <a:ext cx="3824979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SENTIMENT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MAPPING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venir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10 hour duration</a:t>
            </a:r>
            <a:endParaRPr/>
          </a:p>
        </p:txBody>
      </p:sp>
      <p:pic>
        <p:nvPicPr>
          <p:cNvPr descr="wxb定位.png" id="265" name="Google Shape;2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603" y="970058"/>
            <a:ext cx="612734" cy="612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8CD5">
            <a:alpha val="80000"/>
          </a:srgbClr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/>
        </p:nvSpPr>
        <p:spPr>
          <a:xfrm>
            <a:off x="167923" y="1360109"/>
            <a:ext cx="382497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CODE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REPOSITORY</a:t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4309617" y="1902185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https://github.com/yingy4/CSYE7200_FinalProject_Team2_Spring2017</a:t>
            </a:r>
            <a:endParaRPr/>
          </a:p>
        </p:txBody>
      </p:sp>
      <p:pic>
        <p:nvPicPr>
          <p:cNvPr descr="232编辑、输入.png" id="272" name="Google Shape;2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9617" y="1360109"/>
            <a:ext cx="539360" cy="53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8CD5">
            <a:alpha val="80000"/>
          </a:srgbClr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/>
        </p:nvSpPr>
        <p:spPr>
          <a:xfrm>
            <a:off x="167924" y="1870348"/>
            <a:ext cx="382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65D"/>
                </a:solidFill>
                <a:latin typeface="Avenir"/>
                <a:ea typeface="Avenir"/>
                <a:cs typeface="Avenir"/>
                <a:sym typeface="Avenir"/>
              </a:rPr>
              <a:t>REFERENCE</a:t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4084875" y="672800"/>
            <a:ext cx="4646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Repo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Calibri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http://140dev.com/twitter-api-programming-tutorials/aggregating-tweets-search-api-vs-streaming-api/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Calibri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https://www.udemy.com/apache-spark-with-scala-hands-on-with-big-data/learn/v4/overview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Calibri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https://community.hortonworks.com/content/kbentry/90320/add-leaflet-map-to-zeppelin-notebook.html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Calibri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https://dev.twitter.com/rest/public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alibri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https://github.com/vspiewak/twitter-sentiment-analysis/blob/master/src/main/scala/com/github/vspiewak/util/SentimentAnalysisUtils.scala</a:t>
            </a:r>
            <a:b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搜索.png" id="279" name="Google Shape;279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25107" y="1578703"/>
            <a:ext cx="377100" cy="3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8CD5">
            <a:alpha val="80000"/>
          </a:srgbClr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94799" y="1706600"/>
            <a:ext cx="3072299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PROJECT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GOAL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7375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850757" y="749383"/>
            <a:ext cx="5069100" cy="3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PROCESS REAL TWITTER DATASETS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UTILIZE TWITTER API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EXTRACT MEANINGFUL DATA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NLP(NATURAL LANGUAGE PROCESS)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PERFORM SENTIMENT ANALYSIS</a:t>
            </a:r>
            <a:endParaRPr/>
          </a:p>
        </p:txBody>
      </p:sp>
      <p:pic>
        <p:nvPicPr>
          <p:cNvPr descr="游记.png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350" y="1270129"/>
            <a:ext cx="525583" cy="525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A5A5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0" y="1745833"/>
            <a:ext cx="9144000" cy="850719"/>
          </a:xfrm>
          <a:prstGeom prst="rect">
            <a:avLst/>
          </a:prstGeom>
          <a:solidFill>
            <a:srgbClr val="3F3F3F">
              <a:alpha val="4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8CD5">
            <a:alpha val="80000"/>
          </a:srgbClr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188925" y="963124"/>
            <a:ext cx="44919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USER INPUT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7375E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7375E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SYSTEM OUTPUT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7375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754350" y="767675"/>
            <a:ext cx="41142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CITY NAME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COMPANY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SENTIMENT SCORE FOR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THE CITY WEATHER IN LAST 7 DAYS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THE COMPANY STOCK IN LAST 7 DAYS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24用户.png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0089" y="767666"/>
            <a:ext cx="3144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我的反馈.png"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0582" y="2521598"/>
            <a:ext cx="347700" cy="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7595725" y="211750"/>
            <a:ext cx="1352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8CD5">
            <a:alpha val="80000"/>
          </a:srgbClr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188925" y="963124"/>
            <a:ext cx="44919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USER INPUT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7375E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7375E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SYSTEM OUTPUT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7375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754350" y="767675"/>
            <a:ext cx="42963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KEYWORD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TOP 10 POPULAR HASHTAGS FROM UPCOMING TWITTER CONTAINING THAT KEYWORD IN A 5MIN WINDOW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THE COUNT OF TWEETS AND SENTIMENT SCORE FOR EACH HASHTAG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BAR CHART SHOWING THE RESULT*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24用户.png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0089" y="767666"/>
            <a:ext cx="3144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我的反馈.png"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0582" y="2521598"/>
            <a:ext cx="347700" cy="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7595725" y="211750"/>
            <a:ext cx="1352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8CD5">
            <a:alpha val="80000"/>
          </a:srgbClr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188925" y="963124"/>
            <a:ext cx="44919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USER INPUT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7375E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7375E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SYSTEM OUTPUT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7375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754350" y="767675"/>
            <a:ext cx="42963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KEYWORD</a:t>
            </a:r>
            <a:endParaRPr/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TOP 10 POPULAR LOCATIONS FROM UPCOMING TWITTER CONTAINING THAT KEYWORD IN A 10HOUR WINDOW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THE COUNT OF TWEETS AND SENTIMENT SCORE FOR EACH LOCATION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MAP SHOWING THE RESULT*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24用户.png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0089" y="767666"/>
            <a:ext cx="3144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我的反馈.png"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0582" y="2521598"/>
            <a:ext cx="347700" cy="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7595725" y="211750"/>
            <a:ext cx="1352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8CD5">
            <a:alpha val="80000"/>
          </a:srgbClr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304362" y="1672065"/>
            <a:ext cx="299114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METH-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ODOLOGY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3410950" y="1001242"/>
            <a:ext cx="5583600" cy="319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ACQUIRING (SEARCH API &amp; STREAMING API)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PARSING (JSON FORMAT)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FILTERING (LANGUAGE &amp; GEOLOCATION)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CLEANING (SPECIAL CHARACTERS)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CALCULATING SENTIMENT (STANFORD NLP)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MAPPING &amp; REDUCING (SPARK)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VISUALIZATION (APACHE ZEPPELIN)</a:t>
            </a:r>
            <a:endParaRPr/>
          </a:p>
        </p:txBody>
      </p:sp>
      <p:pic>
        <p:nvPicPr>
          <p:cNvPr descr="看过_S.png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786" y="1132795"/>
            <a:ext cx="539268" cy="539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8CD5">
            <a:alpha val="80000"/>
          </a:srgbClr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850116" y="1672065"/>
            <a:ext cx="301214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PROGRAMMING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4250582" y="1025048"/>
            <a:ext cx="4743860" cy="297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Ingest.scala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Tweet.scala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TwitterClient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Usecases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SentimentUtils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Unit Test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st view.png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182" y="1258758"/>
            <a:ext cx="502627" cy="50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000" y="731329"/>
            <a:ext cx="2175870" cy="1843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9625" y="3188879"/>
            <a:ext cx="2343150" cy="17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8CD5">
            <a:alpha val="80000"/>
          </a:srgbClr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850116" y="1672065"/>
            <a:ext cx="3011999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UNIT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TEST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985932" y="610773"/>
            <a:ext cx="47439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TOTAL 43 UNIT TESTS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74% CLASSES COVERED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60% LINES COVERED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st view.png"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182" y="1258758"/>
            <a:ext cx="502500" cy="5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0775" y="1856200"/>
            <a:ext cx="2481924" cy="28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8CD5">
            <a:alpha val="80000"/>
          </a:srgbClr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535258" y="1672065"/>
            <a:ext cx="362086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ACCEPTANCE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Avenir"/>
              <a:buNone/>
            </a:pPr>
            <a:r>
              <a:rPr b="0" i="0" lang="en-US" sz="4000" u="none" cap="none" strike="noStrike">
                <a:solidFill>
                  <a:srgbClr val="17375E"/>
                </a:solidFill>
                <a:latin typeface="Avenir"/>
                <a:ea typeface="Avenir"/>
                <a:cs typeface="Avenir"/>
                <a:sym typeface="Avenir"/>
              </a:rPr>
              <a:t>CRITERIA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250582" y="699642"/>
            <a:ext cx="4743860" cy="406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VERIFY ANALYSIS RESULT WITH TEST TWEETS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Included in unit test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The accuracy should reach 90% 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VERITY ANALYSIS RESULT WITH KEYWORD RELATED TO WEATHER JUDGEMENT 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Compare 2 city’s weather in 7 days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The accuracy should reach 70%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VERIFY ANALYSIS RESULT WITH KEYWORD RELATED TO STOCK ASSESSMENT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Compare 2 company’s stock in 7 days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The accuracy should reach 80%</a:t>
            </a:r>
            <a:endParaRPr b="0" i="0" sz="1400" u="none" cap="none" strike="noStrike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看过_S.png"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389" y="1258758"/>
            <a:ext cx="539268" cy="53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500" y="1202479"/>
            <a:ext cx="11525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6825" y="2640754"/>
            <a:ext cx="11525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2300" y="4079029"/>
            <a:ext cx="5429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办公室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