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5" r:id="rId7"/>
    <p:sldId id="263" r:id="rId8"/>
    <p:sldId id="261" r:id="rId9"/>
    <p:sldId id="266" r:id="rId10"/>
    <p:sldId id="264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A041-99F0-E540-8329-EC01121F5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897906"/>
            <a:ext cx="7766936" cy="1646302"/>
          </a:xfrm>
        </p:spPr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Tweets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A9A93-502B-2642-92A6-5095357E8C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Team1</a:t>
            </a:r>
          </a:p>
          <a:p>
            <a:r>
              <a:rPr lang="en-US" altLang="zh-CN" dirty="0" err="1"/>
              <a:t>ZheLiu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JingZhou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43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AA4C0223-7585-DC40-86CE-841ABCE39645}"/>
              </a:ext>
            </a:extLst>
          </p:cNvPr>
          <p:cNvSpPr txBox="1"/>
          <p:nvPr/>
        </p:nvSpPr>
        <p:spPr>
          <a:xfrm>
            <a:off x="492637" y="1573603"/>
            <a:ext cx="11025293" cy="227265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66406" marR="490208" indent="-549473">
              <a:lnSpc>
                <a:spcPct val="114599"/>
              </a:lnSpc>
              <a:spcBef>
                <a:spcPts val="133"/>
              </a:spcBef>
              <a:buFontTx/>
              <a:buChar char="●"/>
              <a:tabLst>
                <a:tab pos="566406" algn="l"/>
                <a:tab pos="567252" algn="l"/>
              </a:tabLst>
            </a:pPr>
            <a:r>
              <a:rPr lang="en-US" altLang="zh-CN" sz="3200" spc="-20" dirty="0">
                <a:solidFill>
                  <a:srgbClr val="616161"/>
                </a:solidFill>
                <a:latin typeface="Arial"/>
                <a:cs typeface="Arial"/>
              </a:rPr>
              <a:t>3.</a:t>
            </a:r>
            <a:r>
              <a:rPr lang="zh-CN" altLang="en-US" sz="3200" spc="-2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13" dirty="0">
                <a:solidFill>
                  <a:srgbClr val="616161"/>
                </a:solidFill>
                <a:latin typeface="Arial"/>
                <a:cs typeface="Arial"/>
              </a:rPr>
              <a:t>Sentiment</a:t>
            </a:r>
            <a:r>
              <a:rPr lang="zh-CN" altLang="en-US" sz="32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13" dirty="0">
                <a:solidFill>
                  <a:srgbClr val="616161"/>
                </a:solidFill>
                <a:latin typeface="Arial"/>
                <a:cs typeface="Arial"/>
              </a:rPr>
              <a:t>Compare</a:t>
            </a:r>
            <a:r>
              <a:rPr lang="zh-CN" altLang="en-US" sz="32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13" dirty="0">
                <a:solidFill>
                  <a:srgbClr val="616161"/>
                </a:solidFill>
                <a:latin typeface="Arial"/>
                <a:cs typeface="Arial"/>
              </a:rPr>
              <a:t>with</a:t>
            </a:r>
            <a:r>
              <a:rPr lang="zh-CN" altLang="en-US" sz="32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13" dirty="0">
                <a:solidFill>
                  <a:srgbClr val="616161"/>
                </a:solidFill>
                <a:latin typeface="Arial"/>
                <a:cs typeface="Arial"/>
              </a:rPr>
              <a:t>tow</a:t>
            </a:r>
            <a:r>
              <a:rPr lang="zh-CN" altLang="en-US" sz="32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13" dirty="0">
                <a:solidFill>
                  <a:srgbClr val="616161"/>
                </a:solidFill>
                <a:latin typeface="Arial"/>
                <a:cs typeface="Arial"/>
              </a:rPr>
              <a:t>Keywords</a:t>
            </a:r>
          </a:p>
          <a:p>
            <a:pPr marL="16933" marR="490208">
              <a:lnSpc>
                <a:spcPct val="114599"/>
              </a:lnSpc>
              <a:spcBef>
                <a:spcPts val="133"/>
              </a:spcBef>
              <a:tabLst>
                <a:tab pos="566406" algn="l"/>
                <a:tab pos="567252" algn="l"/>
              </a:tabLst>
            </a:pPr>
            <a:endParaRPr lang="en-US" altLang="zh-CN" sz="3200" spc="-13" dirty="0">
              <a:solidFill>
                <a:srgbClr val="616161"/>
              </a:solidFill>
              <a:latin typeface="Arial"/>
              <a:cs typeface="Arial"/>
            </a:endParaRPr>
          </a:p>
          <a:p>
            <a:pPr marL="16933" marR="490208">
              <a:lnSpc>
                <a:spcPct val="114599"/>
              </a:lnSpc>
              <a:spcBef>
                <a:spcPts val="133"/>
              </a:spcBef>
              <a:tabLst>
                <a:tab pos="566406" algn="l"/>
                <a:tab pos="567252" algn="l"/>
              </a:tabLst>
            </a:pPr>
            <a:endParaRPr lang="en-US" altLang="zh-CN" sz="3200" spc="-13" dirty="0">
              <a:solidFill>
                <a:srgbClr val="616161"/>
              </a:solidFill>
              <a:latin typeface="Arial"/>
              <a:cs typeface="Arial"/>
            </a:endParaRPr>
          </a:p>
          <a:p>
            <a:pPr marL="16933" marR="490208">
              <a:lnSpc>
                <a:spcPct val="114599"/>
              </a:lnSpc>
              <a:spcBef>
                <a:spcPts val="133"/>
              </a:spcBef>
              <a:tabLst>
                <a:tab pos="566406" algn="l"/>
                <a:tab pos="567252" algn="l"/>
              </a:tabLst>
            </a:pPr>
            <a:r>
              <a:rPr lang="en-US" sz="3200" dirty="0">
                <a:latin typeface="Arial"/>
                <a:cs typeface="Arial"/>
              </a:rPr>
              <a:t>	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DB65C0A7-C956-7449-814E-429F44E3BEE2}"/>
              </a:ext>
            </a:extLst>
          </p:cNvPr>
          <p:cNvSpPr txBox="1">
            <a:spLocks/>
          </p:cNvSpPr>
          <p:nvPr/>
        </p:nvSpPr>
        <p:spPr>
          <a:xfrm>
            <a:off x="610244" y="917439"/>
            <a:ext cx="4175765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933">
              <a:spcBef>
                <a:spcPts val="133"/>
              </a:spcBef>
            </a:pPr>
            <a:r>
              <a:rPr lang="en-US" altLang="zh-CN" spc="-60" dirty="0"/>
              <a:t>6.</a:t>
            </a:r>
            <a:r>
              <a:rPr lang="en-US" spc="-60" dirty="0"/>
              <a:t>Use</a:t>
            </a:r>
            <a:r>
              <a:rPr lang="en-US" altLang="zh-CN" spc="-60" dirty="0"/>
              <a:t> Case</a:t>
            </a:r>
            <a:endParaRPr lang="en-US" spc="-33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EC57FA-5EBD-6F4E-9AA8-6A2A40F3F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47" y="2594981"/>
            <a:ext cx="9194800" cy="14605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371FED9-2AB1-1A4E-9460-491855A501E8}"/>
              </a:ext>
            </a:extLst>
          </p:cNvPr>
          <p:cNvGrpSpPr/>
          <p:nvPr/>
        </p:nvGrpSpPr>
        <p:grpSpPr>
          <a:xfrm>
            <a:off x="389647" y="4743073"/>
            <a:ext cx="7099300" cy="812152"/>
            <a:chOff x="389647" y="4178868"/>
            <a:chExt cx="7099300" cy="8121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D8D2AD-0283-B247-B643-AF1705470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647" y="4178868"/>
              <a:ext cx="7099300" cy="393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536B31C-520E-3547-8683-B1DB34C5D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9647" y="4571920"/>
              <a:ext cx="4102100" cy="4191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DE47DE7-73AD-A14B-9BCE-F341A7F0F57D}"/>
              </a:ext>
            </a:extLst>
          </p:cNvPr>
          <p:cNvSpPr txBox="1"/>
          <p:nvPr/>
        </p:nvSpPr>
        <p:spPr>
          <a:xfrm>
            <a:off x="610244" y="2176127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Hawaii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Syria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9083F1-1D6E-3F42-8756-DB57A78AA031}"/>
              </a:ext>
            </a:extLst>
          </p:cNvPr>
          <p:cNvSpPr txBox="1"/>
          <p:nvPr/>
        </p:nvSpPr>
        <p:spPr>
          <a:xfrm>
            <a:off x="610244" y="4283758"/>
            <a:ext cx="275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Blackhole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Notre</a:t>
            </a:r>
            <a:r>
              <a:rPr lang="zh-CN" altLang="en-US" dirty="0"/>
              <a:t> </a:t>
            </a:r>
            <a:r>
              <a:rPr lang="en-US" altLang="zh-CN" dirty="0"/>
              <a:t>Dame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037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EDA4-ECEA-A54C-BF01-5ED3D9EAB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332" y="259482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6700" spc="-50" dirty="0">
                <a:solidFill>
                  <a:schemeClr val="tx2"/>
                </a:solidFill>
                <a:latin typeface="Arial"/>
                <a:cs typeface="Arial"/>
              </a:rPr>
              <a:t>Thank</a:t>
            </a:r>
            <a:r>
              <a:rPr lang="en-US" sz="6700" spc="-14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6700" spc="-45" dirty="0">
                <a:solidFill>
                  <a:schemeClr val="tx2"/>
                </a:solidFill>
                <a:latin typeface="Arial"/>
                <a:cs typeface="Arial"/>
              </a:rPr>
              <a:t>you!</a:t>
            </a:r>
            <a:br>
              <a:rPr lang="en-US" sz="4400" dirty="0">
                <a:solidFill>
                  <a:schemeClr val="tx2"/>
                </a:solidFill>
                <a:latin typeface="Arial"/>
                <a:cs typeface="Arial"/>
              </a:rPr>
            </a:br>
            <a:endParaRPr 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66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6" y="683101"/>
            <a:ext cx="5148531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altLang="zh-CN" spc="-87" dirty="0"/>
              <a:t>1.</a:t>
            </a:r>
            <a:r>
              <a:rPr lang="zh-CN" altLang="en-US" spc="-87" dirty="0"/>
              <a:t> </a:t>
            </a:r>
            <a:r>
              <a:rPr spc="-87" dirty="0"/>
              <a:t>Goals </a:t>
            </a:r>
            <a:r>
              <a:rPr spc="33" dirty="0"/>
              <a:t>of </a:t>
            </a:r>
            <a:r>
              <a:rPr spc="20" dirty="0"/>
              <a:t>the</a:t>
            </a:r>
            <a:r>
              <a:rPr spc="-233" dirty="0"/>
              <a:t> </a:t>
            </a:r>
            <a:r>
              <a:rPr spc="20" dirty="0"/>
              <a:t>project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12966" y="2053673"/>
            <a:ext cx="11462224" cy="259408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02812" marR="6773" indent="-549473">
              <a:lnSpc>
                <a:spcPct val="114599"/>
              </a:lnSpc>
              <a:spcBef>
                <a:spcPts val="133"/>
              </a:spcBef>
              <a:buChar char="●"/>
              <a:tabLst>
                <a:tab pos="603658" algn="l"/>
                <a:tab pos="604505" algn="l"/>
              </a:tabLst>
            </a:pPr>
            <a:r>
              <a:rPr sz="2400" spc="-67" dirty="0"/>
              <a:t>Process </a:t>
            </a:r>
            <a:r>
              <a:rPr sz="2400" dirty="0"/>
              <a:t>Twitter </a:t>
            </a:r>
            <a:r>
              <a:rPr sz="2400" spc="-33" dirty="0"/>
              <a:t>datasets </a:t>
            </a:r>
            <a:r>
              <a:rPr lang="zh-CN" altLang="en-US" sz="2400" spc="-33" dirty="0"/>
              <a:t>         ✔️</a:t>
            </a:r>
            <a:endParaRPr lang="en-US" sz="2400" spc="-33" dirty="0"/>
          </a:p>
          <a:p>
            <a:pPr marL="602812" marR="6773" indent="-549473">
              <a:lnSpc>
                <a:spcPct val="114599"/>
              </a:lnSpc>
              <a:spcBef>
                <a:spcPts val="133"/>
              </a:spcBef>
              <a:buFont typeface="Wingdings 3" charset="2"/>
              <a:buChar char="●"/>
              <a:tabLst>
                <a:tab pos="603658" algn="l"/>
                <a:tab pos="604505" algn="l"/>
              </a:tabLst>
            </a:pPr>
            <a:r>
              <a:rPr lang="en-US" altLang="zh-CN" sz="2400" spc="47" dirty="0"/>
              <a:t>Utilize</a:t>
            </a:r>
            <a:r>
              <a:rPr lang="zh-CN" altLang="en-US" sz="2400" spc="47" dirty="0"/>
              <a:t> </a:t>
            </a:r>
            <a:r>
              <a:rPr lang="en-US" altLang="zh-CN" sz="2400" spc="47" dirty="0"/>
              <a:t>Twitter</a:t>
            </a:r>
            <a:r>
              <a:rPr lang="zh-CN" altLang="en-US" sz="2400" spc="47" dirty="0"/>
              <a:t> </a:t>
            </a:r>
            <a:r>
              <a:rPr lang="en-US" altLang="zh-CN" sz="2400" spc="47" dirty="0"/>
              <a:t>API			</a:t>
            </a:r>
            <a:r>
              <a:rPr lang="zh-CN" altLang="en-US" sz="2400" spc="-33" dirty="0"/>
              <a:t>✔️</a:t>
            </a:r>
            <a:endParaRPr lang="en-US" altLang="zh-CN" sz="2400" spc="47" dirty="0"/>
          </a:p>
          <a:p>
            <a:pPr marL="602812" marR="6773" indent="-549473">
              <a:lnSpc>
                <a:spcPct val="114599"/>
              </a:lnSpc>
              <a:spcBef>
                <a:spcPts val="133"/>
              </a:spcBef>
              <a:buFont typeface="Wingdings 3" charset="2"/>
              <a:buChar char="●"/>
              <a:tabLst>
                <a:tab pos="603658" algn="l"/>
                <a:tab pos="604505" algn="l"/>
              </a:tabLst>
            </a:pPr>
            <a:r>
              <a:rPr lang="en-US" altLang="zh-CN" sz="2400" spc="47" dirty="0"/>
              <a:t>Extract</a:t>
            </a:r>
            <a:r>
              <a:rPr lang="zh-CN" altLang="en-US" sz="2400" spc="47" dirty="0"/>
              <a:t> </a:t>
            </a:r>
            <a:r>
              <a:rPr lang="en-US" altLang="zh-CN" sz="2400" spc="47" dirty="0"/>
              <a:t>Meaningful</a:t>
            </a:r>
            <a:r>
              <a:rPr lang="zh-CN" altLang="en-US" sz="2400" spc="47" dirty="0"/>
              <a:t> </a:t>
            </a:r>
            <a:r>
              <a:rPr lang="en-US" altLang="zh-CN" sz="2400" spc="47" dirty="0"/>
              <a:t>Data		</a:t>
            </a:r>
            <a:r>
              <a:rPr lang="zh-CN" altLang="en-US" sz="2400" spc="-33" dirty="0"/>
              <a:t>✔️</a:t>
            </a:r>
            <a:endParaRPr lang="en-US" altLang="zh-CN" sz="2400" spc="47" dirty="0"/>
          </a:p>
          <a:p>
            <a:pPr marL="602812" marR="6773" indent="-549473">
              <a:lnSpc>
                <a:spcPct val="114599"/>
              </a:lnSpc>
              <a:spcBef>
                <a:spcPts val="133"/>
              </a:spcBef>
              <a:buFont typeface="Wingdings 3" charset="2"/>
              <a:buChar char="●"/>
              <a:tabLst>
                <a:tab pos="603658" algn="l"/>
                <a:tab pos="604505" algn="l"/>
              </a:tabLst>
            </a:pPr>
            <a:r>
              <a:rPr lang="en-US" altLang="zh-CN" sz="2400" spc="47" dirty="0"/>
              <a:t>Using</a:t>
            </a:r>
            <a:r>
              <a:rPr lang="zh-CN" altLang="en-US" sz="2400" spc="47" dirty="0"/>
              <a:t> </a:t>
            </a:r>
            <a:r>
              <a:rPr lang="en-US" altLang="zh-CN" sz="2400" spc="47" dirty="0"/>
              <a:t>NLP						</a:t>
            </a:r>
            <a:r>
              <a:rPr lang="zh-CN" altLang="en-US" sz="2400" spc="-33" dirty="0"/>
              <a:t>✔️</a:t>
            </a:r>
            <a:endParaRPr lang="en-US" altLang="zh-CN" sz="2400" spc="47" dirty="0"/>
          </a:p>
          <a:p>
            <a:pPr marL="602812" marR="6773" indent="-549473">
              <a:lnSpc>
                <a:spcPct val="114599"/>
              </a:lnSpc>
              <a:spcBef>
                <a:spcPts val="133"/>
              </a:spcBef>
              <a:buFont typeface="Wingdings 3" charset="2"/>
              <a:buChar char="●"/>
              <a:tabLst>
                <a:tab pos="603658" algn="l"/>
                <a:tab pos="604505" algn="l"/>
              </a:tabLst>
            </a:pPr>
            <a:r>
              <a:rPr lang="en-US" altLang="zh-CN" sz="2400" spc="47" dirty="0"/>
              <a:t>Perform</a:t>
            </a:r>
            <a:r>
              <a:rPr lang="zh-CN" altLang="en-US" sz="2400" spc="47" dirty="0"/>
              <a:t> </a:t>
            </a:r>
            <a:r>
              <a:rPr lang="en-US" altLang="zh-CN" sz="2400" spc="47" dirty="0"/>
              <a:t>Sentiment</a:t>
            </a:r>
            <a:r>
              <a:rPr lang="zh-CN" altLang="en-US" sz="2400" spc="47" dirty="0"/>
              <a:t> </a:t>
            </a:r>
            <a:r>
              <a:rPr lang="en-US" altLang="zh-CN" sz="2400" spc="47" dirty="0"/>
              <a:t>Analysis</a:t>
            </a:r>
            <a:r>
              <a:rPr lang="zh-CN" altLang="en-US" sz="2400" spc="47" dirty="0"/>
              <a:t> </a:t>
            </a:r>
            <a:r>
              <a:rPr lang="zh-CN" altLang="en-US" sz="2400" spc="-33" dirty="0"/>
              <a:t>✔️</a:t>
            </a:r>
            <a:endParaRPr lang="en-US" sz="2400" spc="-33" dirty="0"/>
          </a:p>
          <a:p>
            <a:pPr marL="602812" marR="6773" indent="-549473">
              <a:lnSpc>
                <a:spcPct val="114599"/>
              </a:lnSpc>
              <a:spcBef>
                <a:spcPts val="133"/>
              </a:spcBef>
              <a:buChar char="●"/>
              <a:tabLst>
                <a:tab pos="603658" algn="l"/>
                <a:tab pos="604505" algn="l"/>
              </a:tabLst>
            </a:pPr>
            <a:endParaRPr lang="en-US" altLang="zh-CN" sz="2400" spc="47" dirty="0"/>
          </a:p>
        </p:txBody>
      </p:sp>
    </p:spTree>
    <p:extLst>
      <p:ext uri="{BB962C8B-B14F-4D97-AF65-F5344CB8AC3E}">
        <p14:creationId xmlns:p14="http://schemas.microsoft.com/office/powerpoint/2010/main" val="211051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6" y="671767"/>
            <a:ext cx="3212727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altLang="zh-CN" spc="-67" dirty="0"/>
              <a:t>2.</a:t>
            </a:r>
            <a:r>
              <a:rPr spc="-67" dirty="0"/>
              <a:t>Use</a:t>
            </a:r>
            <a:r>
              <a:rPr spc="-180" dirty="0"/>
              <a:t> </a:t>
            </a:r>
            <a:r>
              <a:rPr spc="-60"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299" y="1517500"/>
            <a:ext cx="10264987" cy="4375557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566406" indent="-549473">
              <a:spcBef>
                <a:spcPts val="920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47" dirty="0">
                <a:solidFill>
                  <a:srgbClr val="616161"/>
                </a:solidFill>
                <a:latin typeface="Arial"/>
                <a:cs typeface="Arial"/>
              </a:rPr>
              <a:t>User </a:t>
            </a:r>
            <a:r>
              <a:rPr lang="en-US" altLang="zh-CN" sz="3200" spc="13" dirty="0">
                <a:solidFill>
                  <a:srgbClr val="616161"/>
                </a:solidFill>
                <a:latin typeface="Arial"/>
                <a:cs typeface="Arial"/>
              </a:rPr>
              <a:t>I</a:t>
            </a:r>
            <a:r>
              <a:rPr sz="3200" spc="13" dirty="0">
                <a:solidFill>
                  <a:srgbClr val="616161"/>
                </a:solidFill>
                <a:latin typeface="Arial"/>
                <a:cs typeface="Arial"/>
              </a:rPr>
              <a:t>nput</a:t>
            </a:r>
            <a:endParaRPr sz="3200" dirty="0">
              <a:latin typeface="Arial"/>
              <a:cs typeface="Arial"/>
            </a:endParaRPr>
          </a:p>
          <a:p>
            <a:pPr marL="1030377" lvl="1" indent="-342900">
              <a:spcBef>
                <a:spcPts val="593"/>
              </a:spcBef>
              <a:buFont typeface="Arial" panose="020B0604020202020204" pitchFamily="34" charset="0"/>
              <a:buChar char="•"/>
              <a:tabLst>
                <a:tab pos="1175991" algn="l"/>
                <a:tab pos="1176837" algn="l"/>
              </a:tabLst>
            </a:pPr>
            <a:r>
              <a:rPr lang="en-US" altLang="zh-CN" sz="2400" spc="-13" dirty="0">
                <a:solidFill>
                  <a:srgbClr val="616161"/>
                </a:solidFill>
                <a:latin typeface="Arial"/>
                <a:cs typeface="Arial"/>
              </a:rPr>
              <a:t>Nothing</a:t>
            </a:r>
          </a:p>
          <a:p>
            <a:pPr marL="1030377" lvl="1" indent="-342900">
              <a:spcBef>
                <a:spcPts val="593"/>
              </a:spcBef>
              <a:buFont typeface="Arial" panose="020B0604020202020204" pitchFamily="34" charset="0"/>
              <a:buChar char="•"/>
              <a:tabLst>
                <a:tab pos="1175991" algn="l"/>
                <a:tab pos="1176837" algn="l"/>
              </a:tabLst>
            </a:pPr>
            <a:r>
              <a:rPr lang="en-US" sz="2400" spc="-27" dirty="0">
                <a:solidFill>
                  <a:srgbClr val="616161"/>
                </a:solidFill>
                <a:latin typeface="Arial"/>
                <a:cs typeface="Arial"/>
              </a:rPr>
              <a:t>A</a:t>
            </a:r>
            <a:r>
              <a:rPr lang="en-US" sz="2400" spc="-6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sz="2400" spc="-13" dirty="0">
                <a:solidFill>
                  <a:srgbClr val="616161"/>
                </a:solidFill>
                <a:latin typeface="Arial"/>
                <a:cs typeface="Arial"/>
              </a:rPr>
              <a:t>Keyword</a:t>
            </a:r>
          </a:p>
          <a:p>
            <a:pPr marL="1030377" lvl="1" indent="-342900">
              <a:spcBef>
                <a:spcPts val="593"/>
              </a:spcBef>
              <a:buFont typeface="Arial" panose="020B0604020202020204" pitchFamily="34" charset="0"/>
              <a:buChar char="•"/>
              <a:tabLst>
                <a:tab pos="1175991" algn="l"/>
                <a:tab pos="1176837" algn="l"/>
              </a:tabLst>
            </a:pPr>
            <a:r>
              <a:rPr lang="en-US" altLang="zh-CN" sz="2400" spc="-13" dirty="0">
                <a:solidFill>
                  <a:srgbClr val="616161"/>
                </a:solidFill>
                <a:latin typeface="Arial"/>
                <a:cs typeface="Arial"/>
              </a:rPr>
              <a:t>Two</a:t>
            </a:r>
            <a:r>
              <a:rPr lang="zh-CN" altLang="en-US" sz="24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13" dirty="0">
                <a:solidFill>
                  <a:srgbClr val="616161"/>
                </a:solidFill>
                <a:latin typeface="Arial"/>
                <a:cs typeface="Arial"/>
              </a:rPr>
              <a:t>Keywords</a:t>
            </a:r>
            <a:endParaRPr sz="2400" dirty="0">
              <a:latin typeface="Arial"/>
              <a:cs typeface="Arial"/>
            </a:endParaRPr>
          </a:p>
          <a:p>
            <a:pPr marL="566406" indent="-549473">
              <a:spcBef>
                <a:spcPts val="387"/>
              </a:spcBef>
              <a:buChar char="●"/>
              <a:tabLst>
                <a:tab pos="566406" algn="l"/>
                <a:tab pos="567252" algn="l"/>
              </a:tabLst>
            </a:pPr>
            <a:r>
              <a:rPr lang="en-US" sz="3200" spc="-47" dirty="0">
                <a:solidFill>
                  <a:srgbClr val="616161"/>
                </a:solidFill>
                <a:latin typeface="Arial"/>
                <a:cs typeface="Arial"/>
              </a:rPr>
              <a:t>S</a:t>
            </a:r>
            <a:r>
              <a:rPr lang="en-US" altLang="zh-CN" sz="3200" spc="-47" dirty="0">
                <a:solidFill>
                  <a:srgbClr val="616161"/>
                </a:solidFill>
                <a:latin typeface="Arial"/>
                <a:cs typeface="Arial"/>
              </a:rPr>
              <a:t>ystem</a:t>
            </a:r>
            <a:r>
              <a:rPr lang="zh-CN" altLang="en-US" sz="3200" spc="-4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47" dirty="0">
                <a:solidFill>
                  <a:srgbClr val="616161"/>
                </a:solidFill>
                <a:latin typeface="Arial"/>
                <a:cs typeface="Arial"/>
              </a:rPr>
              <a:t>Output</a:t>
            </a:r>
          </a:p>
          <a:p>
            <a:pPr marL="1030377" lvl="1" indent="-342900">
              <a:spcBef>
                <a:spcPts val="593"/>
              </a:spcBef>
              <a:buFont typeface="Arial" panose="020B0604020202020204" pitchFamily="34" charset="0"/>
              <a:buChar char="•"/>
              <a:tabLst>
                <a:tab pos="1175991" algn="l"/>
                <a:tab pos="1176837" algn="l"/>
              </a:tabLst>
            </a:pPr>
            <a:r>
              <a:rPr lang="en-US" altLang="zh-CN" sz="2400" spc="-13" dirty="0">
                <a:solidFill>
                  <a:srgbClr val="616161"/>
                </a:solidFill>
                <a:latin typeface="Arial"/>
                <a:cs typeface="Arial"/>
              </a:rPr>
              <a:t>Top</a:t>
            </a:r>
            <a:r>
              <a:rPr lang="zh-CN" altLang="en-US" sz="24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13" dirty="0">
                <a:solidFill>
                  <a:srgbClr val="616161"/>
                </a:solidFill>
                <a:latin typeface="Arial"/>
                <a:cs typeface="Arial"/>
              </a:rPr>
              <a:t>Hashtags</a:t>
            </a:r>
          </a:p>
          <a:p>
            <a:pPr marL="1030377" lvl="1" indent="-342900">
              <a:spcBef>
                <a:spcPts val="593"/>
              </a:spcBef>
              <a:buFont typeface="Arial" panose="020B0604020202020204" pitchFamily="34" charset="0"/>
              <a:buChar char="•"/>
              <a:tabLst>
                <a:tab pos="1175991" algn="l"/>
                <a:tab pos="1176837" algn="l"/>
              </a:tabLst>
            </a:pPr>
            <a:r>
              <a:rPr lang="en-US" altLang="zh-CN" sz="2400" spc="-27" dirty="0">
                <a:solidFill>
                  <a:srgbClr val="616161"/>
                </a:solidFill>
                <a:latin typeface="Arial"/>
                <a:cs typeface="Arial"/>
              </a:rPr>
              <a:t>Sentiment</a:t>
            </a:r>
            <a:r>
              <a:rPr lang="zh-CN" altLang="en-US" sz="2400" spc="-2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27" dirty="0">
                <a:solidFill>
                  <a:srgbClr val="616161"/>
                </a:solidFill>
                <a:latin typeface="Arial"/>
                <a:cs typeface="Arial"/>
              </a:rPr>
              <a:t>of</a:t>
            </a:r>
            <a:r>
              <a:rPr lang="zh-CN" altLang="en-US" sz="2400" spc="-2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27" dirty="0">
                <a:solidFill>
                  <a:srgbClr val="616161"/>
                </a:solidFill>
                <a:latin typeface="Arial"/>
                <a:cs typeface="Arial"/>
              </a:rPr>
              <a:t>the</a:t>
            </a:r>
            <a:r>
              <a:rPr lang="zh-CN" altLang="en-US" sz="2400" spc="-2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27" dirty="0">
                <a:solidFill>
                  <a:srgbClr val="616161"/>
                </a:solidFill>
                <a:latin typeface="Arial"/>
                <a:cs typeface="Arial"/>
              </a:rPr>
              <a:t>keyword</a:t>
            </a:r>
            <a:r>
              <a:rPr lang="zh-CN" altLang="en-US" sz="2400" spc="-2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27" dirty="0">
                <a:solidFill>
                  <a:srgbClr val="616161"/>
                </a:solidFill>
                <a:latin typeface="Arial"/>
                <a:cs typeface="Arial"/>
              </a:rPr>
              <a:t>and</a:t>
            </a:r>
            <a:r>
              <a:rPr lang="zh-CN" altLang="en-US" sz="2400" spc="-2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27" dirty="0">
                <a:solidFill>
                  <a:srgbClr val="616161"/>
                </a:solidFill>
                <a:latin typeface="Arial"/>
                <a:cs typeface="Arial"/>
              </a:rPr>
              <a:t>top</a:t>
            </a:r>
            <a:r>
              <a:rPr lang="zh-CN" altLang="en-US" sz="2400" spc="-2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27" dirty="0">
                <a:solidFill>
                  <a:srgbClr val="616161"/>
                </a:solidFill>
                <a:latin typeface="Arial"/>
                <a:cs typeface="Arial"/>
              </a:rPr>
              <a:t>hashtags</a:t>
            </a:r>
            <a:r>
              <a:rPr lang="zh-CN" altLang="en-US" sz="2400" spc="-2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27" dirty="0">
                <a:solidFill>
                  <a:srgbClr val="616161"/>
                </a:solidFill>
                <a:latin typeface="Arial"/>
                <a:cs typeface="Arial"/>
              </a:rPr>
              <a:t>related</a:t>
            </a:r>
            <a:r>
              <a:rPr lang="zh-CN" altLang="en-US" sz="2400" spc="-2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27" dirty="0">
                <a:solidFill>
                  <a:srgbClr val="616161"/>
                </a:solidFill>
                <a:latin typeface="Arial"/>
                <a:cs typeface="Arial"/>
              </a:rPr>
              <a:t>to</a:t>
            </a:r>
            <a:r>
              <a:rPr lang="zh-CN" altLang="en-US" sz="2400" spc="-2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27" dirty="0">
                <a:solidFill>
                  <a:srgbClr val="616161"/>
                </a:solidFill>
                <a:latin typeface="Arial"/>
                <a:cs typeface="Arial"/>
              </a:rPr>
              <a:t>it</a:t>
            </a:r>
            <a:endParaRPr lang="en-US" sz="2400" spc="-13" dirty="0">
              <a:solidFill>
                <a:srgbClr val="616161"/>
              </a:solidFill>
              <a:latin typeface="Arial"/>
              <a:cs typeface="Arial"/>
            </a:endParaRPr>
          </a:p>
          <a:p>
            <a:pPr marL="1030377" lvl="1" indent="-342900">
              <a:spcBef>
                <a:spcPts val="593"/>
              </a:spcBef>
              <a:buFont typeface="Arial" panose="020B0604020202020204" pitchFamily="34" charset="0"/>
              <a:buChar char="•"/>
              <a:tabLst>
                <a:tab pos="1175991" algn="l"/>
                <a:tab pos="1176837" algn="l"/>
              </a:tabLst>
            </a:pPr>
            <a:r>
              <a:rPr lang="en-US" altLang="zh-CN" sz="2400" spc="-13" dirty="0">
                <a:solidFill>
                  <a:srgbClr val="616161"/>
                </a:solidFill>
                <a:latin typeface="Arial"/>
                <a:cs typeface="Arial"/>
              </a:rPr>
              <a:t>Compare</a:t>
            </a:r>
            <a:r>
              <a:rPr lang="zh-CN" altLang="en-US" sz="24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13" dirty="0">
                <a:solidFill>
                  <a:srgbClr val="616161"/>
                </a:solidFill>
                <a:latin typeface="Arial"/>
                <a:cs typeface="Arial"/>
              </a:rPr>
              <a:t>sentiment</a:t>
            </a:r>
            <a:r>
              <a:rPr lang="zh-CN" altLang="en-US" sz="24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13" dirty="0">
                <a:solidFill>
                  <a:srgbClr val="616161"/>
                </a:solidFill>
                <a:latin typeface="Arial"/>
                <a:cs typeface="Arial"/>
              </a:rPr>
              <a:t>score</a:t>
            </a:r>
            <a:r>
              <a:rPr lang="zh-CN" altLang="en-US" sz="24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13" dirty="0">
                <a:solidFill>
                  <a:srgbClr val="616161"/>
                </a:solidFill>
                <a:latin typeface="Arial"/>
                <a:cs typeface="Arial"/>
              </a:rPr>
              <a:t>of</a:t>
            </a:r>
            <a:r>
              <a:rPr lang="zh-CN" altLang="en-US" sz="24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13" dirty="0">
                <a:solidFill>
                  <a:srgbClr val="616161"/>
                </a:solidFill>
                <a:latin typeface="Arial"/>
                <a:cs typeface="Arial"/>
              </a:rPr>
              <a:t>two</a:t>
            </a:r>
            <a:r>
              <a:rPr lang="zh-CN" altLang="en-US" sz="24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13" dirty="0">
                <a:solidFill>
                  <a:srgbClr val="616161"/>
                </a:solidFill>
                <a:latin typeface="Arial"/>
                <a:cs typeface="Arial"/>
              </a:rPr>
              <a:t>words</a:t>
            </a:r>
            <a:endParaRPr lang="en-US" sz="2400" dirty="0">
              <a:latin typeface="Arial"/>
              <a:cs typeface="Arial"/>
            </a:endParaRPr>
          </a:p>
          <a:p>
            <a:pPr marL="566406" indent="-549473">
              <a:spcBef>
                <a:spcPts val="387"/>
              </a:spcBef>
              <a:buChar char="●"/>
              <a:tabLst>
                <a:tab pos="566406" algn="l"/>
                <a:tab pos="567252" algn="l"/>
              </a:tabLst>
            </a:pPr>
            <a:endParaRPr lang="en-US" altLang="zh-CN" sz="3200" spc="-13" dirty="0">
              <a:solidFill>
                <a:srgbClr val="61616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742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8" y="671767"/>
            <a:ext cx="3611560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altLang="zh-CN" spc="20" dirty="0"/>
              <a:t>3.</a:t>
            </a:r>
            <a:r>
              <a:rPr spc="20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299" y="1517499"/>
            <a:ext cx="9240520" cy="3431709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474133" indent="-457200">
              <a:spcBef>
                <a:spcPts val="920"/>
              </a:spcBef>
              <a:buFont typeface="Courier New" panose="02070309020205020404" pitchFamily="49" charset="0"/>
              <a:buChar char="o"/>
              <a:tabLst>
                <a:tab pos="566406" algn="l"/>
                <a:tab pos="567252" algn="l"/>
              </a:tabLst>
            </a:pPr>
            <a:r>
              <a:rPr sz="3200" spc="-93" dirty="0">
                <a:solidFill>
                  <a:srgbClr val="616161"/>
                </a:solidFill>
                <a:latin typeface="Arial"/>
                <a:cs typeface="Arial"/>
              </a:rPr>
              <a:t>Parse </a:t>
            </a:r>
            <a:r>
              <a:rPr sz="3200" spc="-60" dirty="0">
                <a:solidFill>
                  <a:srgbClr val="616161"/>
                </a:solidFill>
                <a:latin typeface="Arial"/>
                <a:cs typeface="Arial"/>
              </a:rPr>
              <a:t>tweets</a:t>
            </a:r>
            <a:r>
              <a:rPr lang="zh-CN" altLang="en-US" sz="3200" spc="-6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-60" dirty="0">
                <a:solidFill>
                  <a:srgbClr val="616161"/>
                </a:solidFill>
                <a:latin typeface="Arial"/>
                <a:cs typeface="Arial"/>
              </a:rPr>
              <a:t>(JSON</a:t>
            </a:r>
            <a:r>
              <a:rPr sz="3200" spc="-4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-53" dirty="0">
                <a:solidFill>
                  <a:srgbClr val="616161"/>
                </a:solidFill>
                <a:latin typeface="Arial"/>
                <a:cs typeface="Arial"/>
              </a:rPr>
              <a:t>format)</a:t>
            </a:r>
            <a:endParaRPr sz="3200" dirty="0">
              <a:latin typeface="Arial"/>
              <a:cs typeface="Arial"/>
            </a:endParaRPr>
          </a:p>
          <a:p>
            <a:pPr marL="474133" indent="-457200">
              <a:spcBef>
                <a:spcPts val="387"/>
              </a:spcBef>
              <a:buFont typeface="Courier New" panose="02070309020205020404" pitchFamily="49" charset="0"/>
              <a:buChar char="o"/>
              <a:tabLst>
                <a:tab pos="566406" algn="l"/>
                <a:tab pos="567252" algn="l"/>
              </a:tabLst>
            </a:pPr>
            <a:r>
              <a:rPr sz="3200" spc="-47" dirty="0">
                <a:solidFill>
                  <a:srgbClr val="616161"/>
                </a:solidFill>
                <a:latin typeface="Arial"/>
                <a:cs typeface="Arial"/>
              </a:rPr>
              <a:t>Clean</a:t>
            </a:r>
            <a:r>
              <a:rPr lang="en-US" altLang="zh-CN" sz="3200" spc="-47" dirty="0">
                <a:solidFill>
                  <a:srgbClr val="616161"/>
                </a:solidFill>
                <a:latin typeface="Arial"/>
                <a:cs typeface="Arial"/>
              </a:rPr>
              <a:t>ing</a:t>
            </a:r>
            <a:r>
              <a:rPr sz="3200" spc="-4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47" dirty="0">
                <a:solidFill>
                  <a:srgbClr val="616161"/>
                </a:solidFill>
                <a:latin typeface="Arial"/>
                <a:cs typeface="Arial"/>
              </a:rPr>
              <a:t>(</a:t>
            </a:r>
            <a:r>
              <a:rPr lang="zh-CN" altLang="en-US" sz="3200" spc="-4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20" dirty="0">
                <a:solidFill>
                  <a:srgbClr val="616161"/>
                </a:solidFill>
                <a:latin typeface="Arial"/>
                <a:cs typeface="Arial"/>
              </a:rPr>
              <a:t>text field into</a:t>
            </a:r>
            <a:r>
              <a:rPr sz="3200" spc="-56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616161"/>
                </a:solidFill>
                <a:latin typeface="Arial"/>
                <a:cs typeface="Arial"/>
              </a:rPr>
              <a:t>words</a:t>
            </a:r>
            <a:r>
              <a:rPr lang="en-US" altLang="zh-CN" sz="3200" dirty="0">
                <a:solidFill>
                  <a:srgbClr val="616161"/>
                </a:solidFill>
                <a:latin typeface="Arial"/>
                <a:cs typeface="Arial"/>
              </a:rPr>
              <a:t>)</a:t>
            </a:r>
            <a:endParaRPr sz="3200" dirty="0">
              <a:latin typeface="Arial"/>
              <a:cs typeface="Arial"/>
            </a:endParaRPr>
          </a:p>
          <a:p>
            <a:pPr marL="474133" indent="-457200">
              <a:spcBef>
                <a:spcPts val="560"/>
              </a:spcBef>
              <a:buFont typeface="Courier New" panose="02070309020205020404" pitchFamily="49" charset="0"/>
              <a:buChar char="o"/>
              <a:tabLst>
                <a:tab pos="566406" algn="l"/>
                <a:tab pos="567252" algn="l"/>
              </a:tabLst>
            </a:pPr>
            <a:r>
              <a:rPr sz="3200" spc="-20" dirty="0">
                <a:solidFill>
                  <a:srgbClr val="616161"/>
                </a:solidFill>
                <a:latin typeface="Arial"/>
                <a:cs typeface="Arial"/>
              </a:rPr>
              <a:t>Filter</a:t>
            </a:r>
            <a:r>
              <a:rPr lang="en-US" altLang="zh-CN" sz="3200" spc="-20" dirty="0">
                <a:solidFill>
                  <a:srgbClr val="616161"/>
                </a:solidFill>
                <a:latin typeface="Arial"/>
                <a:cs typeface="Arial"/>
              </a:rPr>
              <a:t>ing</a:t>
            </a:r>
            <a:r>
              <a:rPr sz="3200" spc="-2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20" dirty="0">
                <a:solidFill>
                  <a:srgbClr val="616161"/>
                </a:solidFill>
                <a:latin typeface="Arial"/>
                <a:cs typeface="Arial"/>
              </a:rPr>
              <a:t>(</a:t>
            </a:r>
            <a:r>
              <a:rPr lang="zh-CN" altLang="en-US" sz="3200" spc="-2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13" dirty="0">
                <a:solidFill>
                  <a:srgbClr val="616161"/>
                </a:solidFill>
                <a:latin typeface="Arial"/>
                <a:cs typeface="Arial"/>
              </a:rPr>
              <a:t>by</a:t>
            </a:r>
            <a:r>
              <a:rPr sz="3200" spc="-28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20" dirty="0">
                <a:solidFill>
                  <a:srgbClr val="616161"/>
                </a:solidFill>
                <a:latin typeface="Arial"/>
                <a:cs typeface="Arial"/>
              </a:rPr>
              <a:t>keyword</a:t>
            </a:r>
            <a:r>
              <a:rPr lang="en-US" altLang="zh-CN" sz="3200" spc="20" dirty="0">
                <a:solidFill>
                  <a:srgbClr val="616161"/>
                </a:solidFill>
                <a:latin typeface="Arial"/>
                <a:cs typeface="Arial"/>
              </a:rPr>
              <a:t>)</a:t>
            </a:r>
            <a:endParaRPr sz="3200" dirty="0">
              <a:latin typeface="Arial"/>
              <a:cs typeface="Arial"/>
            </a:endParaRPr>
          </a:p>
          <a:p>
            <a:pPr marL="474133" indent="-457200">
              <a:spcBef>
                <a:spcPts val="560"/>
              </a:spcBef>
              <a:buFont typeface="Courier New" panose="02070309020205020404" pitchFamily="49" charset="0"/>
              <a:buChar char="o"/>
              <a:tabLst>
                <a:tab pos="566406" algn="l"/>
                <a:tab pos="567252" algn="l"/>
              </a:tabLst>
            </a:pPr>
            <a:r>
              <a:rPr lang="en-US" altLang="zh-CN" sz="3200" spc="-40" dirty="0">
                <a:solidFill>
                  <a:srgbClr val="616161"/>
                </a:solidFill>
                <a:latin typeface="Arial"/>
                <a:cs typeface="Arial"/>
              </a:rPr>
              <a:t>Calculating</a:t>
            </a:r>
            <a:r>
              <a:rPr lang="zh-CN" altLang="en-US" sz="3200" spc="-4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40" dirty="0">
                <a:solidFill>
                  <a:srgbClr val="616161"/>
                </a:solidFill>
                <a:latin typeface="Arial"/>
                <a:cs typeface="Arial"/>
              </a:rPr>
              <a:t>(</a:t>
            </a:r>
            <a:r>
              <a:rPr lang="zh-CN" altLang="en-US" sz="3200" spc="-4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40" dirty="0">
                <a:solidFill>
                  <a:srgbClr val="616161"/>
                </a:solidFill>
                <a:latin typeface="Arial"/>
                <a:cs typeface="Arial"/>
              </a:rPr>
              <a:t>NLP</a:t>
            </a:r>
            <a:r>
              <a:rPr lang="zh-CN" altLang="en-US" sz="3200" spc="-4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13" dirty="0">
                <a:solidFill>
                  <a:srgbClr val="616161"/>
                </a:solidFill>
                <a:latin typeface="Arial"/>
                <a:cs typeface="Arial"/>
              </a:rPr>
              <a:t>S</a:t>
            </a:r>
            <a:r>
              <a:rPr sz="3200" spc="-13" dirty="0">
                <a:solidFill>
                  <a:srgbClr val="616161"/>
                </a:solidFill>
                <a:latin typeface="Arial"/>
                <a:cs typeface="Arial"/>
              </a:rPr>
              <a:t>entiment</a:t>
            </a:r>
            <a:r>
              <a:rPr lang="en-US" altLang="zh-CN" sz="3200" spc="-13" dirty="0">
                <a:solidFill>
                  <a:srgbClr val="616161"/>
                </a:solidFill>
                <a:latin typeface="Arial"/>
                <a:cs typeface="Arial"/>
              </a:rPr>
              <a:t>)</a:t>
            </a:r>
          </a:p>
          <a:p>
            <a:pPr marL="474133" indent="-457200">
              <a:spcBef>
                <a:spcPts val="560"/>
              </a:spcBef>
              <a:buFont typeface="Courier New" panose="02070309020205020404" pitchFamily="49" charset="0"/>
              <a:buChar char="o"/>
              <a:tabLst>
                <a:tab pos="566406" algn="l"/>
                <a:tab pos="567252" algn="l"/>
              </a:tabLst>
            </a:pPr>
            <a:r>
              <a:rPr lang="en-US" altLang="zh-CN" sz="3200" spc="-13" dirty="0">
                <a:solidFill>
                  <a:srgbClr val="616161"/>
                </a:solidFill>
                <a:latin typeface="Arial"/>
                <a:cs typeface="Arial"/>
              </a:rPr>
              <a:t>Mapping/Reducing(</a:t>
            </a:r>
            <a:r>
              <a:rPr lang="zh-CN" altLang="en-US" sz="32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13" dirty="0">
                <a:solidFill>
                  <a:srgbClr val="616161"/>
                </a:solidFill>
                <a:latin typeface="Arial"/>
                <a:cs typeface="Arial"/>
              </a:rPr>
              <a:t>Spark</a:t>
            </a:r>
            <a:r>
              <a:rPr lang="zh-CN" altLang="en-US" sz="32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13" dirty="0">
                <a:solidFill>
                  <a:srgbClr val="616161"/>
                </a:solidFill>
                <a:latin typeface="Arial"/>
                <a:cs typeface="Arial"/>
              </a:rPr>
              <a:t>)</a:t>
            </a:r>
            <a:endParaRPr sz="3200" dirty="0">
              <a:latin typeface="Arial"/>
              <a:cs typeface="Arial"/>
            </a:endParaRPr>
          </a:p>
          <a:p>
            <a:pPr marL="474133" indent="-457200">
              <a:spcBef>
                <a:spcPts val="560"/>
              </a:spcBef>
              <a:buFont typeface="Courier New" panose="02070309020205020404" pitchFamily="49" charset="0"/>
              <a:buChar char="o"/>
              <a:tabLst>
                <a:tab pos="566406" algn="l"/>
                <a:tab pos="567252" algn="l"/>
              </a:tabLst>
            </a:pPr>
            <a:r>
              <a:rPr sz="3200" spc="-27" dirty="0">
                <a:solidFill>
                  <a:srgbClr val="616161"/>
                </a:solidFill>
                <a:latin typeface="Arial"/>
                <a:cs typeface="Arial"/>
              </a:rPr>
              <a:t>Visualization </a:t>
            </a:r>
            <a:r>
              <a:rPr lang="en-US" altLang="zh-CN" sz="3200" spc="-20" dirty="0">
                <a:solidFill>
                  <a:srgbClr val="616161"/>
                </a:solidFill>
                <a:latin typeface="Arial"/>
                <a:cs typeface="Arial"/>
              </a:rPr>
              <a:t>(</a:t>
            </a:r>
            <a:r>
              <a:rPr sz="3200" spc="-2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-13" dirty="0">
                <a:solidFill>
                  <a:srgbClr val="616161"/>
                </a:solidFill>
                <a:latin typeface="Arial"/>
                <a:cs typeface="Arial"/>
              </a:rPr>
              <a:t>Apache</a:t>
            </a:r>
            <a:r>
              <a:rPr sz="3200" spc="-16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7" dirty="0">
                <a:solidFill>
                  <a:srgbClr val="616161"/>
                </a:solidFill>
                <a:latin typeface="Arial"/>
                <a:cs typeface="Arial"/>
              </a:rPr>
              <a:t>Zeppelin</a:t>
            </a:r>
            <a:r>
              <a:rPr lang="en-US" altLang="zh-CN" sz="3200" spc="7" dirty="0">
                <a:solidFill>
                  <a:srgbClr val="616161"/>
                </a:solidFill>
                <a:latin typeface="Arial"/>
                <a:cs typeface="Arial"/>
              </a:rPr>
              <a:t>)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306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7" y="671767"/>
            <a:ext cx="9418973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altLang="zh-CN" spc="-40" dirty="0"/>
              <a:t>4.</a:t>
            </a:r>
            <a:r>
              <a:rPr lang="zh-CN" altLang="en-US" spc="-40" dirty="0"/>
              <a:t> </a:t>
            </a:r>
            <a:r>
              <a:rPr spc="-40" dirty="0"/>
              <a:t>Programming </a:t>
            </a:r>
            <a:r>
              <a:rPr spc="-7" dirty="0"/>
              <a:t>in </a:t>
            </a:r>
            <a:r>
              <a:rPr spc="-107" dirty="0"/>
              <a:t>Scala</a:t>
            </a:r>
            <a:endParaRPr spc="7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A8A0C8-B7D4-A549-9D22-D2481EDD4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140" y="749588"/>
            <a:ext cx="3606800" cy="538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638410-C274-D74C-9DEC-642C3BD5A553}"/>
              </a:ext>
            </a:extLst>
          </p:cNvPr>
          <p:cNvSpPr txBox="1"/>
          <p:nvPr/>
        </p:nvSpPr>
        <p:spPr>
          <a:xfrm>
            <a:off x="1206229" y="1459149"/>
            <a:ext cx="25298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Tweets:</a:t>
            </a:r>
          </a:p>
          <a:p>
            <a:r>
              <a:rPr lang="en-US" altLang="zh-CN" dirty="0" err="1"/>
              <a:t>Ingest.scala</a:t>
            </a:r>
            <a:endParaRPr lang="en-US" altLang="zh-CN" dirty="0"/>
          </a:p>
          <a:p>
            <a:r>
              <a:rPr lang="en-US" altLang="zh-CN" dirty="0" err="1"/>
              <a:t>JasonIngest.scala</a:t>
            </a:r>
            <a:endParaRPr lang="en-US" altLang="zh-CN" dirty="0"/>
          </a:p>
          <a:p>
            <a:r>
              <a:rPr lang="en-US" altLang="zh-CN" dirty="0" err="1"/>
              <a:t>Tweet.scala</a:t>
            </a:r>
            <a:endParaRPr lang="en-US" altLang="zh-CN" dirty="0"/>
          </a:p>
          <a:p>
            <a:r>
              <a:rPr lang="en-US" altLang="zh-CN" dirty="0" err="1"/>
              <a:t>PopularHashTags.scala</a:t>
            </a:r>
            <a:endParaRPr lang="en-US" altLang="zh-CN" dirty="0"/>
          </a:p>
          <a:p>
            <a:r>
              <a:rPr lang="en-US" altLang="zh-CN" dirty="0" err="1"/>
              <a:t>TwitterRetrieval.scala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Sentiments:</a:t>
            </a:r>
            <a:endParaRPr lang="en-US" dirty="0"/>
          </a:p>
          <a:p>
            <a:r>
              <a:rPr lang="en-US" altLang="zh-CN" dirty="0" err="1"/>
              <a:t>CmpSentiment.scala</a:t>
            </a:r>
            <a:endParaRPr lang="en-US" altLang="zh-CN" dirty="0"/>
          </a:p>
          <a:p>
            <a:r>
              <a:rPr lang="en-US" altLang="zh-CN" dirty="0" err="1"/>
              <a:t>SentimentScore.scala</a:t>
            </a:r>
            <a:endParaRPr lang="en-US" altLang="zh-CN" dirty="0"/>
          </a:p>
          <a:p>
            <a:r>
              <a:rPr lang="en-US" altLang="zh-CN" dirty="0" err="1"/>
              <a:t>SentimentUtils.scala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case:</a:t>
            </a:r>
            <a:endParaRPr lang="en-US" dirty="0"/>
          </a:p>
          <a:p>
            <a:r>
              <a:rPr lang="en-US" altLang="zh-CN" dirty="0" err="1"/>
              <a:t>User.scala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815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91B32502-24F4-7F4D-BCF8-F65532B26A47}"/>
              </a:ext>
            </a:extLst>
          </p:cNvPr>
          <p:cNvSpPr txBox="1">
            <a:spLocks/>
          </p:cNvSpPr>
          <p:nvPr/>
        </p:nvSpPr>
        <p:spPr>
          <a:xfrm>
            <a:off x="512967" y="671767"/>
            <a:ext cx="9418973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933">
              <a:spcBef>
                <a:spcPts val="133"/>
              </a:spcBef>
            </a:pPr>
            <a:r>
              <a:rPr lang="en-US" altLang="zh-CN" spc="-40" dirty="0"/>
              <a:t>4. </a:t>
            </a:r>
            <a:r>
              <a:rPr lang="en-US" spc="-40" dirty="0"/>
              <a:t>Programming </a:t>
            </a:r>
            <a:r>
              <a:rPr lang="en-US" spc="-7" dirty="0"/>
              <a:t>in </a:t>
            </a:r>
            <a:r>
              <a:rPr lang="en-US" spc="-107" dirty="0"/>
              <a:t>Scala</a:t>
            </a:r>
            <a:r>
              <a:rPr lang="zh-CN" altLang="en-US" spc="-107" dirty="0"/>
              <a:t> </a:t>
            </a:r>
            <a:r>
              <a:rPr lang="en-US" altLang="zh-CN" spc="-107" dirty="0"/>
              <a:t>–</a:t>
            </a:r>
            <a:r>
              <a:rPr lang="zh-CN" altLang="en-US" spc="-107" dirty="0"/>
              <a:t> </a:t>
            </a:r>
            <a:r>
              <a:rPr lang="en-US" altLang="zh-CN" spc="-107" dirty="0"/>
              <a:t>Unit</a:t>
            </a:r>
            <a:r>
              <a:rPr lang="zh-CN" altLang="en-US" spc="-107" dirty="0"/>
              <a:t> </a:t>
            </a:r>
            <a:r>
              <a:rPr lang="en-US" altLang="zh-CN" spc="-107" dirty="0"/>
              <a:t>Test</a:t>
            </a:r>
            <a:endParaRPr lang="en-US" spc="7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60CC5-039C-7249-94A6-A9698039A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747" y="1578853"/>
            <a:ext cx="48514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7" y="671767"/>
            <a:ext cx="4973433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altLang="zh-CN" spc="-7" dirty="0"/>
              <a:t>5.</a:t>
            </a:r>
            <a:r>
              <a:rPr lang="zh-CN" altLang="en-US" spc="-7" dirty="0"/>
              <a:t> </a:t>
            </a:r>
            <a:r>
              <a:rPr spc="-7" dirty="0"/>
              <a:t>Acceptance</a:t>
            </a:r>
            <a:r>
              <a:rPr spc="-173" dirty="0"/>
              <a:t> </a:t>
            </a:r>
            <a:r>
              <a:rPr spc="-7" dirty="0"/>
              <a:t>criteria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299" y="1452590"/>
            <a:ext cx="11076093" cy="453782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66406" marR="1672125" indent="-549473">
              <a:lnSpc>
                <a:spcPct val="114599"/>
              </a:lnSpc>
              <a:spcBef>
                <a:spcPts val="133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7" dirty="0">
                <a:solidFill>
                  <a:srgbClr val="616161"/>
                </a:solidFill>
                <a:latin typeface="Arial"/>
                <a:cs typeface="Arial"/>
              </a:rPr>
              <a:t>Verify </a:t>
            </a:r>
            <a:r>
              <a:rPr sz="3200" spc="-60" dirty="0">
                <a:solidFill>
                  <a:srgbClr val="616161"/>
                </a:solidFill>
                <a:latin typeface="Arial"/>
                <a:cs typeface="Arial"/>
              </a:rPr>
              <a:t>analysis </a:t>
            </a:r>
            <a:r>
              <a:rPr sz="3200" spc="-27" dirty="0">
                <a:solidFill>
                  <a:srgbClr val="616161"/>
                </a:solidFill>
                <a:latin typeface="Arial"/>
                <a:cs typeface="Arial"/>
              </a:rPr>
              <a:t>results </a:t>
            </a:r>
            <a:r>
              <a:rPr sz="3200" spc="20" dirty="0">
                <a:solidFill>
                  <a:srgbClr val="616161"/>
                </a:solidFill>
                <a:latin typeface="Arial"/>
                <a:cs typeface="Arial"/>
              </a:rPr>
              <a:t>with </a:t>
            </a:r>
            <a:r>
              <a:rPr sz="3200" dirty="0">
                <a:solidFill>
                  <a:srgbClr val="616161"/>
                </a:solidFill>
                <a:latin typeface="Arial"/>
                <a:cs typeface="Arial"/>
              </a:rPr>
              <a:t>test </a:t>
            </a:r>
            <a:r>
              <a:rPr sz="3200" spc="7" dirty="0">
                <a:solidFill>
                  <a:srgbClr val="616161"/>
                </a:solidFill>
                <a:latin typeface="Arial"/>
                <a:cs typeface="Arial"/>
              </a:rPr>
              <a:t>tweets </a:t>
            </a:r>
            <a:r>
              <a:rPr sz="3200" spc="-33" dirty="0">
                <a:solidFill>
                  <a:srgbClr val="616161"/>
                </a:solidFill>
                <a:latin typeface="Arial"/>
                <a:cs typeface="Arial"/>
              </a:rPr>
              <a:t>(created</a:t>
            </a:r>
            <a:r>
              <a:rPr sz="3200" spc="-37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13" dirty="0">
                <a:solidFill>
                  <a:srgbClr val="616161"/>
                </a:solidFill>
                <a:latin typeface="Arial"/>
                <a:cs typeface="Arial"/>
              </a:rPr>
              <a:t>by  </a:t>
            </a:r>
            <a:r>
              <a:rPr sz="3200" spc="-60" dirty="0">
                <a:solidFill>
                  <a:srgbClr val="616161"/>
                </a:solidFill>
                <a:latin typeface="Arial"/>
                <a:cs typeface="Arial"/>
              </a:rPr>
              <a:t>ourselves).</a:t>
            </a:r>
            <a:endParaRPr sz="3200" dirty="0">
              <a:latin typeface="Arial"/>
              <a:cs typeface="Arial"/>
            </a:endParaRPr>
          </a:p>
          <a:p>
            <a:pPr marL="1175991" lvl="1" indent="-488514">
              <a:spcBef>
                <a:spcPts val="587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33" dirty="0">
                <a:solidFill>
                  <a:srgbClr val="616161"/>
                </a:solidFill>
                <a:latin typeface="Arial"/>
                <a:cs typeface="Arial"/>
              </a:rPr>
              <a:t>The accuracy </a:t>
            </a:r>
            <a:r>
              <a:rPr sz="2400" spc="-7" dirty="0">
                <a:solidFill>
                  <a:srgbClr val="616161"/>
                </a:solidFill>
                <a:latin typeface="Arial"/>
                <a:cs typeface="Arial"/>
              </a:rPr>
              <a:t>should </a:t>
            </a:r>
            <a:r>
              <a:rPr sz="2400" spc="-20" dirty="0">
                <a:solidFill>
                  <a:srgbClr val="616161"/>
                </a:solidFill>
                <a:latin typeface="Arial"/>
                <a:cs typeface="Arial"/>
              </a:rPr>
              <a:t>reach</a:t>
            </a:r>
            <a:r>
              <a:rPr sz="2400" spc="-14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16161"/>
                </a:solidFill>
                <a:latin typeface="Arial"/>
                <a:cs typeface="Arial"/>
              </a:rPr>
              <a:t>90%</a:t>
            </a:r>
            <a:endParaRPr sz="2400" dirty="0">
              <a:latin typeface="Arial"/>
              <a:cs typeface="Arial"/>
            </a:endParaRPr>
          </a:p>
          <a:p>
            <a:pPr marL="566406" marR="6773" indent="-549473">
              <a:lnSpc>
                <a:spcPts val="4400"/>
              </a:lnSpc>
              <a:spcBef>
                <a:spcPts val="73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7" dirty="0">
                <a:solidFill>
                  <a:srgbClr val="616161"/>
                </a:solidFill>
                <a:latin typeface="Arial"/>
                <a:cs typeface="Arial"/>
              </a:rPr>
              <a:t>Verify </a:t>
            </a:r>
            <a:r>
              <a:rPr sz="3200" spc="-60" dirty="0">
                <a:solidFill>
                  <a:srgbClr val="616161"/>
                </a:solidFill>
                <a:latin typeface="Arial"/>
                <a:cs typeface="Arial"/>
              </a:rPr>
              <a:t>analysis </a:t>
            </a:r>
            <a:r>
              <a:rPr sz="3200" spc="-27" dirty="0">
                <a:solidFill>
                  <a:srgbClr val="616161"/>
                </a:solidFill>
                <a:latin typeface="Arial"/>
                <a:cs typeface="Arial"/>
              </a:rPr>
              <a:t>results </a:t>
            </a:r>
            <a:r>
              <a:rPr sz="3200" spc="20" dirty="0">
                <a:solidFill>
                  <a:srgbClr val="616161"/>
                </a:solidFill>
                <a:latin typeface="Arial"/>
                <a:cs typeface="Arial"/>
              </a:rPr>
              <a:t>with </a:t>
            </a:r>
            <a:r>
              <a:rPr sz="3200" spc="13" dirty="0">
                <a:solidFill>
                  <a:srgbClr val="616161"/>
                </a:solidFill>
                <a:latin typeface="Arial"/>
                <a:cs typeface="Arial"/>
              </a:rPr>
              <a:t>input </a:t>
            </a:r>
            <a:r>
              <a:rPr sz="3200" spc="20" dirty="0">
                <a:solidFill>
                  <a:srgbClr val="616161"/>
                </a:solidFill>
                <a:latin typeface="Arial"/>
                <a:cs typeface="Arial"/>
              </a:rPr>
              <a:t>like </a:t>
            </a:r>
            <a:r>
              <a:rPr sz="3200" spc="40" dirty="0">
                <a:solidFill>
                  <a:srgbClr val="616161"/>
                </a:solidFill>
                <a:latin typeface="Arial"/>
                <a:cs typeface="Arial"/>
              </a:rPr>
              <a:t>“</a:t>
            </a:r>
            <a:r>
              <a:rPr lang="en-US" altLang="zh-CN" sz="3200" spc="40" dirty="0">
                <a:solidFill>
                  <a:srgbClr val="616161"/>
                </a:solidFill>
                <a:latin typeface="Arial"/>
                <a:cs typeface="Arial"/>
              </a:rPr>
              <a:t>APPLE</a:t>
            </a:r>
            <a:r>
              <a:rPr sz="3200" spc="40" dirty="0">
                <a:solidFill>
                  <a:srgbClr val="616161"/>
                </a:solidFill>
                <a:latin typeface="Arial"/>
                <a:cs typeface="Arial"/>
              </a:rPr>
              <a:t>” </a:t>
            </a:r>
            <a:r>
              <a:rPr sz="3200" spc="-53" dirty="0">
                <a:solidFill>
                  <a:srgbClr val="616161"/>
                </a:solidFill>
                <a:latin typeface="Arial"/>
                <a:cs typeface="Arial"/>
              </a:rPr>
              <a:t>is </a:t>
            </a:r>
            <a:r>
              <a:rPr sz="3200" spc="73" dirty="0">
                <a:solidFill>
                  <a:srgbClr val="616161"/>
                </a:solidFill>
                <a:latin typeface="Arial"/>
                <a:cs typeface="Arial"/>
              </a:rPr>
              <a:t>“bad”</a:t>
            </a:r>
            <a:r>
              <a:rPr sz="3200" spc="-58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sz="3200" spc="13" dirty="0">
                <a:solidFill>
                  <a:srgbClr val="616161"/>
                </a:solidFill>
                <a:latin typeface="Arial"/>
                <a:cs typeface="Arial"/>
              </a:rPr>
              <a:t>on </a:t>
            </a:r>
            <a:r>
              <a:rPr lang="en-US" sz="3200" spc="-93" dirty="0">
                <a:solidFill>
                  <a:srgbClr val="616161"/>
                </a:solidFill>
                <a:latin typeface="Arial"/>
                <a:cs typeface="Arial"/>
              </a:rPr>
              <a:t>a </a:t>
            </a:r>
            <a:r>
              <a:rPr lang="en-US" sz="3200" spc="-13" dirty="0">
                <a:solidFill>
                  <a:srgbClr val="616161"/>
                </a:solidFill>
                <a:latin typeface="Arial"/>
                <a:cs typeface="Arial"/>
              </a:rPr>
              <a:t>certain </a:t>
            </a:r>
            <a:r>
              <a:rPr lang="en-US" sz="3200" spc="7" dirty="0">
                <a:solidFill>
                  <a:srgbClr val="616161"/>
                </a:solidFill>
                <a:latin typeface="Arial"/>
                <a:cs typeface="Arial"/>
              </a:rPr>
              <a:t>date </a:t>
            </a:r>
            <a:r>
              <a:rPr lang="en-US" sz="3200" spc="-47" dirty="0">
                <a:solidFill>
                  <a:srgbClr val="616161"/>
                </a:solidFill>
                <a:latin typeface="Arial"/>
                <a:cs typeface="Arial"/>
              </a:rPr>
              <a:t>(check </a:t>
            </a:r>
            <a:r>
              <a:rPr lang="en-US" sz="3200" spc="-33" dirty="0">
                <a:solidFill>
                  <a:srgbClr val="616161"/>
                </a:solidFill>
                <a:latin typeface="Arial"/>
                <a:cs typeface="Arial"/>
              </a:rPr>
              <a:t>against </a:t>
            </a:r>
            <a:r>
              <a:rPr lang="en-US" altLang="zh-CN" sz="3200" dirty="0">
                <a:solidFill>
                  <a:srgbClr val="616161"/>
                </a:solidFill>
                <a:latin typeface="Arial"/>
                <a:cs typeface="Arial"/>
              </a:rPr>
              <a:t>stock market</a:t>
            </a:r>
            <a:r>
              <a:rPr lang="en-US" sz="3200" spc="-40" dirty="0">
                <a:solidFill>
                  <a:srgbClr val="616161"/>
                </a:solidFill>
                <a:latin typeface="Arial"/>
                <a:cs typeface="Arial"/>
              </a:rPr>
              <a:t>)</a:t>
            </a:r>
            <a:r>
              <a:rPr sz="3200" spc="-40" dirty="0">
                <a:solidFill>
                  <a:srgbClr val="616161"/>
                </a:solidFill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  <a:p>
            <a:pPr marL="1175991" lvl="1" indent="-488514">
              <a:spcBef>
                <a:spcPts val="347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33" dirty="0">
                <a:solidFill>
                  <a:srgbClr val="616161"/>
                </a:solidFill>
                <a:latin typeface="Arial"/>
                <a:cs typeface="Arial"/>
              </a:rPr>
              <a:t>The accuracy </a:t>
            </a:r>
            <a:r>
              <a:rPr sz="2400" spc="-7" dirty="0">
                <a:solidFill>
                  <a:srgbClr val="616161"/>
                </a:solidFill>
                <a:latin typeface="Arial"/>
                <a:cs typeface="Arial"/>
              </a:rPr>
              <a:t>should </a:t>
            </a:r>
            <a:r>
              <a:rPr lang="en-US" altLang="zh-CN" sz="2400" spc="-20" dirty="0">
                <a:solidFill>
                  <a:srgbClr val="616161"/>
                </a:solidFill>
                <a:latin typeface="Arial"/>
                <a:cs typeface="Arial"/>
              </a:rPr>
              <a:t>above</a:t>
            </a:r>
            <a:r>
              <a:rPr lang="zh-CN" altLang="en-US" sz="2400" spc="-2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20" dirty="0">
                <a:solidFill>
                  <a:srgbClr val="616161"/>
                </a:solidFill>
                <a:latin typeface="Arial"/>
                <a:cs typeface="Arial"/>
              </a:rPr>
              <a:t>6</a:t>
            </a:r>
            <a:r>
              <a:rPr sz="2400" spc="-120" dirty="0">
                <a:solidFill>
                  <a:srgbClr val="616161"/>
                </a:solidFill>
                <a:latin typeface="Arial"/>
                <a:cs typeface="Arial"/>
              </a:rPr>
              <a:t>0%</a:t>
            </a:r>
            <a:r>
              <a:rPr lang="en-US" sz="2400" spc="-120" dirty="0">
                <a:solidFill>
                  <a:srgbClr val="616161"/>
                </a:solidFill>
                <a:latin typeface="Arial"/>
                <a:cs typeface="Arial"/>
              </a:rPr>
              <a:t>		</a:t>
            </a:r>
          </a:p>
          <a:p>
            <a:pPr marL="566406" marR="6773" indent="-549473">
              <a:lnSpc>
                <a:spcPts val="4400"/>
              </a:lnSpc>
              <a:spcBef>
                <a:spcPts val="73"/>
              </a:spcBef>
              <a:buChar char="●"/>
              <a:tabLst>
                <a:tab pos="566406" algn="l"/>
                <a:tab pos="567252" algn="l"/>
              </a:tabLst>
            </a:pPr>
            <a:r>
              <a:rPr lang="en-US" sz="3200" spc="-7" dirty="0">
                <a:solidFill>
                  <a:srgbClr val="616161"/>
                </a:solidFill>
                <a:latin typeface="Arial"/>
                <a:cs typeface="Arial"/>
              </a:rPr>
              <a:t>R</a:t>
            </a:r>
            <a:r>
              <a:rPr lang="en-US" altLang="zh-CN" sz="3200" spc="-7" dirty="0">
                <a:solidFill>
                  <a:srgbClr val="616161"/>
                </a:solidFill>
                <a:latin typeface="Arial"/>
                <a:cs typeface="Arial"/>
              </a:rPr>
              <a:t>esponse</a:t>
            </a:r>
            <a:r>
              <a:rPr lang="zh-CN" altLang="en-US" sz="3200" spc="-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7" dirty="0">
                <a:solidFill>
                  <a:srgbClr val="616161"/>
                </a:solidFill>
                <a:latin typeface="Arial"/>
                <a:cs typeface="Arial"/>
              </a:rPr>
              <a:t>time</a:t>
            </a:r>
            <a:r>
              <a:rPr lang="zh-CN" altLang="en-US" sz="3200" spc="-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sz="3200" spc="20" dirty="0">
                <a:solidFill>
                  <a:srgbClr val="616161"/>
                </a:solidFill>
                <a:latin typeface="Arial"/>
                <a:cs typeface="Arial"/>
              </a:rPr>
              <a:t>with </a:t>
            </a:r>
            <a:r>
              <a:rPr lang="en-US" sz="3200" spc="13" dirty="0">
                <a:solidFill>
                  <a:srgbClr val="616161"/>
                </a:solidFill>
                <a:latin typeface="Arial"/>
                <a:cs typeface="Arial"/>
              </a:rPr>
              <a:t>input </a:t>
            </a:r>
            <a:r>
              <a:rPr lang="en-US" sz="3200" spc="20" dirty="0">
                <a:solidFill>
                  <a:srgbClr val="616161"/>
                </a:solidFill>
                <a:latin typeface="Arial"/>
                <a:cs typeface="Arial"/>
              </a:rPr>
              <a:t>like </a:t>
            </a:r>
            <a:r>
              <a:rPr lang="en-US" sz="3200" spc="40" dirty="0">
                <a:solidFill>
                  <a:srgbClr val="616161"/>
                </a:solidFill>
                <a:latin typeface="Arial"/>
                <a:cs typeface="Arial"/>
              </a:rPr>
              <a:t>“</a:t>
            </a:r>
            <a:r>
              <a:rPr lang="en-US" altLang="zh-CN" sz="3200" spc="40" dirty="0">
                <a:solidFill>
                  <a:srgbClr val="616161"/>
                </a:solidFill>
                <a:latin typeface="Arial"/>
                <a:cs typeface="Arial"/>
              </a:rPr>
              <a:t>APPLE</a:t>
            </a:r>
            <a:r>
              <a:rPr lang="en-US" sz="3200" spc="40" dirty="0">
                <a:solidFill>
                  <a:srgbClr val="616161"/>
                </a:solidFill>
                <a:latin typeface="Arial"/>
                <a:cs typeface="Arial"/>
              </a:rPr>
              <a:t>” </a:t>
            </a:r>
            <a:endParaRPr lang="en-US" sz="3200" dirty="0">
              <a:latin typeface="Arial"/>
              <a:cs typeface="Arial"/>
            </a:endParaRPr>
          </a:p>
          <a:p>
            <a:pPr marL="1175991" lvl="1" indent="-488514">
              <a:spcBef>
                <a:spcPts val="347"/>
              </a:spcBef>
              <a:buChar char="○"/>
              <a:tabLst>
                <a:tab pos="1175991" algn="l"/>
                <a:tab pos="1176837" algn="l"/>
              </a:tabLst>
            </a:pPr>
            <a:r>
              <a:rPr lang="en-US" sz="2400" spc="-33" dirty="0">
                <a:solidFill>
                  <a:srgbClr val="616161"/>
                </a:solidFill>
                <a:latin typeface="Arial"/>
                <a:cs typeface="Arial"/>
              </a:rPr>
              <a:t>The </a:t>
            </a:r>
            <a:r>
              <a:rPr lang="en-US" altLang="zh-CN" sz="2400" spc="-33" dirty="0">
                <a:solidFill>
                  <a:srgbClr val="616161"/>
                </a:solidFill>
                <a:latin typeface="Arial"/>
                <a:cs typeface="Arial"/>
              </a:rPr>
              <a:t>response</a:t>
            </a:r>
            <a:r>
              <a:rPr lang="zh-CN" altLang="en-US" sz="2400" spc="-3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33" dirty="0">
                <a:solidFill>
                  <a:srgbClr val="616161"/>
                </a:solidFill>
                <a:latin typeface="Arial"/>
                <a:cs typeface="Arial"/>
              </a:rPr>
              <a:t>time</a:t>
            </a:r>
            <a:r>
              <a:rPr lang="zh-CN" altLang="en-US" sz="2400" spc="-3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33" dirty="0">
                <a:solidFill>
                  <a:srgbClr val="616161"/>
                </a:solidFill>
                <a:latin typeface="Arial"/>
                <a:cs typeface="Arial"/>
              </a:rPr>
              <a:t>should</a:t>
            </a:r>
            <a:r>
              <a:rPr lang="zh-CN" altLang="en-US" sz="2400" spc="-3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33" dirty="0">
                <a:solidFill>
                  <a:srgbClr val="616161"/>
                </a:solidFill>
                <a:latin typeface="Arial"/>
                <a:cs typeface="Arial"/>
              </a:rPr>
              <a:t>less</a:t>
            </a:r>
            <a:r>
              <a:rPr lang="zh-CN" altLang="en-US" sz="2400" spc="-3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33" dirty="0">
                <a:solidFill>
                  <a:srgbClr val="616161"/>
                </a:solidFill>
                <a:latin typeface="Arial"/>
                <a:cs typeface="Arial"/>
              </a:rPr>
              <a:t>than</a:t>
            </a:r>
            <a:r>
              <a:rPr lang="zh-CN" altLang="en-US" sz="2400" spc="-3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33" dirty="0">
                <a:solidFill>
                  <a:srgbClr val="616161"/>
                </a:solidFill>
                <a:latin typeface="Arial"/>
                <a:cs typeface="Arial"/>
              </a:rPr>
              <a:t>5</a:t>
            </a:r>
            <a:r>
              <a:rPr lang="zh-CN" altLang="en-US" sz="2400" spc="-3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20" dirty="0">
                <a:solidFill>
                  <a:srgbClr val="616161"/>
                </a:solidFill>
                <a:latin typeface="Arial"/>
                <a:cs typeface="Arial"/>
              </a:rPr>
              <a:t>seconds</a:t>
            </a:r>
            <a:endParaRPr lang="en-US" sz="2400" spc="-120" dirty="0">
              <a:solidFill>
                <a:srgbClr val="616161"/>
              </a:solidFill>
              <a:latin typeface="Arial"/>
              <a:cs typeface="Arial"/>
            </a:endParaRPr>
          </a:p>
          <a:p>
            <a:pPr marL="2516277" lvl="5">
              <a:spcBef>
                <a:spcPts val="347"/>
              </a:spcBef>
              <a:tabLst>
                <a:tab pos="1175991" algn="l"/>
                <a:tab pos="1176837" algn="l"/>
              </a:tabLst>
            </a:pPr>
            <a:r>
              <a:rPr lang="en-US" sz="2400" spc="-33" dirty="0">
                <a:solidFill>
                  <a:srgbClr val="616161"/>
                </a:solidFill>
                <a:latin typeface="Arial"/>
                <a:cs typeface="Arial"/>
              </a:rPr>
              <a:t>The </a:t>
            </a:r>
            <a:r>
              <a:rPr lang="en-US" altLang="zh-CN" sz="2400" spc="-33" dirty="0">
                <a:solidFill>
                  <a:srgbClr val="616161"/>
                </a:solidFill>
                <a:latin typeface="Arial"/>
                <a:cs typeface="Arial"/>
              </a:rPr>
              <a:t>response</a:t>
            </a:r>
            <a:r>
              <a:rPr lang="zh-CN" altLang="en-US" sz="2400" spc="-3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33" dirty="0">
                <a:solidFill>
                  <a:srgbClr val="616161"/>
                </a:solidFill>
                <a:latin typeface="Arial"/>
                <a:cs typeface="Arial"/>
              </a:rPr>
              <a:t>time:</a:t>
            </a:r>
            <a:r>
              <a:rPr lang="zh-CN" altLang="en-US" sz="2400" spc="-3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33" dirty="0">
                <a:solidFill>
                  <a:srgbClr val="616161"/>
                </a:solidFill>
                <a:latin typeface="Arial"/>
                <a:cs typeface="Arial"/>
              </a:rPr>
              <a:t>10</a:t>
            </a:r>
            <a:r>
              <a:rPr lang="zh-CN" altLang="en-US" sz="2400" spc="-3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33" dirty="0">
                <a:solidFill>
                  <a:srgbClr val="616161"/>
                </a:solidFill>
                <a:latin typeface="Arial"/>
                <a:cs typeface="Arial"/>
              </a:rPr>
              <a:t>seconds</a:t>
            </a:r>
            <a:endParaRPr lang="en-US" sz="2400" b="1" spc="-120" dirty="0">
              <a:solidFill>
                <a:srgbClr val="616161"/>
              </a:solidFill>
              <a:latin typeface="Arial"/>
              <a:cs typeface="Arial"/>
            </a:endParaRPr>
          </a:p>
        </p:txBody>
      </p:sp>
      <p:pic>
        <p:nvPicPr>
          <p:cNvPr id="4" name="Google Shape;160;p21">
            <a:extLst>
              <a:ext uri="{FF2B5EF4-FFF2-40B4-BE49-F238E27FC236}">
                <a16:creationId xmlns:a16="http://schemas.microsoft.com/office/drawing/2014/main" id="{2843F089-0814-734D-B84D-B8E3A9A16CC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55964" y="2421480"/>
            <a:ext cx="1749604" cy="850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60;p21">
            <a:extLst>
              <a:ext uri="{FF2B5EF4-FFF2-40B4-BE49-F238E27FC236}">
                <a16:creationId xmlns:a16="http://schemas.microsoft.com/office/drawing/2014/main" id="{D80156DD-5496-474F-8DE3-A215A32AE7D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65692" y="3959157"/>
            <a:ext cx="1739876" cy="86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62;p21">
            <a:extLst>
              <a:ext uri="{FF2B5EF4-FFF2-40B4-BE49-F238E27FC236}">
                <a16:creationId xmlns:a16="http://schemas.microsoft.com/office/drawing/2014/main" id="{5645A02C-94D1-B144-A606-531DFCDE8CF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5568" y="4891136"/>
            <a:ext cx="864500" cy="812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9065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7" y="671767"/>
            <a:ext cx="4175765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altLang="zh-CN" spc="-60" dirty="0"/>
              <a:t>6.</a:t>
            </a:r>
            <a:r>
              <a:rPr lang="en-US" spc="-60" dirty="0"/>
              <a:t>Use</a:t>
            </a:r>
            <a:r>
              <a:rPr lang="zh-CN" altLang="en-US" spc="-60" dirty="0"/>
              <a:t> </a:t>
            </a:r>
            <a:r>
              <a:rPr lang="en-US" altLang="zh-CN" spc="-60" dirty="0"/>
              <a:t>Case</a:t>
            </a:r>
            <a:endParaRPr spc="-33" dirty="0"/>
          </a:p>
        </p:txBody>
      </p:sp>
      <p:sp>
        <p:nvSpPr>
          <p:cNvPr id="3" name="object 3"/>
          <p:cNvSpPr txBox="1"/>
          <p:nvPr/>
        </p:nvSpPr>
        <p:spPr>
          <a:xfrm>
            <a:off x="327267" y="1242863"/>
            <a:ext cx="11025293" cy="16935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66406" marR="490208" indent="-549473">
              <a:lnSpc>
                <a:spcPct val="114599"/>
              </a:lnSpc>
              <a:spcBef>
                <a:spcPts val="133"/>
              </a:spcBef>
              <a:buFontTx/>
              <a:buChar char="●"/>
              <a:tabLst>
                <a:tab pos="566406" algn="l"/>
                <a:tab pos="567252" algn="l"/>
              </a:tabLst>
            </a:pPr>
            <a:r>
              <a:rPr lang="en-US" altLang="zh-CN" sz="3200" spc="-20" dirty="0">
                <a:solidFill>
                  <a:srgbClr val="616161"/>
                </a:solidFill>
                <a:latin typeface="Arial"/>
                <a:cs typeface="Arial"/>
              </a:rPr>
              <a:t>1.</a:t>
            </a:r>
            <a:r>
              <a:rPr lang="zh-CN" altLang="en-US" sz="3200" spc="-2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13" dirty="0">
                <a:solidFill>
                  <a:srgbClr val="616161"/>
                </a:solidFill>
                <a:latin typeface="Arial"/>
                <a:cs typeface="Arial"/>
              </a:rPr>
              <a:t>Top</a:t>
            </a:r>
            <a:r>
              <a:rPr lang="zh-CN" altLang="en-US" sz="32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13" dirty="0">
                <a:solidFill>
                  <a:srgbClr val="616161"/>
                </a:solidFill>
                <a:latin typeface="Arial"/>
                <a:cs typeface="Arial"/>
              </a:rPr>
              <a:t>Hashtags</a:t>
            </a:r>
            <a:r>
              <a:rPr lang="zh-CN" altLang="en-US" sz="32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13" dirty="0">
                <a:solidFill>
                  <a:srgbClr val="616161"/>
                </a:solidFill>
                <a:latin typeface="Arial"/>
                <a:cs typeface="Arial"/>
              </a:rPr>
              <a:t>with</a:t>
            </a:r>
            <a:r>
              <a:rPr lang="zh-CN" altLang="en-US" sz="32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13" dirty="0">
                <a:solidFill>
                  <a:srgbClr val="616161"/>
                </a:solidFill>
                <a:latin typeface="Arial"/>
                <a:cs typeface="Arial"/>
              </a:rPr>
              <a:t>Keyword(Trump)</a:t>
            </a:r>
          </a:p>
          <a:p>
            <a:pPr marL="16933" marR="490208">
              <a:lnSpc>
                <a:spcPct val="114599"/>
              </a:lnSpc>
              <a:spcBef>
                <a:spcPts val="133"/>
              </a:spcBef>
              <a:tabLst>
                <a:tab pos="566406" algn="l"/>
                <a:tab pos="567252" algn="l"/>
              </a:tabLst>
            </a:pPr>
            <a:endParaRPr lang="en-US" altLang="zh-CN" sz="3200" spc="-13" dirty="0">
              <a:solidFill>
                <a:srgbClr val="616161"/>
              </a:solidFill>
              <a:latin typeface="Arial"/>
              <a:cs typeface="Arial"/>
            </a:endParaRPr>
          </a:p>
          <a:p>
            <a:pPr marL="16933" marR="490208">
              <a:lnSpc>
                <a:spcPct val="114599"/>
              </a:lnSpc>
              <a:spcBef>
                <a:spcPts val="133"/>
              </a:spcBef>
              <a:tabLst>
                <a:tab pos="566406" algn="l"/>
                <a:tab pos="567252" algn="l"/>
              </a:tabLst>
            </a:pPr>
            <a:r>
              <a:rPr lang="en-US" sz="3200" dirty="0">
                <a:latin typeface="Arial"/>
                <a:cs typeface="Arial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D8E132-D62D-0640-8CCD-A53CFFEEF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67" y="1837621"/>
            <a:ext cx="8204200" cy="1244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FBFC99-567E-6C40-AAB0-15F565DC0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67" y="3082221"/>
            <a:ext cx="5359400" cy="2819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6E4A8F-9DFF-AB4A-AB09-AB13A85DA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298" y="4277877"/>
            <a:ext cx="9273702" cy="2318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9432F5-6C2B-EC45-8A1C-D5E75B527377}"/>
              </a:ext>
            </a:extLst>
          </p:cNvPr>
          <p:cNvSpPr txBox="1"/>
          <p:nvPr/>
        </p:nvSpPr>
        <p:spPr>
          <a:xfrm>
            <a:off x="6163903" y="3676979"/>
            <a:ext cx="298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Visualization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Zeppelin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41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045CC169-A866-D54A-B256-46A03322422D}"/>
              </a:ext>
            </a:extLst>
          </p:cNvPr>
          <p:cNvSpPr txBox="1"/>
          <p:nvPr/>
        </p:nvSpPr>
        <p:spPr>
          <a:xfrm>
            <a:off x="492637" y="1573603"/>
            <a:ext cx="11025293" cy="16935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66406" marR="490208" indent="-549473">
              <a:lnSpc>
                <a:spcPct val="114599"/>
              </a:lnSpc>
              <a:spcBef>
                <a:spcPts val="133"/>
              </a:spcBef>
              <a:buFontTx/>
              <a:buChar char="●"/>
              <a:tabLst>
                <a:tab pos="566406" algn="l"/>
                <a:tab pos="567252" algn="l"/>
              </a:tabLst>
            </a:pPr>
            <a:r>
              <a:rPr lang="en-US" altLang="zh-CN" sz="3200" spc="-20" dirty="0">
                <a:solidFill>
                  <a:srgbClr val="616161"/>
                </a:solidFill>
                <a:latin typeface="Arial"/>
                <a:cs typeface="Arial"/>
              </a:rPr>
              <a:t>2.</a:t>
            </a:r>
            <a:r>
              <a:rPr lang="zh-CN" altLang="en-US" sz="3200" spc="-2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13" dirty="0">
                <a:solidFill>
                  <a:srgbClr val="616161"/>
                </a:solidFill>
                <a:latin typeface="Arial"/>
                <a:cs typeface="Arial"/>
              </a:rPr>
              <a:t>Top</a:t>
            </a:r>
            <a:r>
              <a:rPr lang="zh-CN" altLang="en-US" sz="32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13" dirty="0">
                <a:solidFill>
                  <a:srgbClr val="616161"/>
                </a:solidFill>
                <a:latin typeface="Arial"/>
                <a:cs typeface="Arial"/>
              </a:rPr>
              <a:t>Hashtags</a:t>
            </a:r>
            <a:r>
              <a:rPr lang="zh-CN" altLang="en-US" sz="32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13" dirty="0">
                <a:solidFill>
                  <a:srgbClr val="616161"/>
                </a:solidFill>
                <a:latin typeface="Arial"/>
                <a:cs typeface="Arial"/>
              </a:rPr>
              <a:t>without</a:t>
            </a:r>
            <a:r>
              <a:rPr lang="zh-CN" altLang="en-US" sz="32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13" dirty="0">
                <a:solidFill>
                  <a:srgbClr val="616161"/>
                </a:solidFill>
                <a:latin typeface="Arial"/>
                <a:cs typeface="Arial"/>
              </a:rPr>
              <a:t>Keyword</a:t>
            </a:r>
          </a:p>
          <a:p>
            <a:pPr marL="16933" marR="490208">
              <a:lnSpc>
                <a:spcPct val="114599"/>
              </a:lnSpc>
              <a:spcBef>
                <a:spcPts val="133"/>
              </a:spcBef>
              <a:tabLst>
                <a:tab pos="566406" algn="l"/>
                <a:tab pos="567252" algn="l"/>
              </a:tabLst>
            </a:pPr>
            <a:endParaRPr lang="en-US" altLang="zh-CN" sz="3200" spc="-13" dirty="0">
              <a:solidFill>
                <a:srgbClr val="616161"/>
              </a:solidFill>
              <a:latin typeface="Arial"/>
              <a:cs typeface="Arial"/>
            </a:endParaRPr>
          </a:p>
          <a:p>
            <a:pPr marL="16933" marR="490208">
              <a:lnSpc>
                <a:spcPct val="114599"/>
              </a:lnSpc>
              <a:spcBef>
                <a:spcPts val="133"/>
              </a:spcBef>
              <a:tabLst>
                <a:tab pos="566406" algn="l"/>
                <a:tab pos="567252" algn="l"/>
              </a:tabLst>
            </a:pPr>
            <a:r>
              <a:rPr lang="en-US" sz="3200" dirty="0">
                <a:latin typeface="Arial"/>
                <a:cs typeface="Arial"/>
              </a:rPr>
              <a:t>	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24EDE61-305E-6A4A-9C5D-6F3737998C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1606" y="749588"/>
            <a:ext cx="4175765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altLang="zh-CN" spc="-60" dirty="0"/>
              <a:t>6.</a:t>
            </a:r>
            <a:r>
              <a:rPr lang="en-US" spc="-60" dirty="0"/>
              <a:t>Use</a:t>
            </a:r>
            <a:r>
              <a:rPr lang="zh-CN" altLang="en-US" spc="-60" dirty="0"/>
              <a:t> </a:t>
            </a:r>
            <a:r>
              <a:rPr lang="en-US" altLang="zh-CN" spc="-60" dirty="0"/>
              <a:t>Case</a:t>
            </a:r>
            <a:endParaRPr spc="-33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5D47F8-61CE-BA4E-A3C8-40715B7BE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37" y="2198721"/>
            <a:ext cx="7505700" cy="78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80D125-0A73-0E41-8F85-864905FDF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37" y="2986121"/>
            <a:ext cx="4089400" cy="2476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AC0613-F090-5B48-81DE-D7C3C5BFA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436" y="4054522"/>
            <a:ext cx="9478568" cy="24831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96231A-B8B4-8A42-A45A-72FEE718CAE2}"/>
              </a:ext>
            </a:extLst>
          </p:cNvPr>
          <p:cNvSpPr txBox="1"/>
          <p:nvPr/>
        </p:nvSpPr>
        <p:spPr>
          <a:xfrm>
            <a:off x="6236895" y="3588855"/>
            <a:ext cx="298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Visualization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Zeppelin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2379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745</TotalTime>
  <Words>242</Words>
  <Application>Microsoft Macintosh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方正姚体</vt:lpstr>
      <vt:lpstr>华文新魏</vt:lpstr>
      <vt:lpstr>Arial</vt:lpstr>
      <vt:lpstr>Courier New</vt:lpstr>
      <vt:lpstr>Trebuchet MS</vt:lpstr>
      <vt:lpstr>Wingdings 3</vt:lpstr>
      <vt:lpstr>Facet</vt:lpstr>
      <vt:lpstr>Data Analysis on Tweets</vt:lpstr>
      <vt:lpstr>1. Goals of the project</vt:lpstr>
      <vt:lpstr>2.Use case</vt:lpstr>
      <vt:lpstr>3.Methodology</vt:lpstr>
      <vt:lpstr>4. Programming in Scala</vt:lpstr>
      <vt:lpstr>PowerPoint Presentation</vt:lpstr>
      <vt:lpstr>5. Acceptance criteria</vt:lpstr>
      <vt:lpstr>6.Use Case</vt:lpstr>
      <vt:lpstr>6.Use Case</vt:lpstr>
      <vt:lpstr>PowerPoint Presentation</vt:lpstr>
      <vt:lpstr>Thank you!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on Tweets</dc:title>
  <dc:creator>青 毅</dc:creator>
  <cp:lastModifiedBy>青 毅</cp:lastModifiedBy>
  <cp:revision>46</cp:revision>
  <dcterms:created xsi:type="dcterms:W3CDTF">2019-03-17T22:39:27Z</dcterms:created>
  <dcterms:modified xsi:type="dcterms:W3CDTF">2019-04-16T14:26:07Z</dcterms:modified>
</cp:coreProperties>
</file>