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65" d="100"/>
          <a:sy n="165" d="100"/>
        </p:scale>
        <p:origin x="6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161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027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0" y="0"/>
                </a:moveTo>
                <a:lnTo>
                  <a:pt x="9143999" y="0"/>
                </a:lnTo>
                <a:lnTo>
                  <a:pt x="9143999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027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355" y="1159968"/>
            <a:ext cx="8341289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161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40dev.com/twitter-api-programming-tu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1708851"/>
            <a:ext cx="769429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600" spc="-35" dirty="0">
                <a:solidFill>
                  <a:srgbClr val="FFFFFF"/>
                </a:solidFill>
              </a:rPr>
              <a:t>Data</a:t>
            </a:r>
            <a:r>
              <a:rPr sz="4600" spc="-35" dirty="0">
                <a:solidFill>
                  <a:srgbClr val="FFFFFF"/>
                </a:solidFill>
              </a:rPr>
              <a:t> </a:t>
            </a:r>
            <a:r>
              <a:rPr sz="4600" spc="-70" dirty="0">
                <a:solidFill>
                  <a:srgbClr val="FFFFFF"/>
                </a:solidFill>
              </a:rPr>
              <a:t>Analysis </a:t>
            </a:r>
            <a:r>
              <a:rPr sz="4600" spc="20" dirty="0">
                <a:solidFill>
                  <a:srgbClr val="FFFFFF"/>
                </a:solidFill>
              </a:rPr>
              <a:t>on</a:t>
            </a:r>
            <a:r>
              <a:rPr sz="4600" spc="-225" dirty="0">
                <a:solidFill>
                  <a:srgbClr val="FFFFFF"/>
                </a:solidFill>
              </a:rPr>
              <a:t> </a:t>
            </a:r>
            <a:r>
              <a:rPr sz="4600" spc="-30" dirty="0">
                <a:solidFill>
                  <a:srgbClr val="FFFFFF"/>
                </a:solidFill>
              </a:rPr>
              <a:t>Tweets</a:t>
            </a:r>
            <a:endParaRPr sz="4600" dirty="0"/>
          </a:p>
        </p:txBody>
      </p:sp>
      <p:sp>
        <p:nvSpPr>
          <p:cNvPr id="5" name="object 5"/>
          <p:cNvSpPr txBox="1"/>
          <p:nvPr/>
        </p:nvSpPr>
        <p:spPr>
          <a:xfrm>
            <a:off x="455930" y="3397427"/>
            <a:ext cx="4116070" cy="66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lang="en-US" altLang="zh-CN" sz="2400" spc="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ts val="2180"/>
              </a:lnSpc>
              <a:spcBef>
                <a:spcPts val="50"/>
              </a:spcBef>
            </a:pPr>
            <a:r>
              <a:rPr lang="en-US" altLang="zh-CN" sz="1800" spc="-20" dirty="0" err="1">
                <a:solidFill>
                  <a:srgbClr val="FFFFFF"/>
                </a:solidFill>
                <a:latin typeface="Arial"/>
                <a:cs typeface="Arial"/>
              </a:rPr>
              <a:t>ZheLiu</a:t>
            </a:r>
            <a:r>
              <a:rPr lang="en-US" altLang="zh-CN" sz="1800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zh-CN" altLang="en-US"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pc="-40" dirty="0" err="1">
                <a:solidFill>
                  <a:srgbClr val="FFFFFF"/>
                </a:solidFill>
                <a:latin typeface="Arial"/>
                <a:cs typeface="Arial"/>
              </a:rPr>
              <a:t>JingZhou</a:t>
            </a:r>
            <a:r>
              <a:rPr lang="en-US" altLang="zh-CN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12326"/>
            <a:ext cx="3080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Goals </a:t>
            </a:r>
            <a:r>
              <a:rPr spc="25" dirty="0"/>
              <a:t>of </a:t>
            </a:r>
            <a:r>
              <a:rPr spc="15" dirty="0"/>
              <a:t>the</a:t>
            </a:r>
            <a:r>
              <a:rPr spc="-175" dirty="0"/>
              <a:t> </a:t>
            </a:r>
            <a:r>
              <a:rPr spc="15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 marR="5080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52755" algn="l"/>
                <a:tab pos="453390" algn="l"/>
              </a:tabLst>
            </a:pPr>
            <a:r>
              <a:rPr spc="-50"/>
              <a:t>Process </a:t>
            </a:r>
            <a:r>
              <a:t>Twitter </a:t>
            </a:r>
            <a:r>
              <a:rPr spc="-25" dirty="0"/>
              <a:t>datasets </a:t>
            </a:r>
            <a:r>
              <a:rPr spc="35" dirty="0"/>
              <a:t>to </a:t>
            </a:r>
            <a:r>
              <a:rPr spc="-5" dirty="0"/>
              <a:t>extract </a:t>
            </a:r>
            <a:r>
              <a:rPr spc="-10"/>
              <a:t>meaningful</a:t>
            </a:r>
            <a:r>
              <a:rPr spc="-245"/>
              <a:t> </a:t>
            </a:r>
            <a:r>
              <a:rPr spc="-45"/>
              <a:t>analysis </a:t>
            </a:r>
            <a:r>
              <a:rPr spc="10" dirty="0"/>
              <a:t>by </a:t>
            </a:r>
            <a:r>
              <a:rPr spc="5" dirty="0"/>
              <a:t>performing</a:t>
            </a:r>
            <a:r>
              <a:rPr lang="zh-CN" altLang="en-US" spc="5" dirty="0"/>
              <a:t> </a:t>
            </a:r>
            <a:r>
              <a:rPr lang="en-US" dirty="0"/>
              <a:t>Machine Learning</a:t>
            </a:r>
            <a:r>
              <a:rPr lang="en-US" altLang="zh-CN" dirty="0"/>
              <a:t>.</a:t>
            </a:r>
            <a:r>
              <a:rPr lang="zh-CN" altLang="en-US" spc="5" dirty="0"/>
              <a:t> </a:t>
            </a:r>
            <a:endParaRPr spc="-40" dirty="0"/>
          </a:p>
          <a:p>
            <a:pPr marL="452120" marR="205104" indent="-412115">
              <a:lnSpc>
                <a:spcPct val="114599"/>
              </a:lnSpc>
              <a:buChar char="●"/>
              <a:tabLst>
                <a:tab pos="452755" algn="l"/>
                <a:tab pos="453390" algn="l"/>
              </a:tabLst>
            </a:pPr>
            <a:r>
              <a:rPr spc="-55" dirty="0"/>
              <a:t>In </a:t>
            </a:r>
            <a:r>
              <a:rPr spc="-15" dirty="0"/>
              <a:t>this </a:t>
            </a:r>
            <a:r>
              <a:rPr dirty="0"/>
              <a:t>project, </a:t>
            </a:r>
            <a:r>
              <a:rPr spc="20" dirty="0"/>
              <a:t>we </a:t>
            </a:r>
            <a:r>
              <a:rPr spc="-5" dirty="0"/>
              <a:t>utilize information </a:t>
            </a:r>
            <a:r>
              <a:rPr spc="-20" dirty="0"/>
              <a:t>available </a:t>
            </a:r>
            <a:r>
              <a:rPr spc="10" dirty="0"/>
              <a:t>through</a:t>
            </a:r>
            <a:r>
              <a:rPr spc="-295" dirty="0"/>
              <a:t> </a:t>
            </a:r>
            <a:r>
              <a:rPr spc="15" dirty="0"/>
              <a:t>the  </a:t>
            </a:r>
            <a:r>
              <a:rPr dirty="0"/>
              <a:t>Twitter </a:t>
            </a:r>
            <a:r>
              <a:rPr spc="-105" dirty="0"/>
              <a:t>API </a:t>
            </a:r>
            <a:r>
              <a:rPr spc="35" dirty="0"/>
              <a:t>to </a:t>
            </a:r>
            <a:r>
              <a:rPr dirty="0"/>
              <a:t>gather </a:t>
            </a:r>
            <a:r>
              <a:rPr spc="-5" dirty="0"/>
              <a:t>information </a:t>
            </a:r>
            <a:r>
              <a:rPr spc="5" dirty="0"/>
              <a:t>about </a:t>
            </a:r>
            <a:r>
              <a:rPr spc="15" dirty="0"/>
              <a:t>the </a:t>
            </a:r>
            <a:r>
              <a:rPr spc="5" dirty="0"/>
              <a:t>tweets </a:t>
            </a:r>
            <a:r>
              <a:rPr spc="-15" dirty="0"/>
              <a:t>and  </a:t>
            </a:r>
            <a:r>
              <a:rPr spc="5" dirty="0"/>
              <a:t>their</a:t>
            </a:r>
            <a:r>
              <a:rPr spc="-55" dirty="0"/>
              <a:t> </a:t>
            </a:r>
            <a:r>
              <a:rPr spc="-35" dirty="0"/>
              <a:t>users</a:t>
            </a:r>
            <a:r>
              <a:rPr lang="en-US" altLang="zh-CN" spc="-35" dirty="0"/>
              <a:t>.</a:t>
            </a:r>
            <a:endParaRPr spc="-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461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Use</a:t>
            </a:r>
            <a:r>
              <a:rPr spc="-135" dirty="0"/>
              <a:t> </a:t>
            </a:r>
            <a:r>
              <a:rPr spc="-4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138124"/>
            <a:ext cx="7698740" cy="27980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69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2400" spc="-7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input</a:t>
            </a:r>
            <a:endParaRPr sz="24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44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20" dirty="0">
                <a:solidFill>
                  <a:srgbClr val="616161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zh-CN" altLang="en-US" sz="1800" spc="-1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1800" spc="-10" dirty="0">
                <a:solidFill>
                  <a:srgbClr val="616161"/>
                </a:solidFill>
                <a:latin typeface="Arial"/>
                <a:cs typeface="Arial"/>
              </a:rPr>
              <a:t>or</a:t>
            </a:r>
            <a:r>
              <a:rPr lang="zh-CN" altLang="en-US" sz="1800" spc="-1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1800" spc="-10" dirty="0">
                <a:solidFill>
                  <a:srgbClr val="616161"/>
                </a:solidFill>
                <a:latin typeface="Arial"/>
                <a:cs typeface="Arial"/>
              </a:rPr>
              <a:t>Nothing</a:t>
            </a:r>
            <a:endParaRPr sz="1800" dirty="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29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2400" spc="-7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616161"/>
                </a:solidFill>
                <a:latin typeface="Arial"/>
                <a:cs typeface="Arial"/>
              </a:rPr>
              <a:t>get</a:t>
            </a:r>
            <a:endParaRPr sz="2400" dirty="0">
              <a:latin typeface="Arial"/>
              <a:cs typeface="Arial"/>
            </a:endParaRPr>
          </a:p>
          <a:p>
            <a:pPr marL="882015" marR="5080" lvl="1" indent="-366395">
              <a:lnSpc>
                <a:spcPct val="114599"/>
              </a:lnSpc>
              <a:spcBef>
                <a:spcPts val="130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20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sz="1800" spc="-10" dirty="0">
                <a:solidFill>
                  <a:srgbClr val="616161"/>
                </a:solidFill>
                <a:latin typeface="Arial"/>
                <a:cs typeface="Arial"/>
              </a:rPr>
              <a:t>result </a:t>
            </a:r>
            <a:r>
              <a:rPr sz="1800" spc="-25" dirty="0">
                <a:solidFill>
                  <a:srgbClr val="616161"/>
                </a:solidFill>
                <a:latin typeface="Arial"/>
                <a:cs typeface="Arial"/>
              </a:rPr>
              <a:t>such </a:t>
            </a:r>
            <a:r>
              <a:rPr sz="1800" spc="-6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sz="1800" spc="-55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16161"/>
                </a:solidFill>
                <a:latin typeface="Arial"/>
                <a:cs typeface="Arial"/>
              </a:rPr>
              <a:t>bar chart </a:t>
            </a:r>
            <a:r>
              <a:rPr sz="1800" dirty="0">
                <a:solidFill>
                  <a:srgbClr val="616161"/>
                </a:solidFill>
                <a:latin typeface="Arial"/>
                <a:cs typeface="Arial"/>
              </a:rPr>
              <a:t>represent </a:t>
            </a:r>
            <a:r>
              <a:rPr sz="1800" spc="10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sentiments</a:t>
            </a:r>
            <a:r>
              <a:rPr sz="1800" spc="-19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16161"/>
                </a:solidFill>
                <a:latin typeface="Arial"/>
                <a:cs typeface="Arial"/>
              </a:rPr>
              <a:t>of  </a:t>
            </a:r>
            <a:r>
              <a:rPr sz="1800" spc="5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1800" spc="1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616161"/>
                </a:solidFill>
                <a:latin typeface="Arial"/>
                <a:cs typeface="Arial"/>
              </a:rPr>
              <a:t>that </a:t>
            </a:r>
            <a:r>
              <a:rPr sz="1800" spc="10" dirty="0">
                <a:solidFill>
                  <a:srgbClr val="616161"/>
                </a:solidFill>
                <a:latin typeface="Arial"/>
                <a:cs typeface="Arial"/>
              </a:rPr>
              <a:t>keyword </a:t>
            </a: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616161"/>
                </a:solidFill>
                <a:latin typeface="Arial"/>
                <a:cs typeface="Arial"/>
              </a:rPr>
              <a:t>that</a:t>
            </a:r>
            <a:r>
              <a:rPr sz="1800" spc="-3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16161"/>
                </a:solidFill>
                <a:latin typeface="Arial"/>
                <a:cs typeface="Arial"/>
              </a:rPr>
              <a:t>date</a:t>
            </a:r>
            <a:endParaRPr lang="en-US" sz="1800" spc="5" dirty="0">
              <a:solidFill>
                <a:srgbClr val="616161"/>
              </a:solidFill>
              <a:latin typeface="Arial"/>
              <a:cs typeface="Arial"/>
            </a:endParaRPr>
          </a:p>
          <a:p>
            <a:pPr marL="882015" marR="5080" lvl="1" indent="-366395">
              <a:lnSpc>
                <a:spcPct val="114599"/>
              </a:lnSpc>
              <a:spcBef>
                <a:spcPts val="130"/>
              </a:spcBef>
              <a:buChar char="○"/>
              <a:tabLst>
                <a:tab pos="882015" algn="l"/>
                <a:tab pos="882650" algn="l"/>
              </a:tabLst>
            </a:pPr>
            <a:r>
              <a:rPr lang="en-US" spc="-20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pc="-15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lang="en-US" spc="-10" dirty="0">
                <a:solidFill>
                  <a:srgbClr val="616161"/>
                </a:solidFill>
                <a:latin typeface="Arial"/>
                <a:cs typeface="Arial"/>
              </a:rPr>
              <a:t>result </a:t>
            </a:r>
            <a:r>
              <a:rPr lang="en-US" spc="-25" dirty="0">
                <a:solidFill>
                  <a:srgbClr val="616161"/>
                </a:solidFill>
                <a:latin typeface="Arial"/>
                <a:cs typeface="Arial"/>
              </a:rPr>
              <a:t>such </a:t>
            </a:r>
            <a:r>
              <a:rPr lang="en-US" spc="-6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lang="en-US" spc="-55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pc="-10" dirty="0">
                <a:solidFill>
                  <a:srgbClr val="616161"/>
                </a:solidFill>
                <a:latin typeface="Arial"/>
                <a:cs typeface="Arial"/>
              </a:rPr>
              <a:t>bar chart </a:t>
            </a:r>
            <a:r>
              <a:rPr lang="en-US" dirty="0">
                <a:solidFill>
                  <a:srgbClr val="616161"/>
                </a:solidFill>
                <a:latin typeface="Arial"/>
                <a:cs typeface="Arial"/>
              </a:rPr>
              <a:t>represent</a:t>
            </a:r>
            <a:r>
              <a:rPr lang="zh-CN" altLang="en-US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616161"/>
                </a:solidFill>
                <a:latin typeface="Arial"/>
                <a:cs typeface="Arial"/>
              </a:rPr>
              <a:t>at</a:t>
            </a:r>
            <a:r>
              <a:rPr lang="zh-CN" altLang="en-US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616161"/>
                </a:solidFill>
                <a:latin typeface="Arial"/>
                <a:cs typeface="Arial"/>
              </a:rPr>
              <a:t>that</a:t>
            </a:r>
            <a:r>
              <a:rPr lang="zh-CN" altLang="en-US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rgbClr val="616161"/>
                </a:solidFill>
                <a:latin typeface="Arial"/>
                <a:cs typeface="Arial"/>
              </a:rPr>
              <a:t>moment</a:t>
            </a:r>
            <a:endParaRPr lang="en-US" sz="1800" spc="5" dirty="0">
              <a:solidFill>
                <a:srgbClr val="616161"/>
              </a:solidFill>
              <a:latin typeface="Arial"/>
              <a:cs typeface="Arial"/>
            </a:endParaRPr>
          </a:p>
          <a:p>
            <a:pPr marL="882015" marR="5080" lvl="1" indent="-366395">
              <a:lnSpc>
                <a:spcPct val="114599"/>
              </a:lnSpc>
              <a:spcBef>
                <a:spcPts val="130"/>
              </a:spcBef>
              <a:buChar char="○"/>
              <a:tabLst>
                <a:tab pos="882015" algn="l"/>
                <a:tab pos="882650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87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138124"/>
            <a:ext cx="6930390" cy="38195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69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70" dirty="0">
                <a:solidFill>
                  <a:srgbClr val="616161"/>
                </a:solidFill>
                <a:latin typeface="Arial"/>
                <a:cs typeface="Arial"/>
              </a:rPr>
              <a:t>Parse </a:t>
            </a:r>
            <a:r>
              <a:rPr sz="2400" spc="-45" dirty="0">
                <a:solidFill>
                  <a:srgbClr val="616161"/>
                </a:solidFill>
                <a:latin typeface="Arial"/>
                <a:cs typeface="Arial"/>
              </a:rPr>
              <a:t>tweets(JSON</a:t>
            </a:r>
            <a:r>
              <a:rPr sz="2400" spc="-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16161"/>
                </a:solidFill>
                <a:latin typeface="Arial"/>
                <a:cs typeface="Arial"/>
              </a:rPr>
              <a:t>format)</a:t>
            </a:r>
            <a:endParaRPr sz="24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44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Text</a:t>
            </a:r>
            <a:r>
              <a:rPr sz="1800" spc="-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Arial"/>
                <a:cs typeface="Arial"/>
              </a:rPr>
              <a:t>field</a:t>
            </a:r>
            <a:endParaRPr sz="18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31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25" dirty="0">
                <a:solidFill>
                  <a:srgbClr val="616161"/>
                </a:solidFill>
                <a:latin typeface="Arial"/>
                <a:cs typeface="Arial"/>
              </a:rPr>
              <a:t>User</a:t>
            </a:r>
            <a:r>
              <a:rPr sz="1800" spc="-4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Arial"/>
                <a:cs typeface="Arial"/>
              </a:rPr>
              <a:t>field</a:t>
            </a:r>
            <a:endParaRPr sz="18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31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10" dirty="0">
                <a:solidFill>
                  <a:srgbClr val="616161"/>
                </a:solidFill>
                <a:latin typeface="Arial"/>
                <a:cs typeface="Arial"/>
              </a:rPr>
              <a:t>Created_at </a:t>
            </a:r>
            <a:r>
              <a:rPr sz="1800" spc="10" dirty="0">
                <a:solidFill>
                  <a:srgbClr val="616161"/>
                </a:solidFill>
                <a:latin typeface="Arial"/>
                <a:cs typeface="Arial"/>
              </a:rPr>
              <a:t>field </a:t>
            </a:r>
            <a:r>
              <a:rPr sz="1800" spc="-60" dirty="0">
                <a:solidFill>
                  <a:srgbClr val="616161"/>
                </a:solidFill>
                <a:latin typeface="Arial"/>
                <a:cs typeface="Arial"/>
              </a:rPr>
              <a:t>-</a:t>
            </a:r>
            <a:r>
              <a:rPr sz="1800" spc="-12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Date</a:t>
            </a:r>
            <a:endParaRPr sz="18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31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10" dirty="0">
                <a:solidFill>
                  <a:srgbClr val="616161"/>
                </a:solidFill>
                <a:latin typeface="Arial"/>
                <a:cs typeface="Arial"/>
              </a:rPr>
              <a:t>Location </a:t>
            </a:r>
            <a:r>
              <a:rPr sz="1800" spc="10" dirty="0">
                <a:solidFill>
                  <a:srgbClr val="616161"/>
                </a:solidFill>
                <a:latin typeface="Arial"/>
                <a:cs typeface="Arial"/>
              </a:rPr>
              <a:t>field </a:t>
            </a:r>
            <a:r>
              <a:rPr sz="1800" spc="-10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sz="1800" spc="-12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29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616161"/>
                </a:solidFill>
                <a:latin typeface="Arial"/>
                <a:cs typeface="Arial"/>
              </a:rPr>
              <a:t>Clean </a:t>
            </a:r>
            <a:r>
              <a:rPr sz="2400" spc="-15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break </a:t>
            </a:r>
            <a:r>
              <a:rPr sz="2400" spc="20" dirty="0">
                <a:solidFill>
                  <a:srgbClr val="616161"/>
                </a:solidFill>
                <a:latin typeface="Arial"/>
                <a:cs typeface="Arial"/>
              </a:rPr>
              <a:t>down </a:t>
            </a:r>
            <a:r>
              <a:rPr sz="2400" spc="15" dirty="0">
                <a:solidFill>
                  <a:srgbClr val="616161"/>
                </a:solidFill>
                <a:latin typeface="Arial"/>
                <a:cs typeface="Arial"/>
              </a:rPr>
              <a:t>the text field into</a:t>
            </a:r>
            <a:r>
              <a:rPr sz="2400" spc="-4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words</a:t>
            </a:r>
            <a:endParaRPr sz="2400" dirty="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616161"/>
                </a:solidFill>
                <a:latin typeface="Arial"/>
                <a:cs typeface="Arial"/>
              </a:rPr>
              <a:t>Filter </a:t>
            </a:r>
            <a:r>
              <a:rPr sz="2400" spc="15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by</a:t>
            </a:r>
            <a:r>
              <a:rPr sz="2400" spc="-21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endParaRPr sz="2400" dirty="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616161"/>
                </a:solidFill>
                <a:latin typeface="Arial"/>
                <a:cs typeface="Arial"/>
              </a:rPr>
              <a:t>Identify </a:t>
            </a:r>
            <a:r>
              <a:rPr sz="2400" spc="-15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616161"/>
                </a:solidFill>
                <a:latin typeface="Arial"/>
                <a:cs typeface="Arial"/>
              </a:rPr>
              <a:t>mark </a:t>
            </a:r>
            <a:r>
              <a:rPr sz="2400" spc="15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616161"/>
                </a:solidFill>
                <a:latin typeface="Arial"/>
                <a:cs typeface="Arial"/>
              </a:rPr>
              <a:t>word</a:t>
            </a:r>
            <a:r>
              <a:rPr sz="2400" spc="-2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endParaRPr sz="2400" dirty="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616161"/>
                </a:solidFill>
                <a:latin typeface="Arial"/>
                <a:cs typeface="Arial"/>
              </a:rPr>
              <a:t>Calculate </a:t>
            </a:r>
            <a:r>
              <a:rPr sz="2400" spc="-15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616161"/>
                </a:solidFill>
                <a:latin typeface="Arial"/>
                <a:cs typeface="Arial"/>
              </a:rPr>
              <a:t>catalog </a:t>
            </a:r>
            <a:r>
              <a:rPr sz="2400" spc="5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2400" spc="-15" dirty="0">
                <a:solidFill>
                  <a:srgbClr val="616161"/>
                </a:solidFill>
                <a:latin typeface="Arial"/>
                <a:cs typeface="Arial"/>
              </a:rPr>
              <a:t>using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Stanford</a:t>
            </a:r>
            <a:r>
              <a:rPr sz="2400" spc="-25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616161"/>
                </a:solidFill>
                <a:latin typeface="Arial"/>
                <a:cs typeface="Arial"/>
              </a:rPr>
              <a:t>NLP</a:t>
            </a:r>
            <a:endParaRPr sz="2400" dirty="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sz="2400" spc="-15" dirty="0">
                <a:solidFill>
                  <a:srgbClr val="616161"/>
                </a:solidFill>
                <a:latin typeface="Arial"/>
                <a:cs typeface="Arial"/>
              </a:rPr>
              <a:t>using </a:t>
            </a:r>
            <a:r>
              <a:rPr sz="2400" spc="-10" dirty="0">
                <a:solidFill>
                  <a:srgbClr val="616161"/>
                </a:solidFill>
                <a:latin typeface="Arial"/>
                <a:cs typeface="Arial"/>
              </a:rPr>
              <a:t>Apache</a:t>
            </a:r>
            <a:r>
              <a:rPr sz="2400" spc="-12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616161"/>
                </a:solidFill>
                <a:latin typeface="Arial"/>
                <a:cs typeface="Arial"/>
              </a:rPr>
              <a:t>Zeppelin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2122" y="1304875"/>
            <a:ext cx="4482317" cy="1504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694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Data</a:t>
            </a:r>
            <a:r>
              <a:rPr spc="-145" dirty="0"/>
              <a:t> </a:t>
            </a:r>
            <a:r>
              <a:rPr spc="-25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159968"/>
            <a:ext cx="8268970" cy="2949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367665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2400" spc="-10" dirty="0">
                <a:solidFill>
                  <a:srgbClr val="616161"/>
                </a:solidFill>
                <a:latin typeface="Arial"/>
                <a:cs typeface="Arial"/>
              </a:rPr>
              <a:t>based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parameters </a:t>
            </a:r>
            <a:r>
              <a:rPr sz="2400" spc="15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keyword, 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language, </a:t>
            </a:r>
            <a:r>
              <a:rPr sz="2400" spc="-10" dirty="0">
                <a:solidFill>
                  <a:srgbClr val="616161"/>
                </a:solidFill>
                <a:latin typeface="Arial"/>
                <a:cs typeface="Arial"/>
              </a:rPr>
              <a:t>location,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etc </a:t>
            </a:r>
            <a:r>
              <a:rPr sz="2400" spc="-35" dirty="0">
                <a:solidFill>
                  <a:srgbClr val="616161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2400" spc="-10" dirty="0">
                <a:solidFill>
                  <a:srgbClr val="616161"/>
                </a:solidFill>
                <a:latin typeface="Arial"/>
                <a:cs typeface="Arial"/>
              </a:rPr>
              <a:t>set </a:t>
            </a:r>
            <a:r>
              <a:rPr sz="2400" spc="35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sz="2400" spc="-459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define </a:t>
            </a:r>
            <a:r>
              <a:rPr sz="2400" spc="-5" dirty="0">
                <a:solidFill>
                  <a:srgbClr val="616161"/>
                </a:solidFill>
                <a:latin typeface="Arial"/>
                <a:cs typeface="Arial"/>
              </a:rPr>
              <a:t>what </a:t>
            </a:r>
            <a:r>
              <a:rPr sz="2400" spc="-15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2400" spc="35" dirty="0">
                <a:solidFill>
                  <a:srgbClr val="616161"/>
                </a:solidFill>
                <a:latin typeface="Arial"/>
                <a:cs typeface="Arial"/>
              </a:rPr>
              <a:t>to 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request</a:t>
            </a:r>
            <a:endParaRPr sz="2400" dirty="0">
              <a:latin typeface="Arial"/>
              <a:cs typeface="Arial"/>
            </a:endParaRPr>
          </a:p>
          <a:p>
            <a:pPr marL="424815" marR="325755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40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2400" spc="-50" dirty="0">
                <a:solidFill>
                  <a:srgbClr val="616161"/>
                </a:solidFill>
                <a:latin typeface="Arial"/>
                <a:cs typeface="Arial"/>
              </a:rPr>
              <a:t>size: </a:t>
            </a:r>
            <a:r>
              <a:rPr sz="2400" spc="-5" dirty="0">
                <a:solidFill>
                  <a:srgbClr val="616161"/>
                </a:solidFill>
                <a:latin typeface="Arial"/>
                <a:cs typeface="Arial"/>
              </a:rPr>
              <a:t>around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100,000 </a:t>
            </a:r>
            <a:r>
              <a:rPr sz="2400" spc="5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which cover </a:t>
            </a:r>
            <a:r>
              <a:rPr sz="2400" spc="-30" dirty="0">
                <a:solidFill>
                  <a:srgbClr val="616161"/>
                </a:solidFill>
                <a:latin typeface="Arial"/>
                <a:cs typeface="Arial"/>
              </a:rPr>
              <a:t>last</a:t>
            </a:r>
            <a:r>
              <a:rPr sz="2400" spc="-28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16161"/>
                </a:solidFill>
                <a:latin typeface="Arial"/>
                <a:cs typeface="Arial"/>
              </a:rPr>
              <a:t>7-day  </a:t>
            </a:r>
            <a:r>
              <a:rPr sz="2400" spc="5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endParaRPr sz="2400" dirty="0">
              <a:latin typeface="Arial"/>
              <a:cs typeface="Arial"/>
            </a:endParaRPr>
          </a:p>
          <a:p>
            <a:pPr marL="424815" marR="5080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616161"/>
                </a:solidFill>
                <a:latin typeface="Arial"/>
                <a:cs typeface="Arial"/>
                <a:hlinkClick r:id="rId2"/>
              </a:rPr>
              <a:t>Reference:http://140dev.com/twitter-api-programming-tutor </a:t>
            </a:r>
            <a:r>
              <a:rPr sz="2400" spc="-1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ials/aggregating-tweets-search-api-vs-streaming-api/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6633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Programming </a:t>
            </a:r>
            <a:r>
              <a:rPr spc="-5" dirty="0"/>
              <a:t>in </a:t>
            </a:r>
            <a:r>
              <a:rPr spc="-80" dirty="0"/>
              <a:t>Scala </a:t>
            </a:r>
            <a:r>
              <a:rPr spc="-15" dirty="0"/>
              <a:t>and </a:t>
            </a:r>
            <a:r>
              <a:rPr spc="25" dirty="0"/>
              <a:t>code</a:t>
            </a:r>
            <a:r>
              <a:rPr spc="-240" dirty="0"/>
              <a:t> </a:t>
            </a:r>
            <a:r>
              <a:rPr spc="5"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138124"/>
            <a:ext cx="7964805" cy="3099566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69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Most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part </a:t>
            </a:r>
            <a:r>
              <a:rPr sz="2400" spc="25" dirty="0">
                <a:solidFill>
                  <a:srgbClr val="616161"/>
                </a:solidFill>
                <a:latin typeface="Arial"/>
                <a:cs typeface="Arial"/>
              </a:rPr>
              <a:t>of </a:t>
            </a:r>
            <a:r>
              <a:rPr sz="2400" spc="15" dirty="0">
                <a:solidFill>
                  <a:srgbClr val="616161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will </a:t>
            </a:r>
            <a:r>
              <a:rPr sz="2400" spc="3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programed </a:t>
            </a:r>
            <a:r>
              <a:rPr sz="2400" spc="-5" dirty="0">
                <a:solidFill>
                  <a:srgbClr val="616161"/>
                </a:solidFill>
                <a:latin typeface="Arial"/>
                <a:cs typeface="Arial"/>
              </a:rPr>
              <a:t>in</a:t>
            </a:r>
            <a:r>
              <a:rPr sz="2400" spc="-45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16161"/>
                </a:solidFill>
                <a:latin typeface="Arial"/>
                <a:cs typeface="Arial"/>
              </a:rPr>
              <a:t>scala </a:t>
            </a:r>
            <a:r>
              <a:rPr sz="2400" spc="5" dirty="0">
                <a:solidFill>
                  <a:srgbClr val="616161"/>
                </a:solidFill>
                <a:latin typeface="Arial"/>
                <a:cs typeface="Arial"/>
              </a:rPr>
              <a:t>including</a:t>
            </a:r>
            <a:endParaRPr sz="24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44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35" dirty="0">
                <a:solidFill>
                  <a:srgbClr val="616161"/>
                </a:solidFill>
                <a:latin typeface="Arial"/>
                <a:cs typeface="Arial"/>
              </a:rPr>
              <a:t>Parsing</a:t>
            </a:r>
            <a:endParaRPr sz="18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31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Cleaning</a:t>
            </a:r>
            <a:endParaRPr sz="18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31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5" dirty="0">
                <a:solidFill>
                  <a:srgbClr val="616161"/>
                </a:solidFill>
                <a:latin typeface="Arial"/>
                <a:cs typeface="Arial"/>
              </a:rPr>
              <a:t>Filtering</a:t>
            </a:r>
            <a:endParaRPr sz="18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31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dirty="0">
                <a:solidFill>
                  <a:srgbClr val="616161"/>
                </a:solidFill>
                <a:latin typeface="Arial"/>
                <a:cs typeface="Arial"/>
              </a:rPr>
              <a:t>Identifying</a:t>
            </a:r>
            <a:endParaRPr sz="18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31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Calculating</a:t>
            </a:r>
            <a:endParaRPr sz="18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315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Also all </a:t>
            </a:r>
            <a:r>
              <a:rPr sz="1800" spc="10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616161"/>
                </a:solidFill>
                <a:latin typeface="Arial"/>
                <a:cs typeface="Arial"/>
              </a:rPr>
              <a:t>unit test </a:t>
            </a:r>
            <a:r>
              <a:rPr sz="1800" spc="5" dirty="0">
                <a:solidFill>
                  <a:srgbClr val="616161"/>
                </a:solidFill>
                <a:latin typeface="Arial"/>
                <a:cs typeface="Arial"/>
              </a:rPr>
              <a:t>will </a:t>
            </a:r>
            <a:r>
              <a:rPr sz="1800" spc="2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616161"/>
                </a:solidFill>
                <a:latin typeface="Arial"/>
                <a:cs typeface="Arial"/>
              </a:rPr>
              <a:t>programed</a:t>
            </a:r>
            <a:r>
              <a:rPr sz="1800" spc="-3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16161"/>
                </a:solidFill>
                <a:latin typeface="Arial"/>
                <a:cs typeface="Arial"/>
              </a:rPr>
              <a:t>in </a:t>
            </a:r>
            <a:r>
              <a:rPr sz="1800" spc="-35" dirty="0">
                <a:solidFill>
                  <a:srgbClr val="616161"/>
                </a:solidFill>
                <a:latin typeface="Arial"/>
                <a:cs typeface="Arial"/>
              </a:rPr>
              <a:t>scala</a:t>
            </a:r>
            <a:endParaRPr sz="1800" dirty="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29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616161"/>
                </a:solidFill>
                <a:latin typeface="Arial"/>
                <a:cs typeface="Arial"/>
              </a:rPr>
              <a:t>Code </a:t>
            </a:r>
            <a:r>
              <a:rPr sz="2400" spc="5" dirty="0">
                <a:solidFill>
                  <a:srgbClr val="616161"/>
                </a:solidFill>
                <a:latin typeface="Arial"/>
                <a:cs typeface="Arial"/>
              </a:rPr>
              <a:t>repository </a:t>
            </a:r>
            <a:r>
              <a:rPr sz="2400" spc="-80" dirty="0">
                <a:solidFill>
                  <a:srgbClr val="616161"/>
                </a:solidFill>
                <a:latin typeface="Arial"/>
                <a:cs typeface="Arial"/>
              </a:rPr>
              <a:t>-</a:t>
            </a:r>
            <a:r>
              <a:rPr sz="2400" spc="-15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GitHub</a:t>
            </a:r>
            <a:endParaRPr sz="24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445"/>
              </a:spcBef>
              <a:buClr>
                <a:srgbClr val="616161"/>
              </a:buClr>
              <a:buChar char="○"/>
              <a:tabLst>
                <a:tab pos="882015" algn="l"/>
                <a:tab pos="882650" algn="l"/>
              </a:tabLst>
            </a:pPr>
            <a:r>
              <a:rPr lang="en-US" spc="-20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https://</a:t>
            </a:r>
            <a:r>
              <a:rPr lang="en-US" spc="-20" dirty="0" err="1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github.com</a:t>
            </a:r>
            <a:r>
              <a:rPr lang="en-US" spc="-20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/</a:t>
            </a:r>
            <a:r>
              <a:rPr lang="en-US" spc="-20" dirty="0" err="1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PoiBilibili</a:t>
            </a:r>
            <a:r>
              <a:rPr lang="en-US" spc="-20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/CSYE7200_FinalProject</a:t>
            </a:r>
            <a:endParaRPr sz="24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34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Acceptance</a:t>
            </a:r>
            <a:r>
              <a:rPr spc="-130" dirty="0"/>
              <a:t> </a:t>
            </a:r>
            <a:r>
              <a:rPr spc="-5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089442"/>
            <a:ext cx="8307070" cy="2365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254125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2400" spc="-45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2400" spc="15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test </a:t>
            </a:r>
            <a:r>
              <a:rPr sz="2400" spc="5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2400" spc="-25" dirty="0">
                <a:solidFill>
                  <a:srgbClr val="616161"/>
                </a:solidFill>
                <a:latin typeface="Arial"/>
                <a:cs typeface="Arial"/>
              </a:rPr>
              <a:t>(created</a:t>
            </a:r>
            <a:r>
              <a:rPr sz="2400" spc="-28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by  </a:t>
            </a:r>
            <a:r>
              <a:rPr sz="2400" spc="-45" dirty="0">
                <a:solidFill>
                  <a:srgbClr val="616161"/>
                </a:solidFill>
                <a:latin typeface="Arial"/>
                <a:cs typeface="Arial"/>
              </a:rPr>
              <a:t>ourselves).</a:t>
            </a:r>
            <a:endParaRPr sz="24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440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25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1800" spc="-5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sz="1800" spc="-15" dirty="0">
                <a:solidFill>
                  <a:srgbClr val="616161"/>
                </a:solidFill>
                <a:latin typeface="Arial"/>
                <a:cs typeface="Arial"/>
              </a:rPr>
              <a:t>reach</a:t>
            </a:r>
            <a:r>
              <a:rPr sz="1800" spc="-11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616161"/>
                </a:solidFill>
                <a:latin typeface="Arial"/>
                <a:cs typeface="Arial"/>
              </a:rPr>
              <a:t>90%</a:t>
            </a:r>
            <a:endParaRPr sz="1800" dirty="0">
              <a:latin typeface="Arial"/>
              <a:cs typeface="Arial"/>
            </a:endParaRPr>
          </a:p>
          <a:p>
            <a:pPr marL="424815" marR="5080" indent="-412115">
              <a:lnSpc>
                <a:spcPts val="3300"/>
              </a:lnSpc>
              <a:spcBef>
                <a:spcPts val="55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2400" spc="-45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2400" spc="15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sz="2400" spc="15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2400" spc="3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2400" spc="3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sz="2400" spc="30" dirty="0">
                <a:solidFill>
                  <a:srgbClr val="616161"/>
                </a:solidFill>
                <a:latin typeface="Arial"/>
                <a:cs typeface="Arial"/>
              </a:rPr>
              <a:t>” </a:t>
            </a:r>
            <a:r>
              <a:rPr sz="2400" spc="-40" dirty="0">
                <a:solidFill>
                  <a:srgbClr val="616161"/>
                </a:solidFill>
                <a:latin typeface="Arial"/>
                <a:cs typeface="Arial"/>
              </a:rPr>
              <a:t>is </a:t>
            </a:r>
            <a:r>
              <a:rPr sz="2400" spc="55" dirty="0">
                <a:solidFill>
                  <a:srgbClr val="616161"/>
                </a:solidFill>
                <a:latin typeface="Arial"/>
                <a:cs typeface="Arial"/>
              </a:rPr>
              <a:t>“bad”</a:t>
            </a:r>
            <a:r>
              <a:rPr sz="2400" spc="-4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sz="2400" spc="-70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sz="2400" spc="5" dirty="0">
                <a:solidFill>
                  <a:srgbClr val="616161"/>
                </a:solidFill>
                <a:latin typeface="Arial"/>
                <a:cs typeface="Arial"/>
              </a:rPr>
              <a:t>date </a:t>
            </a:r>
            <a:r>
              <a:rPr sz="2400" spc="-35" dirty="0">
                <a:solidFill>
                  <a:srgbClr val="616161"/>
                </a:solidFill>
                <a:latin typeface="Arial"/>
                <a:cs typeface="Arial"/>
              </a:rPr>
              <a:t>(check </a:t>
            </a:r>
            <a:r>
              <a:rPr sz="2400" spc="-25" dirty="0">
                <a:solidFill>
                  <a:srgbClr val="616161"/>
                </a:solidFill>
                <a:latin typeface="Arial"/>
                <a:cs typeface="Arial"/>
              </a:rPr>
              <a:t>against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stock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market</a:t>
            </a:r>
            <a:r>
              <a:rPr sz="2400" spc="-30" dirty="0">
                <a:solidFill>
                  <a:srgbClr val="616161"/>
                </a:solidFill>
                <a:latin typeface="Arial"/>
                <a:cs typeface="Arial"/>
              </a:rPr>
              <a:t>).</a:t>
            </a:r>
            <a:endParaRPr sz="2400" dirty="0">
              <a:latin typeface="Arial"/>
              <a:cs typeface="Arial"/>
            </a:endParaRPr>
          </a:p>
          <a:p>
            <a:pPr marL="882015" lvl="1" indent="-366395">
              <a:lnSpc>
                <a:spcPct val="100000"/>
              </a:lnSpc>
              <a:spcBef>
                <a:spcPts val="260"/>
              </a:spcBef>
              <a:buChar char="○"/>
              <a:tabLst>
                <a:tab pos="882015" algn="l"/>
                <a:tab pos="882650" algn="l"/>
              </a:tabLst>
            </a:pPr>
            <a:r>
              <a:rPr sz="1800" spc="-25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1800" spc="-5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lang="en-US" altLang="zh-CN" spc="-15" dirty="0">
                <a:solidFill>
                  <a:srgbClr val="616161"/>
                </a:solidFill>
                <a:latin typeface="Arial"/>
                <a:cs typeface="Arial"/>
              </a:rPr>
              <a:t>above</a:t>
            </a:r>
            <a:r>
              <a:rPr lang="zh-CN" altLang="en-US" spc="-1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pc="-15" dirty="0">
                <a:solidFill>
                  <a:srgbClr val="616161"/>
                </a:solidFill>
                <a:latin typeface="Arial"/>
                <a:cs typeface="Arial"/>
              </a:rPr>
              <a:t>6</a:t>
            </a:r>
            <a:r>
              <a:rPr sz="1800" spc="-90" dirty="0">
                <a:solidFill>
                  <a:srgbClr val="616161"/>
                </a:solidFill>
                <a:latin typeface="Arial"/>
                <a:cs typeface="Arial"/>
              </a:rPr>
              <a:t>0%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885950"/>
            <a:ext cx="2226945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0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you!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293</Words>
  <Application>Microsoft Macintosh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Times New Roman</vt:lpstr>
      <vt:lpstr>Office Theme</vt:lpstr>
      <vt:lpstr>Data Analysis on Tweets</vt:lpstr>
      <vt:lpstr>Goals of the project</vt:lpstr>
      <vt:lpstr>Use case</vt:lpstr>
      <vt:lpstr>Methodology</vt:lpstr>
      <vt:lpstr>Data sources</vt:lpstr>
      <vt:lpstr>Programming in Scala and code repository</vt:lpstr>
      <vt:lpstr>Acceptance criteria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Tweets</dc:title>
  <cp:lastModifiedBy>青 毅</cp:lastModifiedBy>
  <cp:revision>17</cp:revision>
  <dcterms:created xsi:type="dcterms:W3CDTF">2019-03-17T14:29:26Z</dcterms:created>
  <dcterms:modified xsi:type="dcterms:W3CDTF">2019-03-17T22:07:31Z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