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51A2-0BC4-788F-D581-CAB145EF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F0D1F-2776-BFEF-CD7F-497CD7CC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14E9-10BF-431B-C3A7-B4897DAB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8833-2AEA-4A95-DB4B-B00914FD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6299-3B7D-C83A-620E-69481EC3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6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657B-B9EE-346B-8044-5059A716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896FE-B713-B78D-CFAB-1AA13687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809A-CB8D-9945-24BF-4F7B40C2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48BD-A9DB-2D96-C62A-FB0A4CD7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02A8-E0B0-AD61-3B7E-107189BC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2E9FC-6751-A95A-4F1F-DF137D5FD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48F8D-2F48-57E4-D0A4-5780BB7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AB30-3142-9135-3105-B98DF693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5237-183E-0280-3645-422A09C8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22DB-02A0-C44D-7233-D8DC6D5D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BF70-B480-A10F-8F42-8DD1B521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E16B-EF84-24CC-7664-FFCB2C38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AF62-07C7-5E22-AB04-63F76CB8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4BDD-F9AE-431D-52EF-EC90E416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09C5-DBC6-63A6-AB5E-6213AC0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9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3B80-FA75-1973-201A-18E7BA5D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911A-0104-9EED-DE69-C853A563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D4B6-FDA1-8D57-54EE-3602F76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31B7-C728-5A3A-B622-0547EEF1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4601-BBA0-F6AA-D661-4BAEC078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1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035C-8C17-D04A-E64F-8005A39A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B4DB-EC14-D822-FD2A-4124CC2C9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885-BB7B-E68D-F193-9066540A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C855-0E60-498C-C73E-0901854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77A22-B9F2-237E-8799-1C9DE75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A993A-5610-FA87-4C72-542E507E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0080-BA8D-D3ED-91A5-F71A6E88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F8D5-077B-60E5-AE05-C15A1F21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BC0D-50DE-1225-9257-F191892D6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71844-D1E3-F3E4-050A-38FCE83B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E54AA-7484-2F3D-9CA0-85F885F0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689BF-4DFF-D58D-2D7D-D212A0D9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E7927-2722-52ED-BFA8-387597CA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F684B-843B-C44D-2A56-00EFCEB9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6F2A-5A41-971D-A9F6-03E081E1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C5834-3261-0A16-9D20-226DA50C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578BD-DE66-5F66-89F7-15999691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4052-0891-A634-8807-1D2D611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3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62072-44BE-2D41-7CE8-CC1B0BDC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6BD6E-AC51-27CC-6FF1-B57C6180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E5F6-D7BB-C20B-E007-72C49CA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4F3-987C-9C69-4092-1D99FC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03DD-A0B7-CDF3-D30C-B082960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692B7-C506-8907-C33F-0C84DA496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6E3FE-B70E-68C5-A28B-F615CEB5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D874-6FE6-C7ED-22F2-68698BB1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4F649-46EC-E12C-2ACE-1A4F7F10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5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F79A-56DF-CF7E-FE46-84AA0879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E8D63-A872-35D1-354D-6CF5A599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2669-6148-8499-DC86-7A026FA93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41EE-94BD-5A58-924D-C418E2CA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04D5E-CF7E-F302-8A6E-1BC39D9C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CA53-5B95-FCA2-5A5A-A8631745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F52B-AE81-D912-9211-545D35FD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D9D2-1F51-62FA-693D-120166F9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A56F-6FE3-3AD7-B6E0-1A367FA56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8E5E3-EC08-4042-A4D0-EE490E85DC7E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3B41-4D3C-F848-2B6F-F2ED8E9B2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C118-D5B5-501B-E3A7-B72063D6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8AE83-1964-4398-B08A-442E2F787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f.uni-kiel.de/matwis/amat/semi_en/kap_2/backbone/r2_1_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C785-C870-BF2E-96CF-0F867D34A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Condensed Matter Physics: Bloch’s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0FF3-9BF6-8D48-078F-BEEDBB1BE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By: Neil Mitra</a:t>
            </a:r>
          </a:p>
        </p:txBody>
      </p:sp>
    </p:spTree>
    <p:extLst>
      <p:ext uri="{BB962C8B-B14F-4D97-AF65-F5344CB8AC3E}">
        <p14:creationId xmlns:p14="http://schemas.microsoft.com/office/powerpoint/2010/main" val="17839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1E77C-6C66-3A6B-325C-AD7BF19CB291}"/>
              </a:ext>
            </a:extLst>
          </p:cNvPr>
          <p:cNvSpPr txBox="1"/>
          <p:nvPr/>
        </p:nvSpPr>
        <p:spPr>
          <a:xfrm>
            <a:off x="0" y="0"/>
            <a:ext cx="694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Band Gap Theory and Electronic Structure</a:t>
            </a:r>
          </a:p>
        </p:txBody>
      </p:sp>
      <p:pic>
        <p:nvPicPr>
          <p:cNvPr id="1026" name="Picture 2" descr="Band Gap for Semiconductor Materials - Engineering Tutorial">
            <a:extLst>
              <a:ext uri="{FF2B5EF4-FFF2-40B4-BE49-F238E27FC236}">
                <a16:creationId xmlns:a16="http://schemas.microsoft.com/office/drawing/2014/main" id="{71056EE2-984F-38E7-9B00-4F2A490F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1" y="1828722"/>
            <a:ext cx="5616786" cy="32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miconductor">
            <a:extLst>
              <a:ext uri="{FF2B5EF4-FFF2-40B4-BE49-F238E27FC236}">
                <a16:creationId xmlns:a16="http://schemas.microsoft.com/office/drawing/2014/main" id="{AA66A189-135D-C482-CEB6-AFCC1FA5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59" y="1768267"/>
            <a:ext cx="5797353" cy="32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9665-CD8F-2C1A-C075-714781BC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E0D7-93E0-A16B-7D8D-A84383831D98}"/>
              </a:ext>
            </a:extLst>
          </p:cNvPr>
          <p:cNvSpPr txBox="1"/>
          <p:nvPr/>
        </p:nvSpPr>
        <p:spPr>
          <a:xfrm>
            <a:off x="0" y="0"/>
            <a:ext cx="694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Quantum Mechanics and Bloch’s Theorem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C6147-2900-3541-D576-DDCF92985C4A}"/>
              </a:ext>
            </a:extLst>
          </p:cNvPr>
          <p:cNvGrpSpPr/>
          <p:nvPr/>
        </p:nvGrpSpPr>
        <p:grpSpPr>
          <a:xfrm>
            <a:off x="6458589" y="2495263"/>
            <a:ext cx="4724400" cy="1824562"/>
            <a:chOff x="6458589" y="2495263"/>
            <a:chExt cx="4724400" cy="1824562"/>
          </a:xfrm>
        </p:grpSpPr>
        <p:pic>
          <p:nvPicPr>
            <p:cNvPr id="2050" name="Picture 2" descr="ThreedimensiOnal pOtential">
              <a:extLst>
                <a:ext uri="{FF2B5EF4-FFF2-40B4-BE49-F238E27FC236}">
                  <a16:creationId xmlns:a16="http://schemas.microsoft.com/office/drawing/2014/main" id="{CA05C160-F31D-D733-D4B5-C7C4ABDF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89" y="2495263"/>
              <a:ext cx="4724400" cy="160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0AE4F6-4F61-6DF8-3FAC-AE5C52B63803}"/>
                </a:ext>
              </a:extLst>
            </p:cNvPr>
            <p:cNvSpPr txBox="1"/>
            <p:nvPr/>
          </p:nvSpPr>
          <p:spPr>
            <a:xfrm>
              <a:off x="6547063" y="4104381"/>
              <a:ext cx="45474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Image Source: </a:t>
              </a:r>
              <a:r>
                <a:rPr lang="en-CA" sz="800" dirty="0">
                  <a:latin typeface="Helvetica" panose="020B0604020202020204" pitchFamily="34" charset="0"/>
                  <a:cs typeface="Helvetica" panose="020B0604020202020204" pitchFamily="34" charset="0"/>
                  <a:hlinkClick r:id="rId3"/>
                </a:rPr>
                <a:t>https://www.tf.uni-kiel.de/matwis/amat/semi_en/kap_2/backbone/r2_1_4.html</a:t>
              </a:r>
              <a:endParaRPr lang="en-CA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C5B893-0423-C2A0-A199-24A442579843}"/>
                  </a:ext>
                </a:extLst>
              </p:cNvPr>
              <p:cNvSpPr txBox="1"/>
              <p:nvPr/>
            </p:nvSpPr>
            <p:spPr>
              <a:xfrm>
                <a:off x="760978" y="2495263"/>
                <a:ext cx="4406303" cy="14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Electron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Plane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CA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Periodicity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Lattice</m:t>
                      </m:r>
                    </m:oMath>
                  </m:oMathPara>
                </a14:m>
                <a:endParaRPr lang="en-CA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Band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Index</m:t>
                      </m:r>
                    </m:oMath>
                  </m:oMathPara>
                </a14:m>
                <a:br>
                  <a:rPr lang="en-CA" b="1" dirty="0"/>
                </a:br>
                <a:endParaRPr lang="en-CA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C5B893-0423-C2A0-A199-24A44257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8" y="2495263"/>
                <a:ext cx="4406303" cy="1498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76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Helvetica</vt:lpstr>
      <vt:lpstr>Office Theme</vt:lpstr>
      <vt:lpstr>Condensed Matter Physics: Bloch’s Theorem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nmitra@student.ubc.ca</dc:creator>
  <cp:lastModifiedBy>nmitra@student.ubc.ca</cp:lastModifiedBy>
  <cp:revision>9</cp:revision>
  <dcterms:created xsi:type="dcterms:W3CDTF">2024-11-03T22:23:49Z</dcterms:created>
  <dcterms:modified xsi:type="dcterms:W3CDTF">2024-11-03T22:40:50Z</dcterms:modified>
</cp:coreProperties>
</file>