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0DD1-4773-DD2A-152F-B0B07FC0F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3E99E-7941-4EC8-260B-0A1089209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8A1A-D81E-B293-7B96-FC7249F9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C34D-3853-284D-4418-6ACFDD88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A79A-318A-DA36-4454-428FEC0F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4A2A-8281-4811-F2F4-A0DB3EFA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D8299-8F7C-EA7A-77BD-0166B8A9E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1AA2-1C08-1996-A89B-0DAF064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1B43C-F89D-4F96-55DF-6B60B8B5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D3B6-CBB8-9EC9-5F0F-7C3AD3A5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0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41C6E-25E9-6403-1E57-0988E66A1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B494F-FE8F-65D7-B58B-93A47750E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78B4-0251-28B0-235E-DE3F5207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C924-121E-ABAE-C548-223A4526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EB53-2416-7001-4EB7-CBDFD923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73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D57-1426-E6A4-E207-B4D290AD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7172-20AF-C495-1731-755EE586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10F2-65E9-0FDD-019B-FC629767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768DB-3F08-BDE9-5D6C-4EC7A20E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4515E-9CD1-626C-5D05-F3B7271A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3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A09-510D-B343-DD87-6245F6F5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66A3-BD09-4061-A263-B300FA81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CA6A8-196C-FCC6-0501-71D2D132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AE15-AE92-CF57-A94F-8B5C3081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571D-F2DE-209F-86EE-7D982F16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8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C6FB-7CA4-3BCE-AA2D-A618AC67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87DD-55EE-A7CD-43A4-5DD60462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E714C-8A6E-F672-EDD7-5C956568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DCB1-D131-3919-3DD9-548B74E4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94E9E-1A04-2E04-B7AE-99F1CF21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BE827-61A3-645B-6431-D9F49DBF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5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5FF7-5C0A-94A6-EE42-67E361BC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14367-EB63-DB60-78BB-61D017DEC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06B80-A50C-A648-532E-E37AE51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6C82F-A5DE-C452-86F8-CEA1BD75E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CD86D-282B-E824-58F2-CE00A02B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DF419-86E4-7301-0E8D-C9B7B95A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1C83A-1C4A-E736-D119-079B459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118F6-AAA5-CBE1-344A-F99CA9FB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4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2F70-01B1-DC8F-9BA9-FA5FAC25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75F56-CFC5-F034-5D75-E0B9C9B1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24398-1B4E-1B81-CF48-6548A6E8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1DCE2-E5D9-7798-498D-ADDFA6DF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1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38194-638A-E9B0-4E2F-65630A61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BFC06-FD88-BAE0-470C-253551B3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1F5D-AAC9-BB32-1089-369772C6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FDE1-CA0B-DF69-2F59-A44C4DF9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8A41-47DC-D724-1EA4-749D5B9F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6461F-4D48-EE6B-B76D-43303125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2A725-2C9C-0F2C-AF0F-CD6CD1E1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FAEA-E07A-3B9B-C566-D02CDAB1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E59BC-7626-09F7-6A77-4FFE90B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36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3BA4-294F-5342-2420-247EB95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28CB7-9DBF-EE67-66D9-5E70D8692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F4BC5-2437-EDC3-E344-C1DF18FE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42B7E-7506-72AC-FAA3-73CC4BBE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38F45-6B98-1C5B-BDA3-9C941004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AF171-FE0D-CCFB-9218-5DA2275E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17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8956-7AC6-7BF6-C648-80DC9BE8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A003F-3287-7D67-48A3-C7C15BEFE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2ABE-7C7D-3B1E-978F-360EB2299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6EE29-38F4-4EFF-8248-317CC647B66A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E9FC-95BD-09FA-5C54-56B341D76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CD80D-B41D-4D22-D295-FA7151EB2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F7AE3-0D33-4EFE-929A-DC2172B37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45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E434-18A3-54B2-FBBF-2544EF93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Force 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D083D-A010-2A8F-1DD5-D7FB34AAE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By: Neil Mitra</a:t>
            </a:r>
          </a:p>
        </p:txBody>
      </p:sp>
    </p:spTree>
    <p:extLst>
      <p:ext uri="{BB962C8B-B14F-4D97-AF65-F5344CB8AC3E}">
        <p14:creationId xmlns:p14="http://schemas.microsoft.com/office/powerpoint/2010/main" val="162701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0150E-4A6B-DC44-D599-8940DD5ED773}"/>
              </a:ext>
            </a:extLst>
          </p:cNvPr>
          <p:cNvSpPr txBox="1"/>
          <p:nvPr/>
        </p:nvSpPr>
        <p:spPr>
          <a:xfrm>
            <a:off x="122737" y="67506"/>
            <a:ext cx="1003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– The Fundamentals: Bond Stretching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F303C5-D0B6-409C-AC27-291BC8206E83}"/>
              </a:ext>
            </a:extLst>
          </p:cNvPr>
          <p:cNvGrpSpPr/>
          <p:nvPr/>
        </p:nvGrpSpPr>
        <p:grpSpPr>
          <a:xfrm>
            <a:off x="4302328" y="1845917"/>
            <a:ext cx="5884515" cy="2780022"/>
            <a:chOff x="4017986" y="1747727"/>
            <a:chExt cx="5884515" cy="278002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" name="3D Model 5" descr="LinearBond">
                  <a:extLst>
                    <a:ext uri="{FF2B5EF4-FFF2-40B4-BE49-F238E27FC236}">
                      <a16:creationId xmlns:a16="http://schemas.microsoft.com/office/drawing/2014/main" id="{CD001B90-C043-2E87-C909-91505F57068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45110842"/>
                    </p:ext>
                  </p:extLst>
                </p:nvPr>
              </p:nvGraphicFramePr>
              <p:xfrm>
                <a:off x="4017986" y="2580941"/>
                <a:ext cx="4806539" cy="111359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806539" cy="1113594"/>
                      </a:xfrm>
                      <a:prstGeom prst="rect">
                        <a:avLst/>
                      </a:prstGeom>
                    </am3d:spPr>
                    <am3d:camera>
                      <am3d:pos x="0" y="0" z="49134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460" d="1000000"/>
                      <am3d:preTrans dx="-1" dy="14798" dz="40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2568964" ay="-30802" az="-28532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526339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" name="3D Model 5" descr="LinearBond">
                  <a:extLst>
                    <a:ext uri="{FF2B5EF4-FFF2-40B4-BE49-F238E27FC236}">
                      <a16:creationId xmlns:a16="http://schemas.microsoft.com/office/drawing/2014/main" id="{CD001B90-C043-2E87-C909-91505F5706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2328" y="2679131"/>
                  <a:ext cx="4806539" cy="111359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2D42F-57FE-C550-4A82-A02F1DB20B18}"/>
                </a:ext>
              </a:extLst>
            </p:cNvPr>
            <p:cNvSpPr/>
            <p:nvPr/>
          </p:nvSpPr>
          <p:spPr>
            <a:xfrm>
              <a:off x="6840513" y="1747727"/>
              <a:ext cx="3061988" cy="2780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89D45C-BCD1-6E22-836E-78A12A6C0B63}"/>
              </a:ext>
            </a:extLst>
          </p:cNvPr>
          <p:cNvCxnSpPr>
            <a:cxnSpLocks/>
          </p:cNvCxnSpPr>
          <p:nvPr/>
        </p:nvCxnSpPr>
        <p:spPr>
          <a:xfrm>
            <a:off x="5306382" y="2822979"/>
            <a:ext cx="9798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D96F25-4889-749E-97C5-6121605F1BBE}"/>
                  </a:ext>
                </a:extLst>
              </p:cNvPr>
              <p:cNvSpPr txBox="1"/>
              <p:nvPr/>
            </p:nvSpPr>
            <p:spPr>
              <a:xfrm>
                <a:off x="4467772" y="4738328"/>
                <a:ext cx="2657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D96F25-4889-749E-97C5-6121605F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72" y="4738328"/>
                <a:ext cx="265708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D13F06-4544-2B39-215A-F67B77624A2C}"/>
                  </a:ext>
                </a:extLst>
              </p:cNvPr>
              <p:cNvSpPr txBox="1"/>
              <p:nvPr/>
            </p:nvSpPr>
            <p:spPr>
              <a:xfrm>
                <a:off x="5565155" y="2453647"/>
                <a:ext cx="515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D13F06-4544-2B39-215A-F67B7762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55" y="2453647"/>
                <a:ext cx="515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3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5618A-C0FC-8F3A-2135-6161BC012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CAB32-8C5E-EAEB-BE96-E789625D3E42}"/>
              </a:ext>
            </a:extLst>
          </p:cNvPr>
          <p:cNvSpPr txBox="1"/>
          <p:nvPr/>
        </p:nvSpPr>
        <p:spPr>
          <a:xfrm>
            <a:off x="122738" y="67506"/>
            <a:ext cx="1114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– The Fundamentals: Bond Angle Bending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Trigonal Planar Bond">
                <a:extLst>
                  <a:ext uri="{FF2B5EF4-FFF2-40B4-BE49-F238E27FC236}">
                    <a16:creationId xmlns:a16="http://schemas.microsoft.com/office/drawing/2014/main" id="{012DB375-D659-4514-090C-D721EC40A8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8266224"/>
                  </p:ext>
                </p:extLst>
              </p:nvPr>
            </p:nvGraphicFramePr>
            <p:xfrm>
              <a:off x="3647481" y="1241982"/>
              <a:ext cx="4197429" cy="39689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97429" cy="3968998"/>
                    </a:xfrm>
                    <a:prstGeom prst="rect">
                      <a:avLst/>
                    </a:prstGeom>
                  </am3d:spPr>
                  <am3d:camera>
                    <am3d:pos x="0" y="0" z="6421612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695" d="1000000"/>
                    <am3d:preTrans dx="3959292" dy="4779" dz="-121"/>
                    <am3d:scale>
                      <am3d:sx n="1000000" d="1000000"/>
                      <am3d:sy n="1000000" d="1000000"/>
                      <am3d:sz n="1000000" d="1000000"/>
                    </am3d:scale>
                    <am3d:rot ax="5344682" ay="-185309" az="-44014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682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Trigonal Planar Bond">
                <a:extLst>
                  <a:ext uri="{FF2B5EF4-FFF2-40B4-BE49-F238E27FC236}">
                    <a16:creationId xmlns:a16="http://schemas.microsoft.com/office/drawing/2014/main" id="{012DB375-D659-4514-090C-D721EC40A8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7481" y="1241982"/>
                <a:ext cx="4197429" cy="3968998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A27EFCB-EAF6-E226-EFF6-F71A418B6E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3462" y="2987142"/>
            <a:ext cx="495556" cy="478679"/>
          </a:xfrm>
          <a:prstGeom prst="curvedConnector3">
            <a:avLst>
              <a:gd name="adj1" fmla="val -1068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D4E024-E0E8-7902-4181-8702F604C2F6}"/>
                  </a:ext>
                </a:extLst>
              </p:cNvPr>
              <p:cNvSpPr txBox="1"/>
              <p:nvPr/>
            </p:nvSpPr>
            <p:spPr>
              <a:xfrm>
                <a:off x="3047478" y="5616018"/>
                <a:ext cx="60970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D4E024-E0E8-7902-4181-8702F604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78" y="5616018"/>
                <a:ext cx="6097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BCDDC9-31DA-5BFB-799F-7EECA1BA010A}"/>
                  </a:ext>
                </a:extLst>
              </p:cNvPr>
              <p:cNvSpPr txBox="1"/>
              <p:nvPr/>
            </p:nvSpPr>
            <p:spPr>
              <a:xfrm>
                <a:off x="6370116" y="2794037"/>
                <a:ext cx="4357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BCDDC9-31DA-5BFB-799F-7EECA1BA0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16" y="2794037"/>
                <a:ext cx="4357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7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AB67E-F97C-8A9F-9652-74E4C663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396FD-4ECE-94D8-1505-74838C2F46D8}"/>
              </a:ext>
            </a:extLst>
          </p:cNvPr>
          <p:cNvSpPr txBox="1"/>
          <p:nvPr/>
        </p:nvSpPr>
        <p:spPr>
          <a:xfrm>
            <a:off x="122737" y="67506"/>
            <a:ext cx="1148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– The Fundamentals: Torsional Angle Twisting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LinearBond">
                <a:extLst>
                  <a:ext uri="{FF2B5EF4-FFF2-40B4-BE49-F238E27FC236}">
                    <a16:creationId xmlns:a16="http://schemas.microsoft.com/office/drawing/2014/main" id="{22F48523-ECB1-69F3-10D8-D56925A59B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8714028"/>
                  </p:ext>
                </p:extLst>
              </p:nvPr>
            </p:nvGraphicFramePr>
            <p:xfrm>
              <a:off x="3873569" y="1796678"/>
              <a:ext cx="4444859" cy="32646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44859" cy="3264640"/>
                    </a:xfrm>
                    <a:prstGeom prst="rect">
                      <a:avLst/>
                    </a:prstGeom>
                  </am3d:spPr>
                  <am3d:camera>
                    <am3d:pos x="0" y="0" z="49134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460" d="1000000"/>
                    <am3d:preTrans dx="-1" dy="14798" dz="402"/>
                    <am3d:scale>
                      <am3d:sx n="1000000" d="1000000"/>
                      <am3d:sy n="1000000" d="1000000"/>
                      <am3d:sz n="1000000" d="1000000"/>
                    </am3d:scale>
                    <am3d:rot ax="3967309" ay="986678" az="195588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633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LinearBond">
                <a:extLst>
                  <a:ext uri="{FF2B5EF4-FFF2-40B4-BE49-F238E27FC236}">
                    <a16:creationId xmlns:a16="http://schemas.microsoft.com/office/drawing/2014/main" id="{22F48523-ECB1-69F3-10D8-D56925A59B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3569" y="1796678"/>
                <a:ext cx="4444859" cy="326464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CD926F9-55AC-1F6C-1DDD-B46AD5D85B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06445" y="2839857"/>
            <a:ext cx="495556" cy="478679"/>
          </a:xfrm>
          <a:prstGeom prst="curvedConnector3">
            <a:avLst>
              <a:gd name="adj1" fmla="val -1068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6FEE1-CDE0-45DA-DC83-89E8CC70CEA7}"/>
                  </a:ext>
                </a:extLst>
              </p:cNvPr>
              <p:cNvSpPr txBox="1"/>
              <p:nvPr/>
            </p:nvSpPr>
            <p:spPr>
              <a:xfrm>
                <a:off x="6474444" y="2315358"/>
                <a:ext cx="4357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6FEE1-CDE0-45DA-DC83-89E8CC70C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44" y="2315358"/>
                <a:ext cx="4357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6AEC29-8BC0-AB75-DFD3-43C9CE7D3804}"/>
                  </a:ext>
                </a:extLst>
              </p:cNvPr>
              <p:cNvSpPr txBox="1"/>
              <p:nvPr/>
            </p:nvSpPr>
            <p:spPr>
              <a:xfrm>
                <a:off x="3047476" y="5208046"/>
                <a:ext cx="609704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CA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6AEC29-8BC0-AB75-DFD3-43C9CE7D3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76" y="5208046"/>
                <a:ext cx="6097044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28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D26BB-CC97-D9F6-E82E-04B1C56D8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CA848-06B7-52C0-408C-CB2A9F6D0A39}"/>
              </a:ext>
            </a:extLst>
          </p:cNvPr>
          <p:cNvSpPr txBox="1"/>
          <p:nvPr/>
        </p:nvSpPr>
        <p:spPr>
          <a:xfrm>
            <a:off x="122737" y="67506"/>
            <a:ext cx="1104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– The Fundamentals: Electrostatic Interactions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EF48C6-BCA8-913E-2D6F-99167AB86107}"/>
              </a:ext>
            </a:extLst>
          </p:cNvPr>
          <p:cNvSpPr/>
          <p:nvPr/>
        </p:nvSpPr>
        <p:spPr>
          <a:xfrm>
            <a:off x="4001266" y="1607872"/>
            <a:ext cx="1460585" cy="146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DAB101-22AD-7953-C6CF-008ABBFCC81F}"/>
              </a:ext>
            </a:extLst>
          </p:cNvPr>
          <p:cNvSpPr/>
          <p:nvPr/>
        </p:nvSpPr>
        <p:spPr>
          <a:xfrm>
            <a:off x="6448871" y="1607871"/>
            <a:ext cx="1460585" cy="146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B9BBFE-926B-D656-E6E7-02E8FFBEE2C6}"/>
              </a:ext>
            </a:extLst>
          </p:cNvPr>
          <p:cNvSpPr/>
          <p:nvPr/>
        </p:nvSpPr>
        <p:spPr>
          <a:xfrm>
            <a:off x="4001266" y="3539416"/>
            <a:ext cx="1460585" cy="14605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E16487-F81C-0BA3-0333-AE4EFFF0C910}"/>
              </a:ext>
            </a:extLst>
          </p:cNvPr>
          <p:cNvSpPr/>
          <p:nvPr/>
        </p:nvSpPr>
        <p:spPr>
          <a:xfrm>
            <a:off x="6448871" y="3539415"/>
            <a:ext cx="1460585" cy="146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B94B22-FCB8-D3EA-3A57-C0289976F46F}"/>
              </a:ext>
            </a:extLst>
          </p:cNvPr>
          <p:cNvCxnSpPr>
            <a:cxnSpLocks/>
          </p:cNvCxnSpPr>
          <p:nvPr/>
        </p:nvCxnSpPr>
        <p:spPr>
          <a:xfrm flipV="1">
            <a:off x="4731558" y="1483648"/>
            <a:ext cx="24476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F90ABD-8C8E-937B-434F-2FCAF7179AE5}"/>
              </a:ext>
            </a:extLst>
          </p:cNvPr>
          <p:cNvCxnSpPr>
            <a:cxnSpLocks/>
          </p:cNvCxnSpPr>
          <p:nvPr/>
        </p:nvCxnSpPr>
        <p:spPr>
          <a:xfrm flipV="1">
            <a:off x="4731558" y="3421330"/>
            <a:ext cx="24476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582CE-F85D-A620-8609-AF6C8CD00BD9}"/>
                  </a:ext>
                </a:extLst>
              </p:cNvPr>
              <p:cNvSpPr txBox="1"/>
              <p:nvPr/>
            </p:nvSpPr>
            <p:spPr>
              <a:xfrm>
                <a:off x="4974415" y="5285909"/>
                <a:ext cx="1961889" cy="572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582CE-F85D-A620-8609-AF6C8CD00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15" y="5285909"/>
                <a:ext cx="1961889" cy="572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596AA0-2169-3124-2821-55944E81B1AF}"/>
                  </a:ext>
                </a:extLst>
              </p:cNvPr>
              <p:cNvSpPr txBox="1"/>
              <p:nvPr/>
            </p:nvSpPr>
            <p:spPr>
              <a:xfrm>
                <a:off x="5706814" y="3033587"/>
                <a:ext cx="497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596AA0-2169-3124-2821-55944E81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14" y="3033587"/>
                <a:ext cx="497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19BC33-B400-C3B7-359F-802750A4CD16}"/>
                  </a:ext>
                </a:extLst>
              </p:cNvPr>
              <p:cNvSpPr txBox="1"/>
              <p:nvPr/>
            </p:nvSpPr>
            <p:spPr>
              <a:xfrm>
                <a:off x="5706814" y="1095905"/>
                <a:ext cx="497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19BC33-B400-C3B7-359F-802750A4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14" y="1095905"/>
                <a:ext cx="497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77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7AE2-20B9-7B99-2F30-5870075A5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EEAA9-2122-56F8-FB3E-69B733A50AB4}"/>
              </a:ext>
            </a:extLst>
          </p:cNvPr>
          <p:cNvSpPr txBox="1"/>
          <p:nvPr/>
        </p:nvSpPr>
        <p:spPr>
          <a:xfrm>
            <a:off x="122737" y="67506"/>
            <a:ext cx="112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– The Fundamentals: Van der Waals Interaction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96EAA0-DB25-CFCD-586F-6126839292B6}"/>
              </a:ext>
            </a:extLst>
          </p:cNvPr>
          <p:cNvSpPr/>
          <p:nvPr/>
        </p:nvSpPr>
        <p:spPr>
          <a:xfrm>
            <a:off x="3995130" y="2901176"/>
            <a:ext cx="1460585" cy="14605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D9834D-898D-7690-16B0-A165A0EA330F}"/>
              </a:ext>
            </a:extLst>
          </p:cNvPr>
          <p:cNvSpPr/>
          <p:nvPr/>
        </p:nvSpPr>
        <p:spPr>
          <a:xfrm>
            <a:off x="6442735" y="2901175"/>
            <a:ext cx="1460585" cy="1460585"/>
          </a:xfrm>
          <a:prstGeom prst="ellipse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CB08AF-D1A6-1602-982F-E36C27B71DE9}"/>
              </a:ext>
            </a:extLst>
          </p:cNvPr>
          <p:cNvCxnSpPr>
            <a:cxnSpLocks/>
          </p:cNvCxnSpPr>
          <p:nvPr/>
        </p:nvCxnSpPr>
        <p:spPr>
          <a:xfrm flipV="1">
            <a:off x="4725422" y="2783090"/>
            <a:ext cx="24476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C771AF-0EFE-7834-90DF-D1B86004954C}"/>
                  </a:ext>
                </a:extLst>
              </p:cNvPr>
              <p:cNvSpPr txBox="1"/>
              <p:nvPr/>
            </p:nvSpPr>
            <p:spPr>
              <a:xfrm>
                <a:off x="5700678" y="2395347"/>
                <a:ext cx="497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C771AF-0EFE-7834-90DF-D1B860049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678" y="2395347"/>
                <a:ext cx="4970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714E03-509D-CA1B-F53E-A029E19326A2}"/>
                  </a:ext>
                </a:extLst>
              </p:cNvPr>
              <p:cNvSpPr txBox="1"/>
              <p:nvPr/>
            </p:nvSpPr>
            <p:spPr>
              <a:xfrm>
                <a:off x="2899178" y="4569300"/>
                <a:ext cx="610009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714E03-509D-CA1B-F53E-A029E1932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78" y="4569300"/>
                <a:ext cx="610009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52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55D2-C4FC-E338-CFC5-53D28E54B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8253A-A8AE-CC3A-86C7-E241ACACBAF1}"/>
              </a:ext>
            </a:extLst>
          </p:cNvPr>
          <p:cNvSpPr txBox="1"/>
          <p:nvPr/>
        </p:nvSpPr>
        <p:spPr>
          <a:xfrm>
            <a:off x="122737" y="67506"/>
            <a:ext cx="112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Force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8B897-130D-6525-1C03-2E4CF92AED85}"/>
                  </a:ext>
                </a:extLst>
              </p:cNvPr>
              <p:cNvSpPr txBox="1"/>
              <p:nvPr/>
            </p:nvSpPr>
            <p:spPr>
              <a:xfrm>
                <a:off x="3739227" y="1425503"/>
                <a:ext cx="4028253" cy="4006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bonds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angles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torsions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CA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ϕ</m:t>
                                          </m:r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CA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8B897-130D-6525-1C03-2E4CF92A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27" y="1425503"/>
                <a:ext cx="4028253" cy="40069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3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4E6B-4573-8F6E-4B79-E50847A41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47CE6-4C5F-3814-792C-260500948C78}"/>
              </a:ext>
            </a:extLst>
          </p:cNvPr>
          <p:cNvSpPr txBox="1"/>
          <p:nvPr/>
        </p:nvSpPr>
        <p:spPr>
          <a:xfrm>
            <a:off x="122737" y="67506"/>
            <a:ext cx="112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Force Field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032FA-4E53-DC5C-AE72-FEA41ED2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46" y="1318943"/>
            <a:ext cx="7456908" cy="495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7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0BBA-21CC-41F6-E6CD-0CCF08999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B324B-F498-10C2-735E-7F513A6FD002}"/>
              </a:ext>
            </a:extLst>
          </p:cNvPr>
          <p:cNvSpPr txBox="1"/>
          <p:nvPr/>
        </p:nvSpPr>
        <p:spPr>
          <a:xfrm>
            <a:off x="122737" y="67506"/>
            <a:ext cx="11261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Helvetica" panose="020B0604020202020204" pitchFamily="34" charset="0"/>
                <a:cs typeface="Helvetica" panose="020B0604020202020204" pitchFamily="34" charset="0"/>
              </a:rPr>
              <a:t>Molecular Mechanics Force Field – Combined Electrostatics and Van der Waals Interaction </a:t>
            </a:r>
            <a:r>
              <a:rPr lang="en-CA" sz="2800">
                <a:latin typeface="Helvetica" panose="020B0604020202020204" pitchFamily="34" charset="0"/>
                <a:cs typeface="Helvetica" panose="020B0604020202020204" pitchFamily="34" charset="0"/>
              </a:rPr>
              <a:t>Energy Model</a:t>
            </a:r>
            <a:endParaRPr lang="en-CA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739E1-835F-386F-8879-1E76EE32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57" y="1416970"/>
            <a:ext cx="5668685" cy="50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Helvetica</vt:lpstr>
      <vt:lpstr>Office Theme</vt:lpstr>
      <vt:lpstr>Molecular Mechanics Force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nmitra@student.ubc.ca</dc:creator>
  <cp:lastModifiedBy>nmitra@student.ubc.ca</cp:lastModifiedBy>
  <cp:revision>69</cp:revision>
  <dcterms:created xsi:type="dcterms:W3CDTF">2024-10-30T03:03:06Z</dcterms:created>
  <dcterms:modified xsi:type="dcterms:W3CDTF">2024-10-30T03:45:48Z</dcterms:modified>
</cp:coreProperties>
</file>