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6AA-13A4-977E-E565-B17C8587F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9D2AF-0F51-02A0-963B-4807E965C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53609-5B4F-D88E-A250-B7416F41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C7F6-86BB-1BEA-2BE4-3ABF02BE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B791-5CD7-5C81-6314-05F40573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23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B660-3237-C0C4-573E-40F374FA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8B672-193D-A165-C598-2547E6E8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86DE-F062-E362-AE59-E6DD27BA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8835-B04C-2EE4-F810-9A86227D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343C-0A28-D18A-B4BE-4308504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37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A89FA-8E9F-50A6-6858-84269849E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A3175-253B-63D5-17AC-AFF7A6C8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D16F-5F61-CA09-2790-A42FFD82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0DF9-39F2-D717-508C-7279F06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B9EC-A42B-225F-FB19-CCB17CE1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66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BC86-C920-055A-1D56-43476165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5E60-4D17-A2FD-D674-3AF8E899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ADE-6E44-8235-0501-0B4F78D6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D104D-6E8A-B903-C2E4-8CD6E360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9823-33FA-8E16-30D8-203BACF8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86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1DA2-577C-D4C7-71F1-F494B56C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C9A81-39E7-FFED-8550-D2966CDA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75A35-B59A-A5BB-BE4D-00BD3BF0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0043-5C47-9AF7-020A-C14F7E14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43D0-22D5-DA27-B72A-2B47A88C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92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4DA8-04DE-6A51-6049-A1A8B9BE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CAD8-D544-C220-668F-E27D28363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F0A89-F870-1FF7-22E1-D82E5B90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7BA8-1585-8F6E-2B3B-00B53A66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7F88C-1FEB-0A1C-84C1-2D13434B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C0A43-D993-9687-FDF0-003E71D3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81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5CBD-BD4A-CA3C-4F57-FD99E90D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B5D3-130A-2985-5696-7918B386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C8AEB-26A1-9F8E-3897-C0B888E81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07A1D-7ACD-384A-0C5B-1D9D3501E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FDB9F-7FD3-A97F-8783-504A3E44C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59F8C-829C-E508-23F1-4D622959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A6FE4-425C-3138-D5C8-EF932428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734B2-B1BA-D833-F715-A168C928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90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8F0C-2264-6D0C-2F40-F49E45DC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6D385-48E6-9AD5-6ADE-E2AD6557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09326-E756-AD23-8CD9-33412443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954DC-AC11-92D9-1DB8-A1EE34E2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77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A93B9-4C4F-0A3E-E746-F7C93961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0F965-8EAE-2648-C6D0-9046D339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16D69-63E8-0ED5-F4A3-9FCD4BDC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5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DFF6-CA8E-E2AE-8205-2349CD54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28DE-0561-5FD7-ECC1-7D3A2879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5FDD-FF24-872E-BBB8-FEE6002E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F5500-F8C7-5799-480E-A34365DF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64074-45A0-F8C9-7697-93899A5B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EAB33-5851-EF0D-8DD0-A5A73271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63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69A5-4B95-71FE-5A3B-A36776B9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D8A7B-2D56-BD84-8E4B-809DC1E99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91B27-4E4A-6C7F-D705-45D0ED7E7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D21A-3EB3-E7F7-4A76-66E34355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B3187-43BA-3CD3-81E7-F5AD3388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DFA4-4432-049D-193B-4BE28C4A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BD8C4-6B32-BAC9-90D4-09E6FBA4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ACB62-AA71-C9B2-05A6-3725AB72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B205-F262-CE4E-F30D-C95D785EB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5F1BC-81A3-479C-93D4-3D2B9496D190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8A8D-8241-37D0-8FE8-056D5ACB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AA0A-43FF-99AC-8173-2E91BBEB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1B711-FB71-49F1-AB74-E9CB13FB2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36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217D-8F69-C8E5-D549-30BFE7AC3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Probabilistic Pharmacokinetics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2A384-0D96-C294-8587-25D7DACA5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By: Neil Mitra</a:t>
            </a:r>
          </a:p>
        </p:txBody>
      </p:sp>
    </p:spTree>
    <p:extLst>
      <p:ext uri="{BB962C8B-B14F-4D97-AF65-F5344CB8AC3E}">
        <p14:creationId xmlns:p14="http://schemas.microsoft.com/office/powerpoint/2010/main" val="76100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151823A-E5AF-A673-A669-990C45C6FF7E}"/>
                  </a:ext>
                </a:extLst>
              </p:cNvPr>
              <p:cNvSpPr/>
              <p:nvPr/>
            </p:nvSpPr>
            <p:spPr>
              <a:xfrm>
                <a:off x="1515817" y="1330176"/>
                <a:ext cx="3197331" cy="20988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Heart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151823A-E5AF-A673-A669-990C45C6F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817" y="1330176"/>
                <a:ext cx="3197331" cy="2098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293D03-32AC-54FD-2155-D93FF36A05E6}"/>
                  </a:ext>
                </a:extLst>
              </p:cNvPr>
              <p:cNvSpPr/>
              <p:nvPr/>
            </p:nvSpPr>
            <p:spPr>
              <a:xfrm>
                <a:off x="7185302" y="1330176"/>
                <a:ext cx="3197331" cy="20988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Lung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293D03-32AC-54FD-2155-D93FF36A0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02" y="1330176"/>
                <a:ext cx="3197331" cy="2098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E24939D-EDA9-F79D-E15C-2B906D4C71C8}"/>
              </a:ext>
            </a:extLst>
          </p:cNvPr>
          <p:cNvSpPr txBox="1"/>
          <p:nvPr/>
        </p:nvSpPr>
        <p:spPr>
          <a:xfrm>
            <a:off x="122738" y="67506"/>
            <a:ext cx="808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Pharmacokinetics – The Fundamentals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9B03CE-F95F-6E57-BD74-FC258F4B66EA}"/>
              </a:ext>
            </a:extLst>
          </p:cNvPr>
          <p:cNvCxnSpPr>
            <a:cxnSpLocks/>
          </p:cNvCxnSpPr>
          <p:nvPr/>
        </p:nvCxnSpPr>
        <p:spPr>
          <a:xfrm flipH="1">
            <a:off x="4713148" y="1926991"/>
            <a:ext cx="2472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E4285-057A-5025-4722-A9DA9696AD6C}"/>
              </a:ext>
            </a:extLst>
          </p:cNvPr>
          <p:cNvCxnSpPr>
            <a:cxnSpLocks/>
          </p:cNvCxnSpPr>
          <p:nvPr/>
        </p:nvCxnSpPr>
        <p:spPr>
          <a:xfrm>
            <a:off x="4713148" y="2723767"/>
            <a:ext cx="2472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8CA7BF-9891-A2C3-E967-2F4BBC801C40}"/>
                  </a:ext>
                </a:extLst>
              </p:cNvPr>
              <p:cNvSpPr txBox="1"/>
              <p:nvPr/>
            </p:nvSpPr>
            <p:spPr>
              <a:xfrm>
                <a:off x="5307917" y="1536787"/>
                <a:ext cx="1282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8CA7BF-9891-A2C3-E967-2F4BBC801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17" y="1536787"/>
                <a:ext cx="12826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A7EAFF-3637-3E1B-DBE8-95D653F24592}"/>
                  </a:ext>
                </a:extLst>
              </p:cNvPr>
              <p:cNvSpPr txBox="1"/>
              <p:nvPr/>
            </p:nvSpPr>
            <p:spPr>
              <a:xfrm>
                <a:off x="5307917" y="2395859"/>
                <a:ext cx="1282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A7EAFF-3637-3E1B-DBE8-95D653F2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17" y="2395859"/>
                <a:ext cx="12826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2586E9-0CAA-6213-C2CD-BE53AE14CBC3}"/>
                  </a:ext>
                </a:extLst>
              </p:cNvPr>
              <p:cNvSpPr txBox="1"/>
              <p:nvPr/>
            </p:nvSpPr>
            <p:spPr>
              <a:xfrm>
                <a:off x="2049217" y="4225775"/>
                <a:ext cx="3258700" cy="226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 #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CA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CA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CA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2586E9-0CAA-6213-C2CD-BE53AE14C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7" y="4225775"/>
                <a:ext cx="3258700" cy="22620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2C9E3607-CA08-EB93-03C4-56C244C63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693" y="3561966"/>
            <a:ext cx="4881940" cy="30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2D432CD2-84BA-3AA3-BD12-FBED90529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7"/>
          <a:stretch/>
        </p:blipFill>
        <p:spPr bwMode="auto">
          <a:xfrm>
            <a:off x="2918230" y="1161590"/>
            <a:ext cx="6355540" cy="341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4230D-CDB3-C437-26E7-DC9DFAF4D973}"/>
              </a:ext>
            </a:extLst>
          </p:cNvPr>
          <p:cNvSpPr txBox="1"/>
          <p:nvPr/>
        </p:nvSpPr>
        <p:spPr>
          <a:xfrm>
            <a:off x="2806615" y="4657917"/>
            <a:ext cx="657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200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Chetty, M., Johnson, T. N., </a:t>
            </a:r>
            <a:r>
              <a:rPr lang="en-CA" sz="1200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Polak</a:t>
            </a:r>
            <a:r>
              <a:rPr lang="en-CA" sz="1200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S., Salem, F., Doki, K., &amp; Rostami-</a:t>
            </a:r>
            <a:r>
              <a:rPr lang="en-CA" sz="1200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Hodjegan</a:t>
            </a:r>
            <a:r>
              <a:rPr lang="en-CA" sz="1200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 (2018). Physiologically based pharmacokinetic modelling to guide drug delivery in older people. </a:t>
            </a:r>
            <a:r>
              <a:rPr lang="en-CA" sz="1200" b="0" i="1" dirty="0">
                <a:solidFill>
                  <a:srgbClr val="2222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Advanced Drug Delivery Reviews</a:t>
            </a:r>
            <a:r>
              <a:rPr lang="en-CA" sz="1200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n-CA" sz="1200" b="0" i="1" dirty="0">
                <a:solidFill>
                  <a:srgbClr val="2222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135</a:t>
            </a:r>
            <a:r>
              <a:rPr lang="en-CA" sz="1200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85-96.</a:t>
            </a:r>
            <a:endParaRPr lang="en-CA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9270-B881-0400-250A-42AC51A4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F791-27DF-07DF-01A7-7BB1F85C22D1}"/>
              </a:ext>
            </a:extLst>
          </p:cNvPr>
          <p:cNvSpPr txBox="1"/>
          <p:nvPr/>
        </p:nvSpPr>
        <p:spPr>
          <a:xfrm>
            <a:off x="122738" y="67506"/>
            <a:ext cx="808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Pharmacokinetics – Probabilistic Modelling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219FBD-BBA7-DE80-591E-E059ACA6F5FA}"/>
              </a:ext>
            </a:extLst>
          </p:cNvPr>
          <p:cNvGrpSpPr/>
          <p:nvPr/>
        </p:nvGrpSpPr>
        <p:grpSpPr>
          <a:xfrm>
            <a:off x="3500122" y="624479"/>
            <a:ext cx="5191755" cy="1228917"/>
            <a:chOff x="1515817" y="1330176"/>
            <a:chExt cx="8866816" cy="2098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56C7910-3377-8452-82D7-CFB83D4B217B}"/>
                    </a:ext>
                  </a:extLst>
                </p:cNvPr>
                <p:cNvSpPr/>
                <p:nvPr/>
              </p:nvSpPr>
              <p:spPr>
                <a:xfrm>
                  <a:off x="1515817" y="1330176"/>
                  <a:ext cx="3197331" cy="20988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8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Heart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CA" sz="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A" sz="8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800" b="0" i="1" dirty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800" b="0" i="1" dirty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CA" sz="800" b="0" i="1" dirty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A" sz="8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56C7910-3377-8452-82D7-CFB83D4B21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7" y="1330176"/>
                  <a:ext cx="3197331" cy="20988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4D04C03-720F-BECE-8173-0905582C07C6}"/>
                    </a:ext>
                  </a:extLst>
                </p:cNvPr>
                <p:cNvSpPr/>
                <p:nvPr/>
              </p:nvSpPr>
              <p:spPr>
                <a:xfrm>
                  <a:off x="7185302" y="1330176"/>
                  <a:ext cx="3197331" cy="20988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8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Lung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CA" sz="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CA" sz="8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800" b="0" i="1" dirty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800" b="0" i="1" dirty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CA" sz="800" b="0" i="1" dirty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CA" sz="8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4D04C03-720F-BECE-8173-0905582C0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5302" y="1330176"/>
                  <a:ext cx="3197331" cy="20988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41D9E8-3073-872B-63B3-320D6C7B2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3148" y="1926991"/>
              <a:ext cx="2472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85D8F9-5414-A792-84D0-E776B744DD15}"/>
                </a:ext>
              </a:extLst>
            </p:cNvPr>
            <p:cNvCxnSpPr>
              <a:cxnSpLocks/>
            </p:cNvCxnSpPr>
            <p:nvPr/>
          </p:nvCxnSpPr>
          <p:spPr>
            <a:xfrm>
              <a:off x="4713148" y="2723767"/>
              <a:ext cx="2472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5C45FF-F6C5-F8FA-7129-7D9C2505F6EF}"/>
                    </a:ext>
                  </a:extLst>
                </p:cNvPr>
                <p:cNvSpPr txBox="1"/>
                <p:nvPr/>
              </p:nvSpPr>
              <p:spPr>
                <a:xfrm>
                  <a:off x="5307917" y="1536787"/>
                  <a:ext cx="1282615" cy="367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5C45FF-F6C5-F8FA-7129-7D9C2505F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917" y="1536787"/>
                  <a:ext cx="1282615" cy="3679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5797054-80CB-1FB0-6E24-127A1D90B6F6}"/>
                    </a:ext>
                  </a:extLst>
                </p:cNvPr>
                <p:cNvSpPr txBox="1"/>
                <p:nvPr/>
              </p:nvSpPr>
              <p:spPr>
                <a:xfrm>
                  <a:off x="5307917" y="2395860"/>
                  <a:ext cx="1282615" cy="367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5797054-80CB-1FB0-6E24-127A1D90B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917" y="2395860"/>
                  <a:ext cx="1282615" cy="3679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148F4C3-B047-3889-AED6-6E4C2FE20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007" y="2691120"/>
            <a:ext cx="6349659" cy="401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207A98-19D9-004A-7AFD-4C292F5C8D45}"/>
                  </a:ext>
                </a:extLst>
              </p:cNvPr>
              <p:cNvSpPr txBox="1"/>
              <p:nvPr/>
            </p:nvSpPr>
            <p:spPr>
              <a:xfrm>
                <a:off x="208653" y="1957332"/>
                <a:ext cx="11774691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207A98-19D9-004A-7AFD-4C292F5C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53" y="1957332"/>
                <a:ext cx="11774691" cy="629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7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860FC-2F6F-5820-32F2-7142995A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FB33C-E225-A12C-CE1C-0D91AC6DE647}"/>
              </a:ext>
            </a:extLst>
          </p:cNvPr>
          <p:cNvSpPr txBox="1"/>
          <p:nvPr/>
        </p:nvSpPr>
        <p:spPr>
          <a:xfrm>
            <a:off x="122738" y="67506"/>
            <a:ext cx="8910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Probabilistic Pharmacokinetics for Vital Organ System (5 Compartment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3D440-DEF1-EF64-FBAB-2C6618B0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63" y="1296978"/>
            <a:ext cx="7278072" cy="49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Helvetica</vt:lpstr>
      <vt:lpstr>Office Theme</vt:lpstr>
      <vt:lpstr>Probabilistic Pharmacokinetics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nmitra@student.ubc.ca</dc:creator>
  <cp:lastModifiedBy>nmitra@student.ubc.ca</cp:lastModifiedBy>
  <cp:revision>38</cp:revision>
  <dcterms:created xsi:type="dcterms:W3CDTF">2024-10-27T19:50:14Z</dcterms:created>
  <dcterms:modified xsi:type="dcterms:W3CDTF">2024-10-27T21:31:07Z</dcterms:modified>
</cp:coreProperties>
</file>