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7" r:id="rId5"/>
    <p:sldId id="263" r:id="rId6"/>
    <p:sldId id="264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278" y="-941294"/>
            <a:ext cx="12486556" cy="874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1" y="2191871"/>
            <a:ext cx="6309358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8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327127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45989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5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28936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75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8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31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82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94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9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510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9763" y="2043173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/>
              <a:t>Point one goes here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9606" y="3109330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9606" y="4187008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9606" y="5277986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417716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15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2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25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22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88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3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450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28005" y="2043113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27848" y="3109270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27848" y="4187008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27848" y="5277926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42748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39626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34813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579517"/>
            <a:ext cx="2010612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581000"/>
            <a:ext cx="2011144" cy="17650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579517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595283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30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606411"/>
            <a:ext cx="2010612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608223"/>
            <a:ext cx="2011144" cy="17106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606411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622177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03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156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435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3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1457445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156" y="2191871"/>
            <a:ext cx="11488256" cy="618564"/>
            <a:chOff x="345156" y="2191871"/>
            <a:chExt cx="10488100" cy="618564"/>
          </a:xfrm>
          <a:solidFill>
            <a:schemeClr val="accent6"/>
          </a:solidFill>
        </p:grpSpPr>
        <p:sp>
          <p:nvSpPr>
            <p:cNvPr id="2" name="Rectangle 1"/>
            <p:cNvSpPr/>
            <p:nvPr/>
          </p:nvSpPr>
          <p:spPr>
            <a:xfrm>
              <a:off x="345156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5118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55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845381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297088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43923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52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714965" y="1218218"/>
            <a:ext cx="2503855" cy="25038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6"/>
          <p:cNvSpPr/>
          <p:nvPr/>
        </p:nvSpPr>
        <p:spPr>
          <a:xfrm>
            <a:off x="8788500" y="3077689"/>
            <a:ext cx="2503855" cy="2503855"/>
          </a:xfrm>
          <a:prstGeom prst="ellipse">
            <a:avLst/>
          </a:prstGeom>
          <a:solidFill>
            <a:schemeClr val="accent3">
              <a:lumMod val="75000"/>
              <a:alpha val="74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Oval 7"/>
          <p:cNvSpPr/>
          <p:nvPr/>
        </p:nvSpPr>
        <p:spPr>
          <a:xfrm>
            <a:off x="6641431" y="3077689"/>
            <a:ext cx="2503855" cy="2503855"/>
          </a:xfrm>
          <a:prstGeom prst="ellipse">
            <a:avLst/>
          </a:prstGeom>
          <a:solidFill>
            <a:schemeClr val="bg2">
              <a:lumMod val="90000"/>
              <a:alpha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19470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800" b="0" i="0">
                <a:latin typeface="Futura PT Book" charset="0"/>
                <a:ea typeface="Futura PT Book" charset="0"/>
                <a:cs typeface="Futura PT Book" charset="0"/>
              </a:defRPr>
            </a:lvl1pPr>
            <a:lvl2pPr marL="449263" indent="-225425">
              <a:tabLst/>
              <a:defRPr sz="1600" b="0" i="0">
                <a:latin typeface="Futura PT Book" charset="0"/>
                <a:ea typeface="Futura PT Book" charset="0"/>
                <a:cs typeface="Futura PT Book" charset="0"/>
              </a:defRPr>
            </a:lvl2pPr>
            <a:lvl3pPr marL="673100" indent="-223838">
              <a:tabLst/>
              <a:defRPr sz="1400" b="0" i="0">
                <a:latin typeface="Futura PT Book" charset="0"/>
                <a:ea typeface="Futura PT Book" charset="0"/>
                <a:cs typeface="Futura PT Book" charset="0"/>
              </a:defRPr>
            </a:lvl3pPr>
            <a:lvl4pPr marL="898525" indent="-225425">
              <a:tabLst/>
              <a:defRPr sz="1200" b="0" i="0">
                <a:latin typeface="Futura PT Book" charset="0"/>
                <a:ea typeface="Futura PT Book" charset="0"/>
                <a:cs typeface="Futura PT Book" charset="0"/>
              </a:defRPr>
            </a:lvl4pPr>
            <a:lvl5pPr marL="1157288" indent="-258763">
              <a:tabLst/>
              <a:defRPr sz="1100" b="0" i="0">
                <a:latin typeface="Futura PT Book" charset="0"/>
                <a:ea typeface="Futura PT Book" charset="0"/>
                <a:cs typeface="Futura PT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2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76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1577696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A3A11-96FE-4ECE-891E-21F51895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430A-AD38-4C65-88E6-CC3345779C8F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05023-3535-435F-8F6E-6E97CA4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E013-3CA6-4583-B4C4-A92D563E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1CFD-6D78-41F9-901C-ADABAC607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33457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41948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9232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Footer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1385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56203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8926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62418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4A49430A-AD38-4C65-88E6-CC3345779C8F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22721CFD-6D78-41F9-901C-ADABAC60732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79673" y="6455963"/>
            <a:ext cx="11832655" cy="253843"/>
            <a:chOff x="179673" y="6151839"/>
            <a:chExt cx="11832655" cy="2538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673" y="6151839"/>
              <a:ext cx="654718" cy="2538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7238" y="6178012"/>
              <a:ext cx="695090" cy="201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8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052E-801E-4B3B-A472-96D48DB5D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2224368"/>
            <a:ext cx="11245850" cy="1951038"/>
          </a:xfrm>
        </p:spPr>
        <p:txBody>
          <a:bodyPr/>
          <a:lstStyle/>
          <a:p>
            <a:r>
              <a:rPr lang="en-GB" sz="7200" dirty="0"/>
              <a:t>Session 5</a:t>
            </a:r>
          </a:p>
          <a:p>
            <a:r>
              <a:rPr lang="en-GB" sz="4000" dirty="0"/>
              <a:t>Bootstrap: Layout, Themes &amp; Widgets</a:t>
            </a:r>
          </a:p>
        </p:txBody>
      </p:sp>
    </p:spTree>
    <p:extLst>
      <p:ext uri="{BB962C8B-B14F-4D97-AF65-F5344CB8AC3E}">
        <p14:creationId xmlns:p14="http://schemas.microsoft.com/office/powerpoint/2010/main" val="9940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5D5EE6-BC01-4C3F-AF89-A73620947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045" y="348388"/>
            <a:ext cx="5481904" cy="970659"/>
          </a:xfrm>
        </p:spPr>
        <p:txBody>
          <a:bodyPr>
            <a:noAutofit/>
          </a:bodyPr>
          <a:lstStyle/>
          <a:p>
            <a:r>
              <a:rPr lang="en-GB" b="0" dirty="0"/>
              <a:t>Building websites takes a lot of time</a:t>
            </a:r>
            <a:br>
              <a:rPr lang="en-GB" b="0" dirty="0"/>
            </a:br>
            <a:endParaRPr lang="en-GB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9AA5E7-FFD8-4C71-9E55-38C775559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156" y="1743075"/>
            <a:ext cx="5481904" cy="42812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Up to now we’ve built our websites from scratch with a bit of help from bootstrap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Building a polished website from scratch is really slow!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We can take other people’s work (that’s been tried and tested) and build upon it using templates and themes</a:t>
            </a:r>
          </a:p>
        </p:txBody>
      </p:sp>
      <p:sp>
        <p:nvSpPr>
          <p:cNvPr id="8" name="AutoShape 6" descr="Image result for phew icon">
            <a:extLst>
              <a:ext uri="{FF2B5EF4-FFF2-40B4-BE49-F238E27FC236}">
                <a16:creationId xmlns:a16="http://schemas.microsoft.com/office/drawing/2014/main" id="{40DA1238-1CDF-4E2B-9858-F41830EDF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93347" cy="33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Placeholder 14">
            <a:extLst>
              <a:ext uri="{FF2B5EF4-FFF2-40B4-BE49-F238E27FC236}">
                <a16:creationId xmlns:a16="http://schemas.microsoft.com/office/drawing/2014/main" id="{ADE29F51-1F44-46DD-A319-0098AA89E2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E4999-03FE-43F6-A545-544ECAC448C1}"/>
              </a:ext>
            </a:extLst>
          </p:cNvPr>
          <p:cNvSpPr/>
          <p:nvPr/>
        </p:nvSpPr>
        <p:spPr>
          <a:xfrm>
            <a:off x="0" y="680431"/>
            <a:ext cx="12077696" cy="798924"/>
          </a:xfrm>
          <a:prstGeom prst="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Futura PT Heavy"/>
              </a:rPr>
              <a:t>Recap – what’s a website framework?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29FD193-6255-4E95-9FD3-C842A39382B3}"/>
              </a:ext>
            </a:extLst>
          </p:cNvPr>
          <p:cNvGrpSpPr/>
          <p:nvPr/>
        </p:nvGrpSpPr>
        <p:grpSpPr>
          <a:xfrm>
            <a:off x="2069068" y="2513489"/>
            <a:ext cx="7939559" cy="3131268"/>
            <a:chOff x="1752600" y="2646839"/>
            <a:chExt cx="7911550" cy="3131268"/>
          </a:xfrm>
        </p:grpSpPr>
        <p:pic>
          <p:nvPicPr>
            <p:cNvPr id="5" name="Picture 2" descr="Image result for javascript icon">
              <a:extLst>
                <a:ext uri="{FF2B5EF4-FFF2-40B4-BE49-F238E27FC236}">
                  <a16:creationId xmlns:a16="http://schemas.microsoft.com/office/drawing/2014/main" id="{B2C7394D-48EE-4EE7-91BD-155FE63628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3" t="7456" r="17857" b="6572"/>
            <a:stretch/>
          </p:blipFill>
          <p:spPr bwMode="auto">
            <a:xfrm>
              <a:off x="2021497" y="2648209"/>
              <a:ext cx="1975342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pic>
          <p:nvPicPr>
            <p:cNvPr id="2050" name="Picture 2" descr="Image result for styles icon">
              <a:extLst>
                <a:ext uri="{FF2B5EF4-FFF2-40B4-BE49-F238E27FC236}">
                  <a16:creationId xmlns:a16="http://schemas.microsoft.com/office/drawing/2014/main" id="{567F0890-A0B7-4E35-A06D-807D4E413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4141" l="3125" r="97070">
                          <a14:foregroundMark x1="35156" y1="8008" x2="44531" y2="8398"/>
                          <a14:foregroundMark x1="33398" y1="4688" x2="32227" y2="5664"/>
                          <a14:foregroundMark x1="8008" y1="71680" x2="9375" y2="67578"/>
                          <a14:foregroundMark x1="3125" y1="77930" x2="6445" y2="75195"/>
                          <a14:foregroundMark x1="41797" y1="88281" x2="51172" y2="94141"/>
                          <a14:foregroundMark x1="84570" y1="57031" x2="89844" y2="61133"/>
                          <a14:foregroundMark x1="71289" y1="61328" x2="76953" y2="67773"/>
                          <a14:foregroundMark x1="89453" y1="62109" x2="97070" y2="53906"/>
                          <a14:backgroundMark x1="52148" y1="78711" x2="63281" y2="85547"/>
                          <a14:backgroundMark x1="35742" y1="33594" x2="42773" y2="41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339" y="2648209"/>
              <a:ext cx="1857784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pic>
          <p:nvPicPr>
            <p:cNvPr id="2052" name="Picture 4" descr="Image result for html structure icon">
              <a:extLst>
                <a:ext uri="{FF2B5EF4-FFF2-40B4-BE49-F238E27FC236}">
                  <a16:creationId xmlns:a16="http://schemas.microsoft.com/office/drawing/2014/main" id="{CE209D0F-2DC5-4442-80FA-92498E359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" b="99556" l="9778" r="89778">
                          <a14:foregroundMark x1="44000" y1="66667" x2="69333" y2="37333"/>
                          <a14:foregroundMark x1="43111" y1="84889" x2="64889" y2="70222"/>
                          <a14:foregroundMark x1="64889" y1="70222" x2="64889" y2="92444"/>
                          <a14:foregroundMark x1="64889" y1="92444" x2="65778" y2="92000"/>
                          <a14:foregroundMark x1="44444" y1="15556" x2="71556" y2="27111"/>
                          <a14:foregroundMark x1="71556" y1="27111" x2="72000" y2="27556"/>
                          <a14:foregroundMark x1="72000" y1="24444" x2="85082" y2="37191"/>
                          <a14:foregroundMark x1="78667" y1="44444" x2="75111" y2="99556"/>
                          <a14:foregroundMark x1="36000" y1="4889" x2="46667" y2="6222"/>
                          <a14:foregroundMark x1="43556" y1="3111" x2="58667" y2="5333"/>
                          <a14:foregroundMark x1="20000" y1="4444" x2="38667" y2="7556"/>
                          <a14:backgroundMark x1="90222" y1="36889" x2="90667" y2="4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239" y="2646839"/>
              <a:ext cx="1857784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C10C2F-2B6D-471B-B191-BD20A53ED4AC}"/>
                </a:ext>
              </a:extLst>
            </p:cNvPr>
            <p:cNvSpPr txBox="1"/>
            <p:nvPr/>
          </p:nvSpPr>
          <p:spPr>
            <a:xfrm>
              <a:off x="1752600" y="4824000"/>
              <a:ext cx="2543175" cy="954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JavaScript</a:t>
              </a:r>
            </a:p>
            <a:p>
              <a:pPr algn="ctr"/>
              <a:r>
                <a:rPr lang="en-GB" sz="1400" dirty="0"/>
                <a:t>The coded interactivity of the website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5B9000-B7B9-48F4-BE6A-2C981605139E}"/>
                </a:ext>
              </a:extLst>
            </p:cNvPr>
            <p:cNvSpPr txBox="1"/>
            <p:nvPr/>
          </p:nvSpPr>
          <p:spPr>
            <a:xfrm>
              <a:off x="4552949" y="4824000"/>
              <a:ext cx="2463251" cy="738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HTML</a:t>
              </a:r>
              <a:r>
                <a:rPr lang="en-GB" dirty="0"/>
                <a:t> </a:t>
              </a:r>
            </a:p>
            <a:p>
              <a:pPr algn="ctr"/>
              <a:r>
                <a:rPr lang="en-GB" sz="1400" dirty="0"/>
                <a:t>The structure of the website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D757EE-AA30-41A8-8893-D1F5C09410D5}"/>
                </a:ext>
              </a:extLst>
            </p:cNvPr>
            <p:cNvSpPr txBox="1"/>
            <p:nvPr/>
          </p:nvSpPr>
          <p:spPr>
            <a:xfrm>
              <a:off x="7200900" y="4824000"/>
              <a:ext cx="2463250" cy="954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CSS</a:t>
              </a:r>
              <a:r>
                <a:rPr lang="en-GB" dirty="0"/>
                <a:t> </a:t>
              </a:r>
            </a:p>
            <a:p>
              <a:pPr algn="ctr"/>
              <a:r>
                <a:rPr lang="en-GB" sz="1400" dirty="0"/>
                <a:t>The look and feel of the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53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38C25-AB31-4219-BFEA-8E6A60D31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Widgets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60F692-E45F-4493-86A0-6FD1BE8AF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300294"/>
            <a:ext cx="5481904" cy="47570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components that can be used by your website or blog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Bootstrap provides automatic basic functionality and design for these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Examples are buttons, flyouts, carousels</a:t>
            </a:r>
          </a:p>
        </p:txBody>
      </p:sp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8BEB0AFF-E4F4-42D7-BCCB-E1C3EC37C6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77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16E3A0-4D3C-4442-88BC-750DB2D8FE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Layout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157E84-6FF5-426A-8D6C-A5EF82983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157682"/>
            <a:ext cx="5481904" cy="48996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Until now we’ve done basic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might want to have multiple columns, position things next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We’ll be getting started with some grid based layout </a:t>
            </a:r>
          </a:p>
        </p:txBody>
      </p:sp>
      <p:pic>
        <p:nvPicPr>
          <p:cNvPr id="10" name="Picture Placeholder 13">
            <a:extLst>
              <a:ext uri="{FF2B5EF4-FFF2-40B4-BE49-F238E27FC236}">
                <a16:creationId xmlns:a16="http://schemas.microsoft.com/office/drawing/2014/main" id="{4CA70E76-A27D-4440-92C6-C6B0C25181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3961419-5F0F-4D59-973E-921177485C7B}"/>
              </a:ext>
            </a:extLst>
          </p:cNvPr>
          <p:cNvSpPr/>
          <p:nvPr/>
        </p:nvSpPr>
        <p:spPr>
          <a:xfrm rot="5400000">
            <a:off x="1674790" y="665148"/>
            <a:ext cx="4232319" cy="6934200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1032" name="Picture 8" descr="Opium">
            <a:extLst>
              <a:ext uri="{FF2B5EF4-FFF2-40B4-BE49-F238E27FC236}">
                <a16:creationId xmlns:a16="http://schemas.microsoft.com/office/drawing/2014/main" id="{757B77C4-4ABD-4EDB-9777-4015FC33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62" y="2260692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2E47CC5-CC58-41C6-9E50-E2B3E1CD877D}"/>
              </a:ext>
            </a:extLst>
          </p:cNvPr>
          <p:cNvSpPr/>
          <p:nvPr/>
        </p:nvSpPr>
        <p:spPr>
          <a:xfrm rot="5400000">
            <a:off x="5966115" y="3947576"/>
            <a:ext cx="42323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Challenging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85ED7-2821-47DF-8EED-9414956678DD}"/>
              </a:ext>
            </a:extLst>
          </p:cNvPr>
          <p:cNvSpPr/>
          <p:nvPr/>
        </p:nvSpPr>
        <p:spPr>
          <a:xfrm rot="5400000">
            <a:off x="7737453" y="2051031"/>
            <a:ext cx="4232318" cy="4162425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8498-E62B-4B7A-8652-1492093BD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236" y="326376"/>
            <a:ext cx="8391525" cy="1361826"/>
          </a:xfrm>
        </p:spPr>
        <p:txBody>
          <a:bodyPr>
            <a:normAutofit/>
          </a:bodyPr>
          <a:lstStyle/>
          <a:p>
            <a:r>
              <a:rPr lang="en-GB" sz="4400" dirty="0"/>
              <a:t>Themes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11F1A-A855-4D08-839F-8854C5143244}"/>
              </a:ext>
            </a:extLst>
          </p:cNvPr>
          <p:cNvSpPr txBox="1"/>
          <p:nvPr/>
        </p:nvSpPr>
        <p:spPr>
          <a:xfrm>
            <a:off x="9907183" y="4844912"/>
            <a:ext cx="1960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Blog</a:t>
            </a:r>
          </a:p>
          <a:p>
            <a:pPr lvl="0"/>
            <a:r>
              <a:rPr lang="en-GB" sz="1200" dirty="0">
                <a:solidFill>
                  <a:srgbClr val="000000"/>
                </a:solidFill>
              </a:rPr>
              <a:t>Attention grabbing recipe theme </a:t>
            </a:r>
          </a:p>
          <a:p>
            <a:endParaRPr lang="en-GB" dirty="0"/>
          </a:p>
        </p:txBody>
      </p:sp>
      <p:pic>
        <p:nvPicPr>
          <p:cNvPr id="1026" name="Picture 2" descr="https://colorlib.com/wp/wp-content/uploads/sites/2/foodblog-free-template-125x125.jpg">
            <a:extLst>
              <a:ext uri="{FF2B5EF4-FFF2-40B4-BE49-F238E27FC236}">
                <a16:creationId xmlns:a16="http://schemas.microsoft.com/office/drawing/2014/main" id="{BCFFC944-31EC-4514-ABA0-730795F0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8" y="4859057"/>
            <a:ext cx="1010619" cy="10106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5BB3B7-2FAF-4460-9C67-2786D739C3E1}"/>
              </a:ext>
            </a:extLst>
          </p:cNvPr>
          <p:cNvSpPr/>
          <p:nvPr/>
        </p:nvSpPr>
        <p:spPr>
          <a:xfrm rot="5400000">
            <a:off x="-1478678" y="3947576"/>
            <a:ext cx="42323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Standard Templates</a:t>
            </a:r>
          </a:p>
        </p:txBody>
      </p:sp>
      <p:pic>
        <p:nvPicPr>
          <p:cNvPr id="1028" name="Picture 4" descr="Droppler">
            <a:extLst>
              <a:ext uri="{FF2B5EF4-FFF2-40B4-BE49-F238E27FC236}">
                <a16:creationId xmlns:a16="http://schemas.microsoft.com/office/drawing/2014/main" id="{577DDB1E-921F-4C68-8038-AEA14082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8" y="2194770"/>
            <a:ext cx="1010618" cy="10106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12AED6-5CC4-4023-B949-41A4033FC509}"/>
              </a:ext>
            </a:extLst>
          </p:cNvPr>
          <p:cNvSpPr txBox="1"/>
          <p:nvPr/>
        </p:nvSpPr>
        <p:spPr>
          <a:xfrm>
            <a:off x="9900874" y="2194770"/>
            <a:ext cx="183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Droppler</a:t>
            </a:r>
            <a:endParaRPr lang="en-GB" dirty="0"/>
          </a:p>
          <a:p>
            <a:r>
              <a:rPr lang="en-GB" sz="1200" dirty="0"/>
              <a:t>Funky animation &amp; complete restyling of the site.</a:t>
            </a:r>
          </a:p>
        </p:txBody>
      </p:sp>
      <p:pic>
        <p:nvPicPr>
          <p:cNvPr id="1030" name="Picture 6" descr="Libro">
            <a:extLst>
              <a:ext uri="{FF2B5EF4-FFF2-40B4-BE49-F238E27FC236}">
                <a16:creationId xmlns:a16="http://schemas.microsoft.com/office/drawing/2014/main" id="{9369419D-F285-40D4-80CF-DD6BDAE6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62" y="4257043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F4CBDE-C067-49CA-A309-E801B3B362EA}"/>
              </a:ext>
            </a:extLst>
          </p:cNvPr>
          <p:cNvSpPr txBox="1"/>
          <p:nvPr/>
        </p:nvSpPr>
        <p:spPr>
          <a:xfrm>
            <a:off x="2458854" y="4257043"/>
            <a:ext cx="1532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Libro</a:t>
            </a:r>
          </a:p>
          <a:p>
            <a:r>
              <a:rPr lang="en-GB" sz="1200" dirty="0"/>
              <a:t>Fashion blog with fresh design and a grid of pictures. Menu pops up.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205EC-12E7-454C-BED6-93A4D4B0A377}"/>
              </a:ext>
            </a:extLst>
          </p:cNvPr>
          <p:cNvSpPr txBox="1"/>
          <p:nvPr/>
        </p:nvSpPr>
        <p:spPr>
          <a:xfrm>
            <a:off x="2402711" y="2276475"/>
            <a:ext cx="189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Opium</a:t>
            </a:r>
            <a:endParaRPr lang="en-GB" sz="1200" dirty="0"/>
          </a:p>
          <a:p>
            <a:r>
              <a:rPr lang="en-GB" sz="1200" dirty="0"/>
              <a:t>Vespa inspired personal blog theme with a top menu. Focus on the text.</a:t>
            </a:r>
          </a:p>
        </p:txBody>
      </p:sp>
      <p:pic>
        <p:nvPicPr>
          <p:cNvPr id="1034" name="Picture 10" descr="Original">
            <a:extLst>
              <a:ext uri="{FF2B5EF4-FFF2-40B4-BE49-F238E27FC236}">
                <a16:creationId xmlns:a16="http://schemas.microsoft.com/office/drawing/2014/main" id="{FBDB4E7F-5AB1-4D07-938E-245A272F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58" y="2276475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6AEBE3-722C-4C1A-9B58-64E8F7B83612}"/>
              </a:ext>
            </a:extLst>
          </p:cNvPr>
          <p:cNvSpPr txBox="1"/>
          <p:nvPr/>
        </p:nvSpPr>
        <p:spPr>
          <a:xfrm>
            <a:off x="5487262" y="2258815"/>
            <a:ext cx="16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  <a:p>
            <a:r>
              <a:rPr lang="en-GB" sz="1200" dirty="0"/>
              <a:t>Simple party themed blog design with lots of pictures. Top menu</a:t>
            </a:r>
            <a:endParaRPr lang="en-GB" dirty="0"/>
          </a:p>
        </p:txBody>
      </p:sp>
      <p:pic>
        <p:nvPicPr>
          <p:cNvPr id="1036" name="Picture 12" descr="Wordsmith">
            <a:extLst>
              <a:ext uri="{FF2B5EF4-FFF2-40B4-BE49-F238E27FC236}">
                <a16:creationId xmlns:a16="http://schemas.microsoft.com/office/drawing/2014/main" id="{B20B8FB0-2096-4830-AC5E-13C460EC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9" y="3490347"/>
            <a:ext cx="1010618" cy="10106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10F5630-3E31-4B74-9245-14E3908DF549}"/>
              </a:ext>
            </a:extLst>
          </p:cNvPr>
          <p:cNvSpPr txBox="1"/>
          <p:nvPr/>
        </p:nvSpPr>
        <p:spPr>
          <a:xfrm>
            <a:off x="9912796" y="3445982"/>
            <a:ext cx="1640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Wordsmith</a:t>
            </a:r>
          </a:p>
          <a:p>
            <a:r>
              <a:rPr lang="en-GB" sz="1200" dirty="0"/>
              <a:t>Focus on music and design with a minimal homepage and carousel of pictures.</a:t>
            </a:r>
          </a:p>
        </p:txBody>
      </p:sp>
      <p:pic>
        <p:nvPicPr>
          <p:cNvPr id="1038" name="Picture 14" descr="World">
            <a:extLst>
              <a:ext uri="{FF2B5EF4-FFF2-40B4-BE49-F238E27FC236}">
                <a16:creationId xmlns:a16="http://schemas.microsoft.com/office/drawing/2014/main" id="{41AC7C46-D333-465E-973B-0462673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1" y="4218039"/>
            <a:ext cx="1165101" cy="11651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7D1B5D-60A3-4180-ACBD-EEB96D2BB7EE}"/>
              </a:ext>
            </a:extLst>
          </p:cNvPr>
          <p:cNvSpPr txBox="1"/>
          <p:nvPr/>
        </p:nvSpPr>
        <p:spPr>
          <a:xfrm>
            <a:off x="5546391" y="4218039"/>
            <a:ext cx="158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</a:t>
            </a:r>
          </a:p>
          <a:p>
            <a:r>
              <a:rPr lang="en-GB" sz="1200" dirty="0"/>
              <a:t>Basic blog theme with animation and large hero images </a:t>
            </a:r>
          </a:p>
        </p:txBody>
      </p:sp>
      <p:sp>
        <p:nvSpPr>
          <p:cNvPr id="42" name="Shape 2906">
            <a:extLst>
              <a:ext uri="{FF2B5EF4-FFF2-40B4-BE49-F238E27FC236}">
                <a16:creationId xmlns:a16="http://schemas.microsoft.com/office/drawing/2014/main" id="{8EF1CB35-40AA-4A54-9C8E-BBCCA2F5B2C0}"/>
              </a:ext>
            </a:extLst>
          </p:cNvPr>
          <p:cNvSpPr/>
          <p:nvPr/>
        </p:nvSpPr>
        <p:spPr>
          <a:xfrm>
            <a:off x="533738" y="5914520"/>
            <a:ext cx="194998" cy="194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50800" tIns="50800" rIns="50800" bIns="50800" anchor="ctr"/>
          <a:lstStyle/>
          <a:p>
            <a:pPr defTabSz="60958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43" name="Shape 2906">
            <a:extLst>
              <a:ext uri="{FF2B5EF4-FFF2-40B4-BE49-F238E27FC236}">
                <a16:creationId xmlns:a16="http://schemas.microsoft.com/office/drawing/2014/main" id="{3043F0E4-7310-4FCF-AC23-340D3424A6AC}"/>
              </a:ext>
            </a:extLst>
          </p:cNvPr>
          <p:cNvSpPr/>
          <p:nvPr/>
        </p:nvSpPr>
        <p:spPr>
          <a:xfrm>
            <a:off x="7994439" y="5914520"/>
            <a:ext cx="194998" cy="194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50800" tIns="50800" rIns="50800" bIns="50800" anchor="ctr"/>
          <a:lstStyle/>
          <a:p>
            <a:pPr defTabSz="60958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11C4-FABB-4044-B39C-A61E8F2536AA}"/>
              </a:ext>
            </a:extLst>
          </p:cNvPr>
          <p:cNvSpPr txBox="1"/>
          <p:nvPr/>
        </p:nvSpPr>
        <p:spPr>
          <a:xfrm>
            <a:off x="323849" y="1107347"/>
            <a:ext cx="1154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themes allows us to build professional designs more quickly. We’ve provided a selection of themes to play with.</a:t>
            </a:r>
          </a:p>
        </p:txBody>
      </p:sp>
    </p:spTree>
    <p:extLst>
      <p:ext uri="{BB962C8B-B14F-4D97-AF65-F5344CB8AC3E}">
        <p14:creationId xmlns:p14="http://schemas.microsoft.com/office/powerpoint/2010/main" val="353898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AEE1531D-4010-4D00-8921-EDC94AA54C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44" b="7744"/>
          <a:stretch>
            <a:fillRect/>
          </a:stretch>
        </p:blipFill>
        <p:spPr>
          <a:xfrm>
            <a:off x="0" y="0"/>
            <a:ext cx="6096000" cy="686851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8A4552-55E5-4407-8397-0857C3537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BB5DE-ADE2-4398-874E-F19A710E8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041400"/>
            <a:ext cx="5481904" cy="5015899"/>
          </a:xfrm>
        </p:spPr>
        <p:txBody>
          <a:bodyPr/>
          <a:lstStyle/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a widget to the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Bootstrap grid layout to make your blog layout more interesting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Move content of your blog to a prebuilt template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9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91484-47AD-48DA-B64B-C8C627A8C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Lets get cracking</a:t>
            </a:r>
          </a:p>
        </p:txBody>
      </p:sp>
    </p:spTree>
    <p:extLst>
      <p:ext uri="{BB962C8B-B14F-4D97-AF65-F5344CB8AC3E}">
        <p14:creationId xmlns:p14="http://schemas.microsoft.com/office/powerpoint/2010/main" val="3093035156"/>
      </p:ext>
    </p:extLst>
  </p:cSld>
  <p:clrMapOvr>
    <a:masterClrMapping/>
  </p:clrMapOvr>
</p:sld>
</file>

<file path=ppt/theme/theme1.xml><?xml version="1.0" encoding="utf-8"?>
<a:theme xmlns:a="http://schemas.openxmlformats.org/drawingml/2006/main" name="Asos">
  <a:themeElements>
    <a:clrScheme name="Custom 2">
      <a:dk1>
        <a:srgbClr val="000000"/>
      </a:dk1>
      <a:lt1>
        <a:srgbClr val="FFFFFF"/>
      </a:lt1>
      <a:dk2>
        <a:srgbClr val="424242"/>
      </a:dk2>
      <a:lt2>
        <a:srgbClr val="E7E6E6"/>
      </a:lt2>
      <a:accent1>
        <a:srgbClr val="7980FF"/>
      </a:accent1>
      <a:accent2>
        <a:srgbClr val="00FA92"/>
      </a:accent2>
      <a:accent3>
        <a:srgbClr val="A5A5A5"/>
      </a:accent3>
      <a:accent4>
        <a:srgbClr val="FEFC78"/>
      </a:accent4>
      <a:accent5>
        <a:srgbClr val="00FCFF"/>
      </a:accent5>
      <a:accent6>
        <a:srgbClr val="00FA92"/>
      </a:accent6>
      <a:hlink>
        <a:srgbClr val="72FCD5"/>
      </a:hlink>
      <a:folHlink>
        <a:srgbClr val="D4FB7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F7B86468-30D3-4D06-8552-0427F97E1A93}" vid="{42BD2733-CA7D-4F78-B54C-A8D59FBBED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14302</TotalTime>
  <Words>243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PT Book</vt:lpstr>
      <vt:lpstr>Futura PT Heavy</vt:lpstr>
      <vt:lpstr>Futura PT Medium</vt:lpstr>
      <vt:lpstr>Gill Sans</vt:lpstr>
      <vt:lpstr>Asos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</dc:creator>
  <cp:lastModifiedBy>Chris Green</cp:lastModifiedBy>
  <cp:revision>32</cp:revision>
  <dcterms:created xsi:type="dcterms:W3CDTF">2019-06-11T13:20:13Z</dcterms:created>
  <dcterms:modified xsi:type="dcterms:W3CDTF">2019-08-11T14:26:52Z</dcterms:modified>
</cp:coreProperties>
</file>