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5" r:id="rId12"/>
    <p:sldId id="269" r:id="rId13"/>
    <p:sldId id="274" r:id="rId14"/>
    <p:sldId id="270" r:id="rId15"/>
    <p:sldId id="272" r:id="rId16"/>
    <p:sldId id="273" r:id="rId17"/>
    <p:sldId id="262" r:id="rId18"/>
    <p:sldId id="257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EACFB-A041-46BC-A212-A27C9B84BA9B}" type="datetimeFigureOut">
              <a:rPr lang="en-IN" smtClean="0"/>
              <a:t>13-04-2012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3C23-9524-4C7C-A866-403500B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0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EDDE08-628A-46C0-83E6-B9CDFC0915C3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D35B84-5C47-4F9B-845E-A9ED7630CF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172200" cy="57150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Online </a:t>
            </a:r>
            <a:r>
              <a:rPr lang="en-US" sz="4800" dirty="0"/>
              <a:t>F</a:t>
            </a:r>
            <a:r>
              <a:rPr lang="en-US" sz="4800" dirty="0" smtClean="0"/>
              <a:t>eedback </a:t>
            </a:r>
            <a:r>
              <a:rPr lang="en-US" sz="4800" dirty="0" smtClean="0"/>
              <a:t>System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err="1" smtClean="0"/>
              <a:t>Khushbu</a:t>
            </a:r>
            <a:r>
              <a:rPr lang="en-US" sz="3600" dirty="0" smtClean="0"/>
              <a:t> Parekh(122)</a:t>
            </a:r>
            <a:br>
              <a:rPr lang="en-US" sz="3600" dirty="0" smtClean="0"/>
            </a:br>
            <a:r>
              <a:rPr lang="en-US" sz="3600" dirty="0" smtClean="0"/>
              <a:t>Neil </a:t>
            </a:r>
            <a:r>
              <a:rPr lang="en-US" sz="3600" dirty="0" err="1" smtClean="0"/>
              <a:t>Parmar</a:t>
            </a:r>
            <a:r>
              <a:rPr lang="en-US" sz="3600" dirty="0" smtClean="0"/>
              <a:t>(124)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err="1"/>
              <a:t>Shabnam</a:t>
            </a:r>
            <a:r>
              <a:rPr lang="en-US" sz="3600" dirty="0"/>
              <a:t> </a:t>
            </a:r>
            <a:r>
              <a:rPr lang="en-US" sz="3600" dirty="0" err="1" smtClean="0"/>
              <a:t>Naviwala</a:t>
            </a:r>
            <a:r>
              <a:rPr lang="en-US" sz="3600" dirty="0" smtClean="0"/>
              <a:t>(146)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Requirements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PHPMYADMIN</a:t>
            </a:r>
          </a:p>
          <a:p>
            <a:endParaRPr lang="en-US" sz="2000" dirty="0" smtClean="0"/>
          </a:p>
          <a:p>
            <a:r>
              <a:rPr lang="en-US" sz="2000" dirty="0" smtClean="0"/>
              <a:t>PHP version 5.3.8</a:t>
            </a:r>
          </a:p>
          <a:p>
            <a:endParaRPr lang="en-US" sz="2000" dirty="0" smtClean="0"/>
          </a:p>
          <a:p>
            <a:r>
              <a:rPr lang="en-US" sz="2000" dirty="0" smtClean="0"/>
              <a:t>MYSQL version 5</a:t>
            </a:r>
          </a:p>
          <a:p>
            <a:endParaRPr lang="en-US" sz="2000" dirty="0" smtClean="0"/>
          </a:p>
          <a:p>
            <a:r>
              <a:rPr lang="en-US" sz="2000" dirty="0" smtClean="0"/>
              <a:t>XAMPP</a:t>
            </a:r>
          </a:p>
          <a:p>
            <a:endParaRPr lang="en-US" sz="2000" dirty="0" smtClean="0"/>
          </a:p>
          <a:p>
            <a:r>
              <a:rPr lang="en-US" sz="2000" dirty="0" smtClean="0"/>
              <a:t>High speed LAN</a:t>
            </a:r>
          </a:p>
          <a:p>
            <a:endParaRPr lang="en-US" sz="2000" dirty="0" smtClean="0"/>
          </a:p>
          <a:p>
            <a:r>
              <a:rPr lang="en-US" sz="2000" dirty="0" smtClean="0"/>
              <a:t>Efficient Memory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0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PHPMYADMIN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Provided by XAMPP</a:t>
            </a:r>
          </a:p>
          <a:p>
            <a:endParaRPr lang="en-US" sz="2000" dirty="0" smtClean="0"/>
          </a:p>
          <a:p>
            <a:r>
              <a:rPr lang="en-US" sz="2000" dirty="0" smtClean="0"/>
              <a:t>Fast</a:t>
            </a:r>
          </a:p>
          <a:p>
            <a:endParaRPr lang="en-US" sz="2000" dirty="0" smtClean="0"/>
          </a:p>
          <a:p>
            <a:r>
              <a:rPr lang="en-US" sz="2000" dirty="0" smtClean="0"/>
              <a:t>Used over the Network</a:t>
            </a:r>
          </a:p>
          <a:p>
            <a:endParaRPr lang="en-US" sz="2000" dirty="0" smtClean="0"/>
          </a:p>
          <a:p>
            <a:r>
              <a:rPr lang="en-US" sz="2000" dirty="0" smtClean="0"/>
              <a:t>Stores data efficiently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01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Server-side Scripting Language</a:t>
            </a:r>
          </a:p>
          <a:p>
            <a:endParaRPr lang="en-US" sz="2000" dirty="0" smtClean="0"/>
          </a:p>
          <a:p>
            <a:r>
              <a:rPr lang="en-US" sz="2000" dirty="0" smtClean="0"/>
              <a:t>Free</a:t>
            </a:r>
          </a:p>
          <a:p>
            <a:endParaRPr lang="en-US" sz="2000" dirty="0" smtClean="0"/>
          </a:p>
          <a:p>
            <a:r>
              <a:rPr lang="en-US" sz="2000" dirty="0" smtClean="0"/>
              <a:t>Easy to implement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Fast, Secure</a:t>
            </a:r>
          </a:p>
          <a:p>
            <a:endParaRPr lang="en-US" sz="2000" dirty="0" smtClean="0"/>
          </a:p>
          <a:p>
            <a:r>
              <a:rPr lang="en-US" sz="2000" dirty="0"/>
              <a:t>B</a:t>
            </a:r>
            <a:r>
              <a:rPr lang="en-US" sz="2000" dirty="0" smtClean="0"/>
              <a:t>e directly inserted into HTML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85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 Special </a:t>
            </a:r>
            <a:r>
              <a:rPr lang="en-US" sz="2000" dirty="0" smtClean="0"/>
              <a:t>Browser</a:t>
            </a:r>
          </a:p>
          <a:p>
            <a:endParaRPr lang="en-US" sz="2000" dirty="0"/>
          </a:p>
          <a:p>
            <a:r>
              <a:rPr lang="en-US" sz="2000" dirty="0"/>
              <a:t>No Special </a:t>
            </a:r>
            <a:r>
              <a:rPr lang="en-US" sz="2000" dirty="0" smtClean="0"/>
              <a:t>Plugin</a:t>
            </a:r>
          </a:p>
          <a:p>
            <a:endParaRPr lang="en-US" sz="2000" dirty="0"/>
          </a:p>
          <a:p>
            <a:r>
              <a:rPr lang="en-US" sz="2000" dirty="0"/>
              <a:t>Work Online through </a:t>
            </a:r>
            <a:r>
              <a:rPr lang="en-US" sz="2000" dirty="0" smtClean="0"/>
              <a:t>LOCALHOST</a:t>
            </a:r>
          </a:p>
          <a:p>
            <a:endParaRPr lang="en-US" sz="2000" dirty="0"/>
          </a:p>
          <a:p>
            <a:r>
              <a:rPr lang="en-US" sz="2000" dirty="0" smtClean="0"/>
              <a:t>Compatibility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/>
              <a:t>Supports </a:t>
            </a:r>
            <a:r>
              <a:rPr lang="en-US" sz="2000" smtClean="0"/>
              <a:t>MYSQL</a:t>
            </a:r>
          </a:p>
          <a:p>
            <a:endParaRPr lang="en-US" sz="2000" dirty="0"/>
          </a:p>
          <a:p>
            <a:r>
              <a:rPr lang="en-US" sz="2000" dirty="0"/>
              <a:t>No extensions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57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MYSQL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High Performance</a:t>
            </a:r>
          </a:p>
          <a:p>
            <a:endParaRPr lang="en-US" sz="2000" dirty="0" smtClean="0"/>
          </a:p>
          <a:p>
            <a:r>
              <a:rPr lang="en-US" sz="2000" dirty="0" smtClean="0"/>
              <a:t>Reliable</a:t>
            </a:r>
          </a:p>
          <a:p>
            <a:endParaRPr lang="en-US" sz="2000" dirty="0" smtClean="0"/>
          </a:p>
          <a:p>
            <a:r>
              <a:rPr lang="en-US" sz="2000" dirty="0" smtClean="0"/>
              <a:t>Platform Independent(about 20 platforms)</a:t>
            </a:r>
          </a:p>
          <a:p>
            <a:endParaRPr lang="en-US" sz="2000" dirty="0" smtClean="0"/>
          </a:p>
          <a:p>
            <a:r>
              <a:rPr lang="en-US" sz="2000" dirty="0" smtClean="0"/>
              <a:t>Encryption and Decryption functions</a:t>
            </a:r>
          </a:p>
          <a:p>
            <a:endParaRPr lang="en-US" sz="2000" dirty="0" smtClean="0"/>
          </a:p>
          <a:p>
            <a:r>
              <a:rPr lang="en-US" sz="2000" dirty="0" smtClean="0"/>
              <a:t>Secure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99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ER diagram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Theory </a:t>
            </a:r>
            <a:r>
              <a:rPr lang="en-US" b="1" dirty="0" smtClean="0"/>
              <a:t>Feedback</a:t>
            </a:r>
          </a:p>
          <a:p>
            <a:pPr lvl="0"/>
            <a:r>
              <a:rPr lang="en-IN" dirty="0" smtClean="0"/>
              <a:t>PL</a:t>
            </a:r>
            <a:r>
              <a:rPr lang="en-IN" dirty="0"/>
              <a:t>: Planning of Lessons</a:t>
            </a:r>
          </a:p>
          <a:p>
            <a:r>
              <a:rPr lang="en-IN" dirty="0"/>
              <a:t>EC: Effective Communication</a:t>
            </a:r>
          </a:p>
          <a:p>
            <a:pPr lvl="0"/>
            <a:r>
              <a:rPr lang="en-IN" dirty="0"/>
              <a:t>ML: Management of Lecture</a:t>
            </a:r>
          </a:p>
          <a:p>
            <a:pPr lvl="0"/>
            <a:r>
              <a:rPr lang="en-IN" dirty="0"/>
              <a:t>IS: Involvement of Students</a:t>
            </a:r>
          </a:p>
          <a:p>
            <a:pPr lvl="0"/>
            <a:r>
              <a:rPr lang="en-IN" dirty="0"/>
              <a:t>UM: Use of Media</a:t>
            </a:r>
          </a:p>
          <a:p>
            <a:r>
              <a:rPr lang="en-IN" dirty="0"/>
              <a:t>Com: </a:t>
            </a:r>
            <a:r>
              <a:rPr lang="en-IN" dirty="0" smtClean="0"/>
              <a:t>Comments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 smtClean="0"/>
              <a:t>Lab Feedback</a:t>
            </a:r>
          </a:p>
          <a:p>
            <a:pPr lvl="0"/>
            <a:r>
              <a:rPr lang="en-IN" dirty="0" smtClean="0"/>
              <a:t>PL</a:t>
            </a:r>
            <a:r>
              <a:rPr lang="en-IN" dirty="0"/>
              <a:t>: Planned Lab</a:t>
            </a:r>
          </a:p>
          <a:p>
            <a:pPr lvl="0"/>
            <a:r>
              <a:rPr lang="en-IN" dirty="0"/>
              <a:t>UC: Uniform Coverage</a:t>
            </a:r>
          </a:p>
          <a:p>
            <a:pPr lvl="0"/>
            <a:r>
              <a:rPr lang="en-IN" dirty="0"/>
              <a:t>CJ: Checking of Journals</a:t>
            </a:r>
          </a:p>
          <a:p>
            <a:pPr lvl="0"/>
            <a:r>
              <a:rPr lang="en-IN" dirty="0"/>
              <a:t>Pre: Preparations</a:t>
            </a:r>
          </a:p>
          <a:p>
            <a:pPr lvl="0"/>
            <a:r>
              <a:rPr lang="en-IN" dirty="0"/>
              <a:t>Plan: Overall Planning</a:t>
            </a:r>
          </a:p>
          <a:p>
            <a:pPr lvl="0"/>
            <a:r>
              <a:rPr lang="en-IN" dirty="0"/>
              <a:t>Com: Comments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1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3"/>
          <p:cNvGrpSpPr/>
          <p:nvPr/>
        </p:nvGrpSpPr>
        <p:grpSpPr>
          <a:xfrm>
            <a:off x="0" y="129889"/>
            <a:ext cx="9144416" cy="6728111"/>
            <a:chOff x="0" y="0"/>
            <a:chExt cx="5847715" cy="739965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847715" cy="7399655"/>
            </a:xfrm>
            <a:prstGeom prst="rect">
              <a:avLst/>
            </a:prstGeom>
          </p:spPr>
        </p:sp>
        <p:cxnSp>
          <p:nvCxnSpPr>
            <p:cNvPr id="6" name="Straight Connector 5"/>
            <p:cNvCxnSpPr>
              <a:stCxn id="11" idx="3"/>
              <a:endCxn id="39" idx="0"/>
            </p:cNvCxnSpPr>
            <p:nvPr/>
          </p:nvCxnSpPr>
          <p:spPr>
            <a:xfrm flipH="1">
              <a:off x="1662632" y="1574128"/>
              <a:ext cx="402583" cy="115845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>
              <a:stCxn id="24" idx="2"/>
              <a:endCxn id="56" idx="0"/>
            </p:cNvCxnSpPr>
            <p:nvPr/>
          </p:nvCxnSpPr>
          <p:spPr>
            <a:xfrm flipH="1">
              <a:off x="3589718" y="1320568"/>
              <a:ext cx="637857" cy="377107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" name="Straight Connector 7"/>
            <p:cNvCxnSpPr>
              <a:stCxn id="53" idx="3"/>
              <a:endCxn id="48" idx="1"/>
            </p:cNvCxnSpPr>
            <p:nvPr/>
          </p:nvCxnSpPr>
          <p:spPr>
            <a:xfrm flipV="1">
              <a:off x="2978530" y="6601313"/>
              <a:ext cx="1690076" cy="3122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11" idx="3"/>
              <a:endCxn id="53" idx="0"/>
            </p:cNvCxnSpPr>
            <p:nvPr/>
          </p:nvCxnSpPr>
          <p:spPr>
            <a:xfrm>
              <a:off x="2065184" y="1574128"/>
              <a:ext cx="442494" cy="505245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>
              <a:stCxn id="53" idx="2"/>
              <a:endCxn id="36" idx="0"/>
            </p:cNvCxnSpPr>
            <p:nvPr/>
          </p:nvCxnSpPr>
          <p:spPr>
            <a:xfrm flipH="1" flipV="1">
              <a:off x="1560575" y="4340966"/>
              <a:ext cx="947103" cy="285965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12715" y="1394022"/>
              <a:ext cx="952500" cy="3602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Teacher</a:t>
              </a:r>
              <a:endParaRPr lang="en-IN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974" y="197855"/>
              <a:ext cx="1152627" cy="6384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Middle Name</a:t>
              </a:r>
              <a:endParaRPr lang="en-IN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975" y="909932"/>
              <a:ext cx="1152703" cy="40184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Last Name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322940" y="15"/>
              <a:ext cx="1184527" cy="43391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First Name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975" y="1393773"/>
              <a:ext cx="941235" cy="5940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u="sng">
                  <a:effectLst/>
                  <a:latin typeface="Times New Roman"/>
                  <a:ea typeface="Times New Roman"/>
                  <a:cs typeface="Mangal"/>
                </a:rPr>
                <a:t>Faculty Code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274699" y="620584"/>
              <a:ext cx="923925" cy="4319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Name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13749" y="2136976"/>
              <a:ext cx="1148883" cy="3472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Designation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Connector 17"/>
            <p:cNvCxnSpPr>
              <a:stCxn id="11" idx="0"/>
              <a:endCxn id="16" idx="4"/>
            </p:cNvCxnSpPr>
            <p:nvPr/>
          </p:nvCxnSpPr>
          <p:spPr>
            <a:xfrm flipV="1">
              <a:off x="1588965" y="1052540"/>
              <a:ext cx="147682" cy="34148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>
              <a:stCxn id="16" idx="0"/>
              <a:endCxn id="14" idx="4"/>
            </p:cNvCxnSpPr>
            <p:nvPr/>
          </p:nvCxnSpPr>
          <p:spPr>
            <a:xfrm flipV="1">
              <a:off x="1736662" y="433933"/>
              <a:ext cx="178522" cy="18665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Straight Connector 19"/>
            <p:cNvCxnSpPr>
              <a:stCxn id="16" idx="1"/>
              <a:endCxn id="12" idx="5"/>
            </p:cNvCxnSpPr>
            <p:nvPr/>
          </p:nvCxnSpPr>
          <p:spPr>
            <a:xfrm flipH="1">
              <a:off x="992770" y="683842"/>
              <a:ext cx="417235" cy="589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6" idx="2"/>
              <a:endCxn id="13" idx="6"/>
            </p:cNvCxnSpPr>
            <p:nvPr/>
          </p:nvCxnSpPr>
          <p:spPr>
            <a:xfrm flipH="1">
              <a:off x="1161640" y="836562"/>
              <a:ext cx="113059" cy="27429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stCxn id="11" idx="2"/>
              <a:endCxn id="17" idx="0"/>
            </p:cNvCxnSpPr>
            <p:nvPr/>
          </p:nvCxnSpPr>
          <p:spPr>
            <a:xfrm flipH="1">
              <a:off x="1088191" y="1754233"/>
              <a:ext cx="500774" cy="38274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stCxn id="15" idx="7"/>
              <a:endCxn id="11" idx="1"/>
            </p:cNvCxnSpPr>
            <p:nvPr/>
          </p:nvCxnSpPr>
          <p:spPr>
            <a:xfrm>
              <a:off x="812343" y="1480765"/>
              <a:ext cx="300372" cy="9336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751325" y="910019"/>
              <a:ext cx="952500" cy="41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Student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60357" y="361521"/>
              <a:ext cx="923925" cy="43581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u="sng">
                  <a:effectLst/>
                  <a:latin typeface="Times New Roman"/>
                  <a:ea typeface="Times New Roman"/>
                  <a:cs typeface="Mangal"/>
                </a:rPr>
                <a:t>Gr No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95300" y="797566"/>
              <a:ext cx="923925" cy="40927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Roll no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571450" y="1312017"/>
              <a:ext cx="923925" cy="3892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Branch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627405" y="231351"/>
              <a:ext cx="867610" cy="3892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Degree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Connector 28"/>
            <p:cNvCxnSpPr>
              <a:stCxn id="24" idx="0"/>
              <a:endCxn id="25" idx="4"/>
            </p:cNvCxnSpPr>
            <p:nvPr/>
          </p:nvCxnSpPr>
          <p:spPr>
            <a:xfrm flipH="1" flipV="1">
              <a:off x="4022305" y="797334"/>
              <a:ext cx="205270" cy="11268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>
              <a:stCxn id="24" idx="3"/>
              <a:endCxn id="26" idx="2"/>
            </p:cNvCxnSpPr>
            <p:nvPr/>
          </p:nvCxnSpPr>
          <p:spPr>
            <a:xfrm flipV="1">
              <a:off x="4703825" y="1002205"/>
              <a:ext cx="191475" cy="1130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>
              <a:stCxn id="24" idx="0"/>
              <a:endCxn id="28" idx="4"/>
            </p:cNvCxnSpPr>
            <p:nvPr/>
          </p:nvCxnSpPr>
          <p:spPr>
            <a:xfrm flipV="1">
              <a:off x="4227575" y="620576"/>
              <a:ext cx="833635" cy="28944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>
              <a:stCxn id="24" idx="2"/>
              <a:endCxn id="27" idx="2"/>
            </p:cNvCxnSpPr>
            <p:nvPr/>
          </p:nvCxnSpPr>
          <p:spPr>
            <a:xfrm>
              <a:off x="4227575" y="1320568"/>
              <a:ext cx="343875" cy="1860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3" name="Flowchart: Decision 32"/>
            <p:cNvSpPr/>
            <p:nvPr/>
          </p:nvSpPr>
          <p:spPr>
            <a:xfrm>
              <a:off x="2384890" y="1002112"/>
              <a:ext cx="1104900" cy="985850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ea typeface="Calibri"/>
                  <a:cs typeface="Times New Roman"/>
                </a:rPr>
                <a:t>Teaches</a:t>
              </a:r>
              <a:endParaRPr lang="en-IN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4" name="Text Box 48"/>
            <p:cNvSpPr txBox="1"/>
            <p:nvPr/>
          </p:nvSpPr>
          <p:spPr>
            <a:xfrm>
              <a:off x="3466551" y="797567"/>
              <a:ext cx="228599" cy="25713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*:</a:t>
              </a:r>
              <a:endParaRPr lang="en-IN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5" name="Text Box 48"/>
            <p:cNvSpPr txBox="1"/>
            <p:nvPr/>
          </p:nvSpPr>
          <p:spPr>
            <a:xfrm>
              <a:off x="1688188" y="3756447"/>
              <a:ext cx="227965" cy="23321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*: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84325" y="4340966"/>
              <a:ext cx="952500" cy="4089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Subject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975" y="3502130"/>
              <a:ext cx="1390650" cy="40957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u="sng">
                  <a:effectLst/>
                  <a:latin typeface="Times New Roman"/>
                  <a:ea typeface="Times New Roman"/>
                  <a:cs typeface="Mangal"/>
                </a:rPr>
                <a:t>SubjectCode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41425" y="5026131"/>
              <a:ext cx="1457325" cy="43814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SubjectName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1191647" y="2732581"/>
              <a:ext cx="942000" cy="828016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  <a:cs typeface="Mangal"/>
                </a:rPr>
                <a:t>Takes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0" name="Straight Connector 39"/>
            <p:cNvCxnSpPr>
              <a:stCxn id="39" idx="2"/>
              <a:endCxn id="36" idx="0"/>
            </p:cNvCxnSpPr>
            <p:nvPr/>
          </p:nvCxnSpPr>
          <p:spPr>
            <a:xfrm flipH="1">
              <a:off x="1560575" y="3560597"/>
              <a:ext cx="102057" cy="78036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1" name="Straight Connector 40"/>
            <p:cNvCxnSpPr>
              <a:stCxn id="36" idx="1"/>
              <a:endCxn id="37" idx="4"/>
            </p:cNvCxnSpPr>
            <p:nvPr/>
          </p:nvCxnSpPr>
          <p:spPr>
            <a:xfrm flipH="1" flipV="1">
              <a:off x="704300" y="3911706"/>
              <a:ext cx="380025" cy="6337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>
              <a:stCxn id="36" idx="2"/>
              <a:endCxn id="38" idx="0"/>
            </p:cNvCxnSpPr>
            <p:nvPr/>
          </p:nvCxnSpPr>
          <p:spPr>
            <a:xfrm flipH="1">
              <a:off x="1470088" y="4749906"/>
              <a:ext cx="90487" cy="2762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3" name="Text Box 48"/>
            <p:cNvSpPr txBox="1"/>
            <p:nvPr/>
          </p:nvSpPr>
          <p:spPr>
            <a:xfrm>
              <a:off x="1752008" y="2228320"/>
              <a:ext cx="227965" cy="25654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*: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Text Box 48"/>
            <p:cNvSpPr txBox="1"/>
            <p:nvPr/>
          </p:nvSpPr>
          <p:spPr>
            <a:xfrm>
              <a:off x="2133686" y="809392"/>
              <a:ext cx="227965" cy="2330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*: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5" name="Straight Connector 44"/>
            <p:cNvCxnSpPr>
              <a:stCxn id="11" idx="3"/>
              <a:endCxn id="33" idx="1"/>
            </p:cNvCxnSpPr>
            <p:nvPr/>
          </p:nvCxnSpPr>
          <p:spPr>
            <a:xfrm flipV="1">
              <a:off x="2065184" y="1495037"/>
              <a:ext cx="319706" cy="7909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>
              <a:stCxn id="33" idx="3"/>
              <a:endCxn id="24" idx="1"/>
            </p:cNvCxnSpPr>
            <p:nvPr/>
          </p:nvCxnSpPr>
          <p:spPr>
            <a:xfrm flipV="1">
              <a:off x="3489754" y="1115294"/>
              <a:ext cx="261571" cy="37974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866725" y="4115586"/>
              <a:ext cx="952500" cy="504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Feedback Practical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68606" y="6360041"/>
              <a:ext cx="952500" cy="4825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Feedback Theory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Flowchart: Decision 48"/>
            <p:cNvSpPr/>
            <p:nvPr/>
          </p:nvSpPr>
          <p:spPr>
            <a:xfrm>
              <a:off x="2652856" y="3527361"/>
              <a:ext cx="941705" cy="574231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  <a:cs typeface="Mangal"/>
                </a:rPr>
                <a:t>For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0" name="Straight Connector 49"/>
            <p:cNvCxnSpPr>
              <a:stCxn id="36" idx="3"/>
              <a:endCxn id="49" idx="1"/>
            </p:cNvCxnSpPr>
            <p:nvPr/>
          </p:nvCxnSpPr>
          <p:spPr>
            <a:xfrm flipV="1">
              <a:off x="2036825" y="3814477"/>
              <a:ext cx="616031" cy="73095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1" name="Straight Connector 50"/>
            <p:cNvCxnSpPr>
              <a:stCxn id="49" idx="3"/>
              <a:endCxn id="47" idx="1"/>
            </p:cNvCxnSpPr>
            <p:nvPr/>
          </p:nvCxnSpPr>
          <p:spPr>
            <a:xfrm>
              <a:off x="3594561" y="3814477"/>
              <a:ext cx="1272164" cy="55320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>
              <a:stCxn id="49" idx="0"/>
              <a:endCxn id="11" idx="3"/>
            </p:cNvCxnSpPr>
            <p:nvPr/>
          </p:nvCxnSpPr>
          <p:spPr>
            <a:xfrm flipH="1" flipV="1">
              <a:off x="2065184" y="1574128"/>
              <a:ext cx="1058525" cy="195323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2036825" y="6626579"/>
              <a:ext cx="941705" cy="574040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  <a:cs typeface="Mangal"/>
                </a:rPr>
                <a:t>For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4" name="Straight Connector 53"/>
            <p:cNvCxnSpPr>
              <a:stCxn id="24" idx="2"/>
              <a:endCxn id="55" idx="0"/>
            </p:cNvCxnSpPr>
            <p:nvPr/>
          </p:nvCxnSpPr>
          <p:spPr>
            <a:xfrm>
              <a:off x="4227575" y="1320568"/>
              <a:ext cx="676128" cy="9925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5" name="Flowchart: Decision 54"/>
            <p:cNvSpPr/>
            <p:nvPr/>
          </p:nvSpPr>
          <p:spPr>
            <a:xfrm>
              <a:off x="4403788" y="2313116"/>
              <a:ext cx="999830" cy="574040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  <a:cs typeface="Mangal"/>
                </a:rPr>
                <a:t>Givess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Flowchart: Decision 55"/>
            <p:cNvSpPr/>
            <p:nvPr/>
          </p:nvSpPr>
          <p:spPr>
            <a:xfrm>
              <a:off x="3089973" y="5091647"/>
              <a:ext cx="999490" cy="574040"/>
            </a:xfrm>
            <a:prstGeom prst="flowChartDecis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  <a:cs typeface="Mangal"/>
                </a:rPr>
                <a:t>Givess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7" name="Straight Connector 56"/>
            <p:cNvCxnSpPr>
              <a:stCxn id="55" idx="3"/>
              <a:endCxn id="47" idx="0"/>
            </p:cNvCxnSpPr>
            <p:nvPr/>
          </p:nvCxnSpPr>
          <p:spPr>
            <a:xfrm flipH="1">
              <a:off x="5342975" y="2600136"/>
              <a:ext cx="60643" cy="151545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Straight Connector 57"/>
            <p:cNvCxnSpPr>
              <a:stCxn id="56" idx="3"/>
              <a:endCxn id="48" idx="0"/>
            </p:cNvCxnSpPr>
            <p:nvPr/>
          </p:nvCxnSpPr>
          <p:spPr>
            <a:xfrm>
              <a:off x="4089463" y="5378667"/>
              <a:ext cx="1055378" cy="981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763788" y="3130211"/>
              <a:ext cx="923925" cy="65889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u="sng">
                  <a:effectLst/>
                  <a:latin typeface="Times New Roman"/>
                  <a:ea typeface="Times New Roman"/>
                  <a:cs typeface="Mangal"/>
                </a:rPr>
                <a:t>Unique code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866725" y="5586790"/>
              <a:ext cx="923925" cy="6584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u="sng">
                  <a:effectLst/>
                  <a:latin typeface="Times New Roman"/>
                  <a:ea typeface="Times New Roman"/>
                  <a:cs typeface="Mangal"/>
                </a:rPr>
                <a:t>Unique code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1" name="Straight Connector 60"/>
            <p:cNvCxnSpPr>
              <a:stCxn id="59" idx="4"/>
              <a:endCxn id="47" idx="0"/>
            </p:cNvCxnSpPr>
            <p:nvPr/>
          </p:nvCxnSpPr>
          <p:spPr>
            <a:xfrm>
              <a:off x="5225751" y="3789105"/>
              <a:ext cx="117224" cy="3264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>
              <a:stCxn id="60" idx="4"/>
              <a:endCxn id="48" idx="0"/>
            </p:cNvCxnSpPr>
            <p:nvPr/>
          </p:nvCxnSpPr>
          <p:spPr>
            <a:xfrm flipH="1">
              <a:off x="5144841" y="6245285"/>
              <a:ext cx="183847" cy="114756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4642570" y="4837740"/>
              <a:ext cx="580817" cy="3648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UC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919565" y="3600410"/>
              <a:ext cx="635870" cy="3892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plan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178001" y="4545436"/>
              <a:ext cx="526688" cy="37909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CJ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5256128" y="4819665"/>
              <a:ext cx="534522" cy="3829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PL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3865478" y="4187636"/>
              <a:ext cx="619272" cy="3600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Pre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108092" y="6816871"/>
              <a:ext cx="609306" cy="3570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UM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594561" y="6453564"/>
              <a:ext cx="510562" cy="3892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PL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141193" y="6085605"/>
              <a:ext cx="501377" cy="3216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IS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515235" y="6913123"/>
              <a:ext cx="538163" cy="3569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EC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177727" y="6954078"/>
              <a:ext cx="585787" cy="38567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Mangal"/>
                </a:rPr>
                <a:t>ML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3" name="Straight Connector 72"/>
            <p:cNvCxnSpPr>
              <a:stCxn id="70" idx="5"/>
              <a:endCxn id="48" idx="0"/>
            </p:cNvCxnSpPr>
            <p:nvPr/>
          </p:nvCxnSpPr>
          <p:spPr>
            <a:xfrm flipV="1">
              <a:off x="4569145" y="6360041"/>
              <a:ext cx="575696" cy="10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4" name="Straight Connector 73"/>
            <p:cNvCxnSpPr>
              <a:stCxn id="71" idx="6"/>
              <a:endCxn id="48" idx="1"/>
            </p:cNvCxnSpPr>
            <p:nvPr/>
          </p:nvCxnSpPr>
          <p:spPr>
            <a:xfrm flipV="1">
              <a:off x="4053380" y="6601313"/>
              <a:ext cx="615226" cy="490285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5" name="Straight Connector 74"/>
            <p:cNvCxnSpPr>
              <a:stCxn id="69" idx="6"/>
              <a:endCxn id="48" idx="1"/>
            </p:cNvCxnSpPr>
            <p:nvPr/>
          </p:nvCxnSpPr>
          <p:spPr>
            <a:xfrm flipV="1">
              <a:off x="4105123" y="6601313"/>
              <a:ext cx="563483" cy="4687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6" name="Straight Connector 75"/>
            <p:cNvCxnSpPr>
              <a:stCxn id="72" idx="6"/>
              <a:endCxn id="48" idx="2"/>
            </p:cNvCxnSpPr>
            <p:nvPr/>
          </p:nvCxnSpPr>
          <p:spPr>
            <a:xfrm flipV="1">
              <a:off x="4763495" y="6842585"/>
              <a:ext cx="381361" cy="3043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77" name="Straight Connector 76"/>
            <p:cNvCxnSpPr>
              <a:stCxn id="48" idx="2"/>
              <a:endCxn id="68" idx="0"/>
            </p:cNvCxnSpPr>
            <p:nvPr/>
          </p:nvCxnSpPr>
          <p:spPr>
            <a:xfrm flipV="1">
              <a:off x="5144856" y="6816871"/>
              <a:ext cx="267889" cy="257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3317938" y="5875986"/>
              <a:ext cx="704850" cy="48416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Com</a:t>
              </a:r>
              <a:endParaRPr lang="en-IN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79" name="Straight Connector 78"/>
            <p:cNvCxnSpPr>
              <a:stCxn id="78" idx="5"/>
              <a:endCxn id="48" idx="1"/>
            </p:cNvCxnSpPr>
            <p:nvPr/>
          </p:nvCxnSpPr>
          <p:spPr>
            <a:xfrm>
              <a:off x="3919565" y="6289246"/>
              <a:ext cx="749041" cy="31206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865478" y="2887156"/>
              <a:ext cx="704850" cy="4838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  <a:cs typeface="Mangal"/>
                </a:rPr>
                <a:t>Com</a:t>
              </a:r>
              <a:endParaRPr lang="en-IN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1" name="Straight Connector 80"/>
            <p:cNvCxnSpPr>
              <a:stCxn id="80" idx="5"/>
              <a:endCxn id="47" idx="0"/>
            </p:cNvCxnSpPr>
            <p:nvPr/>
          </p:nvCxnSpPr>
          <p:spPr>
            <a:xfrm>
              <a:off x="4467105" y="3300165"/>
              <a:ext cx="875870" cy="81542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2" name="Straight Connector 81"/>
            <p:cNvCxnSpPr>
              <a:stCxn id="64" idx="6"/>
              <a:endCxn id="47" idx="0"/>
            </p:cNvCxnSpPr>
            <p:nvPr/>
          </p:nvCxnSpPr>
          <p:spPr>
            <a:xfrm>
              <a:off x="4555435" y="3795038"/>
              <a:ext cx="787540" cy="3205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3" name="Straight Connector 82"/>
            <p:cNvCxnSpPr>
              <a:stCxn id="67" idx="6"/>
              <a:endCxn id="47" idx="1"/>
            </p:cNvCxnSpPr>
            <p:nvPr/>
          </p:nvCxnSpPr>
          <p:spPr>
            <a:xfrm>
              <a:off x="4484750" y="4367659"/>
              <a:ext cx="381975" cy="2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4" name="Straight Connector 83"/>
            <p:cNvCxnSpPr>
              <a:stCxn id="65" idx="7"/>
              <a:endCxn id="47" idx="1"/>
            </p:cNvCxnSpPr>
            <p:nvPr/>
          </p:nvCxnSpPr>
          <p:spPr>
            <a:xfrm flipV="1">
              <a:off x="4627557" y="4367681"/>
              <a:ext cx="239168" cy="23327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5" name="Straight Connector 84"/>
            <p:cNvCxnSpPr>
              <a:stCxn id="63" idx="0"/>
              <a:endCxn id="47" idx="2"/>
            </p:cNvCxnSpPr>
            <p:nvPr/>
          </p:nvCxnSpPr>
          <p:spPr>
            <a:xfrm flipV="1">
              <a:off x="4932979" y="4619776"/>
              <a:ext cx="409996" cy="217964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86" name="Straight Connector 85"/>
            <p:cNvCxnSpPr>
              <a:stCxn id="66" idx="0"/>
              <a:endCxn id="47" idx="2"/>
            </p:cNvCxnSpPr>
            <p:nvPr/>
          </p:nvCxnSpPr>
          <p:spPr>
            <a:xfrm flipH="1" flipV="1">
              <a:off x="5342975" y="4619776"/>
              <a:ext cx="180414" cy="1998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705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 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Integrity constraints used in the database design</a:t>
            </a:r>
          </a:p>
          <a:p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Not </a:t>
            </a:r>
            <a:r>
              <a:rPr lang="en-US" sz="2000" dirty="0" smtClean="0"/>
              <a:t>null </a:t>
            </a:r>
            <a:r>
              <a:rPr lang="en-IN" sz="2000" dirty="0" smtClean="0"/>
              <a:t>constraint - requires </a:t>
            </a:r>
            <a:r>
              <a:rPr lang="en-IN" sz="2000" dirty="0"/>
              <a:t>that a column of a table contain no null values. </a:t>
            </a:r>
            <a:endParaRPr lang="en-IN" sz="2000" dirty="0" smtClean="0"/>
          </a:p>
          <a:p>
            <a:pPr marL="0" lvl="0" indent="0">
              <a:buNone/>
            </a:pP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Unique constraint - </a:t>
            </a:r>
            <a:r>
              <a:rPr lang="en-IN" sz="2000" dirty="0"/>
              <a:t>no two rows of a table have duplicate values in a specified column or set of columns</a:t>
            </a:r>
            <a:r>
              <a:rPr lang="en-IN" sz="2000" dirty="0" smtClean="0"/>
              <a:t>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Primary </a:t>
            </a:r>
            <a:r>
              <a:rPr lang="en-US" sz="2000" dirty="0" smtClean="0"/>
              <a:t>key - </a:t>
            </a:r>
            <a:r>
              <a:rPr lang="en-US" sz="2000" dirty="0" smtClean="0"/>
              <a:t>The </a:t>
            </a:r>
            <a:r>
              <a:rPr lang="en-US" sz="2000" dirty="0"/>
              <a:t>primary key are also unique and not </a:t>
            </a:r>
            <a:r>
              <a:rPr lang="en-US" sz="2000" dirty="0" smtClean="0"/>
              <a:t>null.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US" sz="2000" dirty="0" smtClean="0"/>
              <a:t>Foreign </a:t>
            </a:r>
            <a:r>
              <a:rPr lang="en-US" sz="2000" dirty="0" smtClean="0"/>
              <a:t>key - </a:t>
            </a:r>
            <a:r>
              <a:rPr lang="en-IN" sz="2000" dirty="0" smtClean="0"/>
              <a:t>The </a:t>
            </a:r>
            <a:r>
              <a:rPr lang="en-IN" sz="2000" dirty="0"/>
              <a:t>column or set of columns referenced by columns in other tables.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Use case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7056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System’s data can be used for analyzing  the strengths of institution.</a:t>
            </a:r>
          </a:p>
          <a:p>
            <a:endParaRPr lang="en-US" dirty="0" smtClean="0"/>
          </a:p>
          <a:p>
            <a:r>
              <a:rPr lang="en-US" dirty="0" smtClean="0"/>
              <a:t>Making feedback mandatory for each student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Looking forward to generalize the system so as to be used by various colleges.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1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Feedback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Feedback is information received after completing a piece of  work.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get the opinion on the work </a:t>
            </a:r>
            <a:r>
              <a:rPr lang="en-US" sz="2000" dirty="0" smtClean="0"/>
              <a:t>performed.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Feedback helps you to know where do u lack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/>
              <a:t>what is expected from </a:t>
            </a:r>
            <a:r>
              <a:rPr lang="en-US" sz="2000" dirty="0" smtClean="0"/>
              <a:t>you.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Feedback helps in improving the quality of </a:t>
            </a:r>
            <a:r>
              <a:rPr lang="en-US" sz="2000" dirty="0" smtClean="0"/>
              <a:t>work and performance.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2133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Feedback </a:t>
            </a:r>
            <a:r>
              <a:rPr lang="en-US" sz="3200" dirty="0" smtClean="0"/>
              <a:t>in college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7467600" cy="3121152"/>
          </a:xfrm>
        </p:spPr>
        <p:txBody>
          <a:bodyPr/>
          <a:lstStyle/>
          <a:p>
            <a:r>
              <a:rPr lang="en-US" sz="2000" dirty="0" smtClean="0"/>
              <a:t>Feedback is an essential part of learning.</a:t>
            </a:r>
          </a:p>
          <a:p>
            <a:r>
              <a:rPr lang="en-US" sz="2000" dirty="0" smtClean="0"/>
              <a:t>Given </a:t>
            </a:r>
            <a:r>
              <a:rPr lang="en-US" sz="2000" dirty="0" smtClean="0"/>
              <a:t>by the students </a:t>
            </a:r>
            <a:r>
              <a:rPr lang="en-US" sz="2000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 smtClean="0"/>
              <a:t>teacher.</a:t>
            </a:r>
            <a:endParaRPr lang="en-US" sz="2000" dirty="0" smtClean="0"/>
          </a:p>
          <a:p>
            <a:r>
              <a:rPr lang="en-US" sz="2000" dirty="0" smtClean="0"/>
              <a:t>The admin can make </a:t>
            </a:r>
            <a:r>
              <a:rPr lang="en-US" sz="2000" dirty="0" smtClean="0"/>
              <a:t>out the strong and the weak points of the </a:t>
            </a:r>
            <a:r>
              <a:rPr lang="en-US" sz="2000" dirty="0" smtClean="0"/>
              <a:t>teacher.</a:t>
            </a:r>
            <a:endParaRPr lang="en-US" sz="2000" dirty="0" smtClean="0"/>
          </a:p>
          <a:p>
            <a:r>
              <a:rPr lang="en-US" sz="2000" dirty="0" smtClean="0"/>
              <a:t>Check for the requirements of the </a:t>
            </a:r>
            <a:r>
              <a:rPr lang="en-US" sz="2000" dirty="0" smtClean="0"/>
              <a:t>students.</a:t>
            </a:r>
          </a:p>
          <a:p>
            <a:r>
              <a:rPr lang="en-US" sz="2000" dirty="0" smtClean="0"/>
              <a:t>It gives a clear guidance on how to improve learning methods.</a:t>
            </a:r>
            <a:endParaRPr lang="en-US" sz="2000" dirty="0" smtClean="0"/>
          </a:p>
        </p:txBody>
      </p:sp>
      <p:pic>
        <p:nvPicPr>
          <p:cNvPr id="4" name="Picture 3" descr="http://t0.gstatic.com/images?q=tbn:ANd9GcRCW6T7dJWsGQVCmnvaMS220Ary4FgRuUcL_nDjCnyRF1SJj7zIF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4038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Online </a:t>
            </a:r>
            <a:r>
              <a:rPr lang="en-US" sz="3200" dirty="0"/>
              <a:t>F</a:t>
            </a:r>
            <a:r>
              <a:rPr lang="en-US" sz="3200" dirty="0" smtClean="0"/>
              <a:t>eedback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905000"/>
            <a:ext cx="36576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Feedback taken online</a:t>
            </a:r>
          </a:p>
          <a:p>
            <a:endParaRPr lang="en-US" sz="2000" dirty="0" smtClean="0"/>
          </a:p>
          <a:p>
            <a:r>
              <a:rPr lang="en-US" sz="2000" dirty="0" smtClean="0"/>
              <a:t>The online system contains a frontend and a backend</a:t>
            </a:r>
          </a:p>
          <a:p>
            <a:endParaRPr lang="en-US" sz="2000" dirty="0" smtClean="0"/>
          </a:p>
          <a:p>
            <a:r>
              <a:rPr lang="en-US" sz="2000" dirty="0" smtClean="0"/>
              <a:t>Frontend is for the students to fill the form </a:t>
            </a:r>
          </a:p>
          <a:p>
            <a:endParaRPr lang="en-US" sz="2000" dirty="0" smtClean="0"/>
          </a:p>
          <a:p>
            <a:r>
              <a:rPr lang="en-US" sz="2000" dirty="0" smtClean="0"/>
              <a:t>Backend is for the admin to obtain the results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Content Placeholder 6" descr="http://t3.gstatic.com/images?q=tbn:ANd9GcRc_18QPTYvtSD7axkABeNeICXshOK7uWKKuQe8NZHN6i4rh29OnA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3962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Traditional Feedback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Slow</a:t>
            </a:r>
          </a:p>
          <a:p>
            <a:endParaRPr lang="en-US" sz="2000" dirty="0" smtClean="0"/>
          </a:p>
          <a:p>
            <a:r>
              <a:rPr lang="en-US" sz="2000" dirty="0" smtClean="0"/>
              <a:t>More Employees</a:t>
            </a:r>
          </a:p>
          <a:p>
            <a:endParaRPr lang="en-US" sz="2000" dirty="0" smtClean="0"/>
          </a:p>
          <a:p>
            <a:r>
              <a:rPr lang="en-US" sz="2000" dirty="0" smtClean="0"/>
              <a:t>Calculation Error</a:t>
            </a:r>
          </a:p>
          <a:p>
            <a:endParaRPr lang="en-US" sz="2000" dirty="0" smtClean="0"/>
          </a:p>
          <a:p>
            <a:r>
              <a:rPr lang="en-US" sz="2000" dirty="0" smtClean="0"/>
              <a:t>Time Consuming</a:t>
            </a:r>
          </a:p>
          <a:p>
            <a:endParaRPr lang="en-US" sz="2000" dirty="0" smtClean="0"/>
          </a:p>
          <a:p>
            <a:r>
              <a:rPr lang="en-US" sz="2000" dirty="0" smtClean="0"/>
              <a:t>Not Ecofriendly</a:t>
            </a:r>
          </a:p>
          <a:p>
            <a:endParaRPr lang="en-US" sz="2000" dirty="0" smtClean="0"/>
          </a:p>
          <a:p>
            <a:r>
              <a:rPr lang="en-US" sz="2000" dirty="0" smtClean="0"/>
              <a:t>Some Subjects may not be entered</a:t>
            </a:r>
          </a:p>
          <a:p>
            <a:endParaRPr lang="en-US" sz="2000" dirty="0" smtClean="0"/>
          </a:p>
          <a:p>
            <a:r>
              <a:rPr lang="en-US" sz="2000" dirty="0" smtClean="0"/>
              <a:t>Students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98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Online Feedback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Fast</a:t>
            </a:r>
          </a:p>
          <a:p>
            <a:endParaRPr lang="en-US" sz="2000" dirty="0" smtClean="0"/>
          </a:p>
          <a:p>
            <a:r>
              <a:rPr lang="en-US" sz="2000" dirty="0" smtClean="0"/>
              <a:t>Efficient</a:t>
            </a:r>
          </a:p>
          <a:p>
            <a:endParaRPr lang="en-US" sz="2000" dirty="0" smtClean="0"/>
          </a:p>
          <a:p>
            <a:r>
              <a:rPr lang="en-US" sz="2000" dirty="0" smtClean="0"/>
              <a:t>Less employees</a:t>
            </a:r>
          </a:p>
          <a:p>
            <a:endParaRPr lang="en-US" sz="2000" dirty="0" smtClean="0"/>
          </a:p>
          <a:p>
            <a:r>
              <a:rPr lang="en-US" sz="2000" dirty="0" smtClean="0"/>
              <a:t>Instant Results</a:t>
            </a:r>
          </a:p>
          <a:p>
            <a:endParaRPr lang="en-US" sz="2000" dirty="0" smtClean="0"/>
          </a:p>
          <a:p>
            <a:r>
              <a:rPr lang="en-US" sz="2000" dirty="0" smtClean="0"/>
              <a:t>Ecofriendly</a:t>
            </a:r>
          </a:p>
          <a:p>
            <a:endParaRPr lang="en-US" sz="2000" dirty="0" smtClean="0"/>
          </a:p>
          <a:p>
            <a:r>
              <a:rPr lang="en-US" sz="2000" dirty="0" smtClean="0"/>
              <a:t>Improved Results</a:t>
            </a:r>
          </a:p>
          <a:p>
            <a:endParaRPr lang="en-US" sz="2000" dirty="0" smtClean="0"/>
          </a:p>
          <a:p>
            <a:r>
              <a:rPr lang="en-US" sz="2000" dirty="0" smtClean="0"/>
              <a:t>Compulsory Feedback</a:t>
            </a:r>
          </a:p>
          <a:p>
            <a:endParaRPr lang="en-US" sz="2000" dirty="0" smtClean="0"/>
          </a:p>
          <a:p>
            <a:r>
              <a:rPr lang="en-US" sz="2000" dirty="0" smtClean="0"/>
              <a:t>Students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1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Description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Login Page</a:t>
            </a:r>
          </a:p>
          <a:p>
            <a:pPr lvl="1"/>
            <a:r>
              <a:rPr lang="en-US" sz="2000" dirty="0" smtClean="0"/>
              <a:t>GR Number</a:t>
            </a:r>
          </a:p>
          <a:p>
            <a:pPr lvl="1"/>
            <a:r>
              <a:rPr lang="en-US" sz="2000" dirty="0" smtClean="0"/>
              <a:t>Roll Number</a:t>
            </a:r>
          </a:p>
          <a:p>
            <a:pPr lvl="1"/>
            <a:r>
              <a:rPr lang="en-US" sz="2000" dirty="0" smtClean="0"/>
              <a:t>Trimester</a:t>
            </a:r>
          </a:p>
          <a:p>
            <a:pPr lvl="1"/>
            <a:r>
              <a:rPr lang="en-US" sz="2000" dirty="0" smtClean="0"/>
              <a:t>Division</a:t>
            </a:r>
          </a:p>
          <a:p>
            <a:pPr lvl="1"/>
            <a:r>
              <a:rPr lang="en-US" sz="2000" dirty="0" smtClean="0"/>
              <a:t>Course</a:t>
            </a:r>
          </a:p>
          <a:p>
            <a:pPr lvl="1"/>
            <a:r>
              <a:rPr lang="en-US" sz="2000" dirty="0" smtClean="0"/>
              <a:t>Branch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Subject Name</a:t>
            </a:r>
          </a:p>
          <a:p>
            <a:endParaRPr lang="en-US" sz="2000" dirty="0" smtClean="0"/>
          </a:p>
          <a:p>
            <a:r>
              <a:rPr lang="en-US" sz="2000" dirty="0" smtClean="0"/>
              <a:t>Teacher Name</a:t>
            </a:r>
          </a:p>
          <a:p>
            <a:endParaRPr lang="en-US" sz="2000" dirty="0" smtClean="0"/>
          </a:p>
          <a:p>
            <a:r>
              <a:rPr lang="en-US" sz="2000" dirty="0" smtClean="0"/>
              <a:t>Database</a:t>
            </a:r>
            <a:endParaRPr lang="en-US" sz="2000" dirty="0"/>
          </a:p>
          <a:p>
            <a:endParaRPr lang="en-US" sz="18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181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211</TotalTime>
  <Words>484</Words>
  <Application>Microsoft Office PowerPoint</Application>
  <PresentationFormat>On-screen Show (4:3)</PresentationFormat>
  <Paragraphs>204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Online Feedback System   Khushbu Parekh(122) Neil Parmar(124) Shabnam Naviwala(146)</vt:lpstr>
      <vt:lpstr>What is Feedback ?</vt:lpstr>
      <vt:lpstr>          Feedback in college</vt:lpstr>
      <vt:lpstr>Online Feedback System</vt:lpstr>
      <vt:lpstr>Traditional Feedback System</vt:lpstr>
      <vt:lpstr>Online Feedback System</vt:lpstr>
      <vt:lpstr>Application Description</vt:lpstr>
      <vt:lpstr>PowerPoint Presentation</vt:lpstr>
      <vt:lpstr>PowerPoint Presentation</vt:lpstr>
      <vt:lpstr>System Requirements</vt:lpstr>
      <vt:lpstr>PHPMYADMIN</vt:lpstr>
      <vt:lpstr>PHP</vt:lpstr>
      <vt:lpstr>PHP</vt:lpstr>
      <vt:lpstr>MYSQL</vt:lpstr>
      <vt:lpstr>ER diagram</vt:lpstr>
      <vt:lpstr>PowerPoint Presentation</vt:lpstr>
      <vt:lpstr>Database design </vt:lpstr>
      <vt:lpstr>Use case Model 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Feedback System</dc:title>
  <dc:creator>ABC</dc:creator>
  <cp:lastModifiedBy>Neil</cp:lastModifiedBy>
  <cp:revision>34</cp:revision>
  <dcterms:created xsi:type="dcterms:W3CDTF">2012-04-21T18:25:07Z</dcterms:created>
  <dcterms:modified xsi:type="dcterms:W3CDTF">2012-04-13T08:10:26Z</dcterms:modified>
</cp:coreProperties>
</file>