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7" r:id="rId9"/>
    <p:sldId id="268" r:id="rId10"/>
    <p:sldId id="259" r:id="rId11"/>
    <p:sldId id="269" r:id="rId12"/>
    <p:sldId id="260" r:id="rId13"/>
    <p:sldId id="271" r:id="rId14"/>
    <p:sldId id="273" r:id="rId15"/>
    <p:sldId id="261" r:id="rId16"/>
    <p:sldId id="274" r:id="rId17"/>
    <p:sldId id="275" r:id="rId18"/>
    <p:sldId id="277" r:id="rId19"/>
    <p:sldId id="278" r:id="rId20"/>
    <p:sldId id="276" r:id="rId21"/>
    <p:sldId id="272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58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4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2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6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7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8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5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0B8C-1FE0-411A-96C5-546A3F5FEC18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F4D7-CF34-4001-8DCB-CE7F309F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n.Urquhart@napier.ac.uk" TargetMode="External"/><Relationship Id="rId2" Type="http://schemas.openxmlformats.org/officeDocument/2006/relationships/hyperlink" Target="https://github.com/NeilUrquhart/NapierGeowareToo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unifying software framework for vehicle routing and logistics.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0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Jannik </a:t>
            </a:r>
            <a:r>
              <a:rPr lang="en-GB" dirty="0" err="1" smtClean="0"/>
              <a:t>Enenkel</a:t>
            </a:r>
            <a:r>
              <a:rPr lang="en-GB" dirty="0" smtClean="0"/>
              <a:t>  , Jannik Geyer , Jan-</a:t>
            </a:r>
            <a:r>
              <a:rPr lang="en-GB" dirty="0" err="1" smtClean="0"/>
              <a:t>Niklas</a:t>
            </a:r>
            <a:r>
              <a:rPr lang="en-GB" dirty="0" smtClean="0"/>
              <a:t> </a:t>
            </a:r>
            <a:r>
              <a:rPr lang="en-GB" dirty="0" err="1" smtClean="0"/>
              <a:t>Keiner</a:t>
            </a:r>
            <a:r>
              <a:rPr lang="en-GB" dirty="0" smtClean="0"/>
              <a:t> , Johannes Nguyen, </a:t>
            </a:r>
          </a:p>
          <a:p>
            <a:r>
              <a:rPr lang="en-GB" dirty="0" smtClean="0"/>
              <a:t>Jan </a:t>
            </a:r>
            <a:r>
              <a:rPr lang="en-GB" smtClean="0"/>
              <a:t>Steuler  </a:t>
            </a:r>
            <a:r>
              <a:rPr lang="en-GB" dirty="0" smtClean="0"/>
              <a:t>and  Neil Urquhart </a:t>
            </a:r>
          </a:p>
          <a:p>
            <a:r>
              <a:rPr lang="en-GB" dirty="0" smtClean="0"/>
              <a:t>Edinburgh Napier University</a:t>
            </a:r>
          </a:p>
          <a:p>
            <a:r>
              <a:rPr lang="en-GB" dirty="0" smtClean="0"/>
              <a:t>School Of Computing</a:t>
            </a:r>
          </a:p>
          <a:p>
            <a:r>
              <a:rPr lang="en-GB" dirty="0" smtClean="0"/>
              <a:t>10 </a:t>
            </a:r>
            <a:r>
              <a:rPr lang="en-GB" dirty="0" err="1" smtClean="0"/>
              <a:t>Colinton</a:t>
            </a:r>
            <a:r>
              <a:rPr lang="en-GB" dirty="0" smtClean="0"/>
              <a:t> Road</a:t>
            </a:r>
          </a:p>
          <a:p>
            <a:r>
              <a:rPr lang="en-GB" dirty="0" smtClean="0"/>
              <a:t>Edinburgh, 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23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speed up various projects it was decided to implement the architecture as </a:t>
            </a:r>
            <a:r>
              <a:rPr lang="en-GB" i="1" dirty="0" smtClean="0"/>
              <a:t>Napier </a:t>
            </a:r>
            <a:r>
              <a:rPr lang="en-GB" i="1" dirty="0" err="1" smtClean="0"/>
              <a:t>Geoware</a:t>
            </a:r>
            <a:r>
              <a:rPr lang="en-GB" i="1" dirty="0" smtClean="0"/>
              <a:t> Tools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initial set of tools would be constructed by a group of students as final year projects: </a:t>
            </a:r>
          </a:p>
          <a:p>
            <a:pPr lvl="1"/>
            <a:r>
              <a:rPr lang="en-GB" dirty="0" smtClean="0"/>
              <a:t>Jannik </a:t>
            </a:r>
            <a:r>
              <a:rPr lang="en-GB" dirty="0" err="1" smtClean="0"/>
              <a:t>Enenkel</a:t>
            </a:r>
            <a:r>
              <a:rPr lang="en-GB" dirty="0" smtClean="0"/>
              <a:t>  </a:t>
            </a:r>
          </a:p>
          <a:p>
            <a:pPr lvl="1"/>
            <a:r>
              <a:rPr lang="en-GB" dirty="0" smtClean="0"/>
              <a:t>Jannik Geyer </a:t>
            </a:r>
          </a:p>
          <a:p>
            <a:pPr lvl="1"/>
            <a:r>
              <a:rPr lang="en-GB" dirty="0" smtClean="0"/>
              <a:t>Jan-</a:t>
            </a:r>
            <a:r>
              <a:rPr lang="en-GB" dirty="0" err="1" smtClean="0"/>
              <a:t>Niklas</a:t>
            </a:r>
            <a:r>
              <a:rPr lang="en-GB" dirty="0" smtClean="0"/>
              <a:t> </a:t>
            </a:r>
            <a:r>
              <a:rPr lang="en-GB" dirty="0" err="1" smtClean="0"/>
              <a:t>Keiner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Johannes Nguyen</a:t>
            </a:r>
          </a:p>
          <a:p>
            <a:pPr lvl="1"/>
            <a:r>
              <a:rPr lang="en-GB" dirty="0" smtClean="0"/>
              <a:t>Jan </a:t>
            </a:r>
            <a:r>
              <a:rPr lang="en-GB" dirty="0" err="1" smtClean="0"/>
              <a:t>Steulerand</a:t>
            </a:r>
            <a:r>
              <a:rPr lang="en-GB" dirty="0" smtClean="0"/>
              <a:t> </a:t>
            </a:r>
          </a:p>
          <a:p>
            <a:r>
              <a:rPr lang="en-GB" dirty="0" smtClean="0"/>
              <a:t>All were exchange students from </a:t>
            </a:r>
            <a:r>
              <a:rPr lang="en-GB" dirty="0" err="1" smtClean="0"/>
              <a:t>Technische</a:t>
            </a:r>
            <a:r>
              <a:rPr lang="en-GB" dirty="0" smtClean="0"/>
              <a:t> </a:t>
            </a:r>
            <a:r>
              <a:rPr lang="en-GB" dirty="0" err="1" smtClean="0"/>
              <a:t>Hochschule</a:t>
            </a:r>
            <a:r>
              <a:rPr lang="en-GB" dirty="0" smtClean="0"/>
              <a:t> </a:t>
            </a:r>
            <a:r>
              <a:rPr lang="en-GB" dirty="0" err="1" smtClean="0"/>
              <a:t>Mittelhessen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30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NGT – 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OSM Querying</a:t>
            </a:r>
          </a:p>
          <a:p>
            <a:r>
              <a:rPr lang="en-GB" dirty="0" err="1" smtClean="0"/>
              <a:t>GraphHopper</a:t>
            </a:r>
            <a:r>
              <a:rPr lang="en-GB" dirty="0" smtClean="0"/>
              <a:t> routing</a:t>
            </a:r>
          </a:p>
          <a:p>
            <a:r>
              <a:rPr lang="en-GB" dirty="0" smtClean="0"/>
              <a:t>Transport for London routing</a:t>
            </a:r>
          </a:p>
          <a:p>
            <a:r>
              <a:rPr lang="en-GB" dirty="0" smtClean="0"/>
              <a:t>KML writer</a:t>
            </a:r>
          </a:p>
          <a:p>
            <a:r>
              <a:rPr lang="en-GB" dirty="0" smtClean="0"/>
              <a:t>Events/Diary API</a:t>
            </a:r>
          </a:p>
          <a:p>
            <a:r>
              <a:rPr lang="en-GB" dirty="0" smtClean="0"/>
              <a:t>Some utility classes for basic geospatial and OSM data operations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20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Design</a:t>
            </a:r>
            <a:endParaRPr lang="en-GB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55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Design</a:t>
            </a:r>
            <a:endParaRPr lang="en-GB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19" y="710385"/>
            <a:ext cx="6860938" cy="28828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3764691"/>
            <a:ext cx="10515600" cy="2412271"/>
          </a:xfrm>
        </p:spPr>
        <p:txBody>
          <a:bodyPr>
            <a:normAutofit/>
          </a:bodyPr>
          <a:lstStyle/>
          <a:p>
            <a:r>
              <a:rPr lang="en-GB" dirty="0" smtClean="0"/>
              <a:t>Useful features</a:t>
            </a:r>
          </a:p>
          <a:p>
            <a:pPr lvl="1"/>
            <a:r>
              <a:rPr lang="en-GB" dirty="0" smtClean="0"/>
              <a:t>Use of “Alternative” router</a:t>
            </a:r>
          </a:p>
          <a:p>
            <a:pPr lvl="1"/>
            <a:r>
              <a:rPr lang="en-GB" dirty="0" err="1" smtClean="0"/>
              <a:t>MultiLegJourney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6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8" y="113199"/>
            <a:ext cx="105156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298" y="1787610"/>
            <a:ext cx="11139826" cy="404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 contrived example (this is available online along with other examples)</a:t>
            </a:r>
          </a:p>
          <a:p>
            <a:pPr lvl="1"/>
            <a:r>
              <a:rPr lang="en-GB" dirty="0" smtClean="0"/>
              <a:t>From a location in Central London, find all of the pubs with 1 square mile</a:t>
            </a:r>
          </a:p>
          <a:p>
            <a:pPr lvl="1"/>
            <a:r>
              <a:rPr lang="en-GB" dirty="0" smtClean="0"/>
              <a:t>Order them in nearest neighbour order</a:t>
            </a:r>
          </a:p>
          <a:p>
            <a:pPr lvl="1"/>
            <a:r>
              <a:rPr lang="en-GB" dirty="0" smtClean="0"/>
              <a:t>Turn that order into a route using TfL journeys</a:t>
            </a:r>
          </a:p>
          <a:p>
            <a:pPr lvl="1"/>
            <a:r>
              <a:rPr lang="en-GB" dirty="0" smtClean="0"/>
              <a:t>Create a calendar with an appointment at each pub (times based on journey times)</a:t>
            </a:r>
          </a:p>
          <a:p>
            <a:pPr lvl="1"/>
            <a:r>
              <a:rPr lang="en-GB" dirty="0" smtClean="0"/>
              <a:t>Print out the instructions</a:t>
            </a:r>
          </a:p>
          <a:p>
            <a:pPr lvl="1"/>
            <a:r>
              <a:rPr lang="en-GB" dirty="0" smtClean="0"/>
              <a:t>Print out a map of the route</a:t>
            </a:r>
          </a:p>
          <a:p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62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Location </a:t>
            </a:r>
            <a:r>
              <a:rPr lang="en-GB" dirty="0" err="1"/>
              <a:t>currentLocation</a:t>
            </a:r>
            <a:r>
              <a:rPr lang="en-GB" dirty="0"/>
              <a:t> = </a:t>
            </a:r>
            <a:r>
              <a:rPr lang="en-GB" b="1" dirty="0"/>
              <a:t>new Location(51.507115,-0.127437);</a:t>
            </a:r>
          </a:p>
          <a:p>
            <a:pPr marL="0" indent="0">
              <a:buNone/>
            </a:pPr>
            <a:r>
              <a:rPr lang="en-GB" dirty="0" err="1" smtClean="0"/>
              <a:t>OSMFileUtils.</a:t>
            </a:r>
            <a:r>
              <a:rPr lang="en-GB" i="1" dirty="0" err="1" smtClean="0"/>
              <a:t>setOsmFilter</a:t>
            </a:r>
            <a:r>
              <a:rPr lang="en-GB" i="1" dirty="0"/>
              <a:t>("/</a:t>
            </a:r>
            <a:r>
              <a:rPr lang="en-GB" i="1" dirty="0" err="1"/>
              <a:t>usr</a:t>
            </a:r>
            <a:r>
              <a:rPr lang="en-GB" i="1" dirty="0"/>
              <a:t>/local/Cellar/</a:t>
            </a:r>
            <a:r>
              <a:rPr lang="en-GB" i="1" dirty="0" err="1"/>
              <a:t>osmfilter</a:t>
            </a:r>
            <a:r>
              <a:rPr lang="en-GB" i="1" dirty="0"/>
              <a:t>/0.7/bin/</a:t>
            </a:r>
            <a:r>
              <a:rPr lang="en-GB" i="1" dirty="0" err="1"/>
              <a:t>osmfilter</a:t>
            </a:r>
            <a:r>
              <a:rPr lang="en-GB" i="1" dirty="0"/>
              <a:t> ");</a:t>
            </a:r>
          </a:p>
          <a:p>
            <a:pPr marL="0" indent="0">
              <a:buNone/>
            </a:pPr>
            <a:r>
              <a:rPr lang="en-GB" dirty="0" err="1"/>
              <a:t>OSMFileUtils.</a:t>
            </a:r>
            <a:r>
              <a:rPr lang="en-GB" i="1" dirty="0" err="1"/>
              <a:t>extractData</a:t>
            </a:r>
            <a:r>
              <a:rPr lang="en-GB" i="1" dirty="0"/>
              <a:t>(</a:t>
            </a:r>
            <a:r>
              <a:rPr lang="en-GB" i="1" dirty="0" err="1"/>
              <a:t>currentLocation</a:t>
            </a:r>
            <a:r>
              <a:rPr lang="en-GB" i="1" dirty="0"/>
              <a:t>, "greater-</a:t>
            </a:r>
            <a:r>
              <a:rPr lang="en-GB" i="1" dirty="0" err="1"/>
              <a:t>london</a:t>
            </a:r>
            <a:r>
              <a:rPr lang="en-GB" i="1" dirty="0"/>
              <a:t>-</a:t>
            </a:r>
            <a:r>
              <a:rPr lang="en-GB" i="1" dirty="0" err="1"/>
              <a:t>latest.osm.pbf</a:t>
            </a:r>
            <a:r>
              <a:rPr lang="en-GB" i="1" dirty="0"/>
              <a:t>", "centralLondon.</a:t>
            </a:r>
            <a:r>
              <a:rPr lang="en-GB" i="1" dirty="0" err="1"/>
              <a:t>osm</a:t>
            </a:r>
            <a:r>
              <a:rPr lang="en-GB" i="1" dirty="0"/>
              <a:t>",</a:t>
            </a:r>
            <a:r>
              <a:rPr lang="en-GB" b="1" i="1" dirty="0"/>
              <a:t>true);</a:t>
            </a:r>
          </a:p>
          <a:p>
            <a:pPr marL="0" indent="0">
              <a:buNone/>
            </a:pPr>
            <a:r>
              <a:rPr lang="en-GB" dirty="0" err="1" smtClean="0"/>
              <a:t>QueryOsmFacade</a:t>
            </a:r>
            <a:r>
              <a:rPr lang="en-GB" dirty="0" smtClean="0"/>
              <a:t> </a:t>
            </a:r>
            <a:r>
              <a:rPr lang="en-GB" dirty="0"/>
              <a:t>facade = </a:t>
            </a:r>
            <a:r>
              <a:rPr lang="en-GB" b="1" dirty="0"/>
              <a:t>new </a:t>
            </a:r>
            <a:r>
              <a:rPr lang="en-GB" b="1" dirty="0" err="1"/>
              <a:t>QueryOsmFacade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 err="1" smtClean="0"/>
              <a:t>facade.parseOSMFile</a:t>
            </a:r>
            <a:r>
              <a:rPr lang="en-GB" dirty="0"/>
              <a:t>("</a:t>
            </a:r>
            <a:r>
              <a:rPr lang="en-GB" dirty="0" err="1"/>
              <a:t>centralLondon.osm</a:t>
            </a:r>
            <a:r>
              <a:rPr lang="en-GB" dirty="0"/>
              <a:t>");</a:t>
            </a:r>
          </a:p>
          <a:p>
            <a:pPr marL="0" indent="0">
              <a:buNone/>
            </a:pPr>
            <a:r>
              <a:rPr lang="en-GB" dirty="0"/>
              <a:t>//need to be able to get OSM data</a:t>
            </a:r>
          </a:p>
          <a:p>
            <a:pPr marL="0" indent="0">
              <a:buNone/>
            </a:pP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/>
              <a:t>("Found: ");</a:t>
            </a:r>
          </a:p>
          <a:p>
            <a:pPr marL="0" indent="0">
              <a:buNone/>
            </a:pPr>
            <a:r>
              <a:rPr lang="en-GB" dirty="0" err="1"/>
              <a:t>ArrayList</a:t>
            </a:r>
            <a:r>
              <a:rPr lang="en-GB" dirty="0"/>
              <a:t> &lt;Location&gt; pubs= </a:t>
            </a:r>
            <a:r>
              <a:rPr lang="en-GB" dirty="0" err="1"/>
              <a:t>facade.findLocationsWithRegEx</a:t>
            </a:r>
            <a:r>
              <a:rPr lang="en-GB" dirty="0"/>
              <a:t>("pub", </a:t>
            </a:r>
            <a:r>
              <a:rPr lang="en-GB" dirty="0" err="1"/>
              <a:t>currentLocation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for(Location </a:t>
            </a:r>
            <a:r>
              <a:rPr lang="en-GB" b="1" dirty="0"/>
              <a:t>l : pubs){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(l</a:t>
            </a:r>
            <a:r>
              <a:rPr lang="en-GB" b="1" i="1" dirty="0"/>
              <a:t>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EasyKMLCreator</a:t>
            </a:r>
            <a:r>
              <a:rPr lang="en-GB" dirty="0"/>
              <a:t> </a:t>
            </a:r>
            <a:r>
              <a:rPr lang="en-GB" dirty="0" err="1"/>
              <a:t>kml</a:t>
            </a:r>
            <a:r>
              <a:rPr lang="en-GB" dirty="0"/>
              <a:t> = </a:t>
            </a:r>
            <a:r>
              <a:rPr lang="en-GB" b="1" dirty="0"/>
              <a:t>new </a:t>
            </a:r>
            <a:r>
              <a:rPr lang="en-GB" b="1" dirty="0" err="1"/>
              <a:t>EasyKMLCreator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 err="1"/>
              <a:t>kml.addPlacemarks</a:t>
            </a:r>
            <a:r>
              <a:rPr lang="en-GB" dirty="0"/>
              <a:t>(pubs);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90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2703"/>
            <a:ext cx="105156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248977"/>
            <a:ext cx="7523205" cy="49788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JourneyFactory</a:t>
            </a:r>
            <a:r>
              <a:rPr lang="en-GB" dirty="0" smtClean="0"/>
              <a:t> router = new </a:t>
            </a:r>
            <a:r>
              <a:rPr lang="en-GB" dirty="0" err="1" smtClean="0"/>
              <a:t>SimpleRouter</a:t>
            </a:r>
            <a:r>
              <a:rPr lang="en-GB" dirty="0" smtClean="0"/>
              <a:t>(20);</a:t>
            </a:r>
          </a:p>
          <a:p>
            <a:pPr marL="0" indent="0">
              <a:buNone/>
            </a:pPr>
            <a:r>
              <a:rPr lang="en-GB" dirty="0" err="1" smtClean="0"/>
              <a:t>ArrayList</a:t>
            </a:r>
            <a:r>
              <a:rPr lang="en-GB" dirty="0" smtClean="0"/>
              <a:t>&lt;Location&gt; ordered = </a:t>
            </a:r>
            <a:r>
              <a:rPr lang="en-GB" i="1" dirty="0" err="1" smtClean="0"/>
              <a:t>nearestNeighbour</a:t>
            </a:r>
            <a:r>
              <a:rPr lang="en-GB" i="1" dirty="0" smtClean="0"/>
              <a:t>(</a:t>
            </a:r>
            <a:r>
              <a:rPr lang="en-GB" i="1" dirty="0" err="1" smtClean="0"/>
              <a:t>currentLocation</a:t>
            </a:r>
            <a:r>
              <a:rPr lang="en-GB" i="1" dirty="0" smtClean="0"/>
              <a:t>, </a:t>
            </a:r>
            <a:r>
              <a:rPr lang="en-GB" i="1" dirty="0" err="1" smtClean="0"/>
              <a:t>pubs,router</a:t>
            </a:r>
            <a:r>
              <a:rPr lang="en-GB" i="1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//Setup routers</a:t>
            </a:r>
          </a:p>
          <a:p>
            <a:pPr marL="0" indent="0">
              <a:buNone/>
            </a:pPr>
            <a:r>
              <a:rPr lang="en-GB" dirty="0" smtClean="0"/>
              <a:t>router = new </a:t>
            </a:r>
            <a:r>
              <a:rPr lang="en-GB" dirty="0" err="1" smtClean="0"/>
              <a:t>TransportForLondonFacade</a:t>
            </a:r>
            <a:r>
              <a:rPr lang="en-GB" dirty="0" smtClean="0"/>
              <a:t>("</a:t>
            </a:r>
            <a:r>
              <a:rPr lang="en-GB" b="1" dirty="0" smtClean="0"/>
              <a:t>You need to obtain a TfL API key for here....");</a:t>
            </a:r>
          </a:p>
          <a:p>
            <a:pPr marL="0" indent="0">
              <a:buNone/>
            </a:pPr>
            <a:r>
              <a:rPr lang="en-GB" dirty="0" err="1" smtClean="0"/>
              <a:t>JourneyFactory</a:t>
            </a:r>
            <a:r>
              <a:rPr lang="en-GB" dirty="0" smtClean="0"/>
              <a:t> </a:t>
            </a:r>
            <a:r>
              <a:rPr lang="en-GB" dirty="0" err="1" smtClean="0"/>
              <a:t>gh</a:t>
            </a:r>
            <a:r>
              <a:rPr lang="en-GB" dirty="0" smtClean="0"/>
              <a:t> = </a:t>
            </a:r>
            <a:r>
              <a:rPr lang="en-GB" i="1" dirty="0" err="1" smtClean="0"/>
              <a:t>setupHopper</a:t>
            </a:r>
            <a:r>
              <a:rPr lang="en-GB" i="1" dirty="0" smtClean="0"/>
              <a:t>();</a:t>
            </a:r>
          </a:p>
          <a:p>
            <a:pPr marL="0" indent="0">
              <a:buNone/>
            </a:pPr>
            <a:r>
              <a:rPr lang="en-GB" dirty="0" err="1" smtClean="0"/>
              <a:t>router.setAlternative</a:t>
            </a:r>
            <a:r>
              <a:rPr lang="en-GB" dirty="0" smtClean="0"/>
              <a:t>(</a:t>
            </a:r>
            <a:r>
              <a:rPr lang="en-GB" dirty="0" err="1" smtClean="0"/>
              <a:t>gh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err="1" smtClean="0"/>
              <a:t>gh.setAlternative</a:t>
            </a:r>
            <a:r>
              <a:rPr lang="en-GB" dirty="0" smtClean="0"/>
              <a:t>(new </a:t>
            </a:r>
            <a:r>
              <a:rPr lang="en-GB" dirty="0" err="1" smtClean="0"/>
              <a:t>SimpleRouter</a:t>
            </a:r>
            <a:r>
              <a:rPr lang="en-GB" dirty="0" smtClean="0"/>
              <a:t>(20));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//Create journey</a:t>
            </a:r>
          </a:p>
          <a:p>
            <a:pPr marL="0" indent="0">
              <a:buNone/>
            </a:pPr>
            <a:r>
              <a:rPr lang="en-GB" dirty="0" err="1" smtClean="0"/>
              <a:t>MultiLegJourney</a:t>
            </a:r>
            <a:r>
              <a:rPr lang="en-GB" dirty="0" smtClean="0"/>
              <a:t> trip = new </a:t>
            </a:r>
            <a:r>
              <a:rPr lang="en-GB" dirty="0" err="1" smtClean="0"/>
              <a:t>MultiLegJourney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smtClean="0"/>
              <a:t>Location </a:t>
            </a:r>
            <a:r>
              <a:rPr lang="en-GB" dirty="0" err="1" smtClean="0"/>
              <a:t>prev</a:t>
            </a:r>
            <a:r>
              <a:rPr lang="en-GB" dirty="0" smtClean="0"/>
              <a:t> = </a:t>
            </a:r>
            <a:r>
              <a:rPr lang="en-GB" dirty="0" err="1" smtClean="0"/>
              <a:t>currentLocation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for (Location next : ordered){</a:t>
            </a:r>
          </a:p>
          <a:p>
            <a:pPr marL="0" indent="0">
              <a:buNone/>
            </a:pPr>
            <a:r>
              <a:rPr lang="en-GB" dirty="0" smtClean="0"/>
              <a:t>	Journey[] </a:t>
            </a:r>
            <a:r>
              <a:rPr lang="en-GB" dirty="0" err="1" smtClean="0"/>
              <a:t>myJourney</a:t>
            </a:r>
            <a:r>
              <a:rPr lang="en-GB" dirty="0" smtClean="0"/>
              <a:t> = </a:t>
            </a:r>
            <a:r>
              <a:rPr lang="en-GB" dirty="0" err="1" smtClean="0"/>
              <a:t>router.getJourney</a:t>
            </a:r>
            <a:r>
              <a:rPr lang="en-GB" dirty="0" smtClean="0"/>
              <a:t>(</a:t>
            </a:r>
            <a:r>
              <a:rPr lang="en-GB" dirty="0" err="1" smtClean="0"/>
              <a:t>prev</a:t>
            </a:r>
            <a:r>
              <a:rPr lang="en-GB" dirty="0" smtClean="0"/>
              <a:t>, next);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trip.addLeg</a:t>
            </a:r>
            <a:r>
              <a:rPr lang="en-GB" dirty="0" smtClean="0"/>
              <a:t>(</a:t>
            </a:r>
            <a:r>
              <a:rPr lang="en-GB" dirty="0" err="1" smtClean="0"/>
              <a:t>myJourney</a:t>
            </a:r>
            <a:r>
              <a:rPr lang="en-GB" dirty="0" smtClean="0"/>
              <a:t>[0]);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prev</a:t>
            </a:r>
            <a:r>
              <a:rPr lang="en-GB" dirty="0" smtClean="0"/>
              <a:t> = next;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err="1" smtClean="0"/>
              <a:t>kml.addJourney</a:t>
            </a:r>
            <a:r>
              <a:rPr lang="en-GB" dirty="0" smtClean="0"/>
              <a:t>(trip);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49929" y="1801228"/>
            <a:ext cx="2157557" cy="25853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Note the use of alternative </a:t>
            </a:r>
            <a:r>
              <a:rPr lang="en-GB" dirty="0" err="1" smtClean="0"/>
              <a:t>JourneyFactories</a:t>
            </a:r>
            <a:r>
              <a:rPr lang="en-GB" dirty="0" smtClean="0"/>
              <a:t>….  If the TfL API fails to return a route, then </a:t>
            </a:r>
            <a:r>
              <a:rPr lang="en-GB" dirty="0" err="1" smtClean="0"/>
              <a:t>GraphHopper</a:t>
            </a:r>
            <a:r>
              <a:rPr lang="en-GB" dirty="0" smtClean="0"/>
              <a:t> is tried, if that fails then </a:t>
            </a:r>
            <a:r>
              <a:rPr lang="en-GB" dirty="0" err="1" smtClean="0"/>
              <a:t>SimpleRouter</a:t>
            </a:r>
            <a:r>
              <a:rPr lang="en-GB" dirty="0" smtClean="0"/>
              <a:t> is tried as a last resort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52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39" y="108177"/>
            <a:ext cx="105156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06" y="1079177"/>
            <a:ext cx="10515600" cy="54522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try{</a:t>
            </a:r>
          </a:p>
          <a:p>
            <a:pPr marL="0" indent="0">
              <a:buNone/>
            </a:pPr>
            <a:r>
              <a:rPr lang="en-GB" dirty="0" err="1" smtClean="0"/>
              <a:t>kml.saveKMLDocument</a:t>
            </a:r>
            <a:r>
              <a:rPr lang="en-GB" dirty="0" smtClean="0"/>
              <a:t>("london1.kml");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r>
              <a:rPr lang="en-GB" b="1" dirty="0" smtClean="0"/>
              <a:t>catch(Exception e){</a:t>
            </a:r>
          </a:p>
          <a:p>
            <a:pPr marL="0" indent="0">
              <a:buNone/>
            </a:pPr>
            <a:r>
              <a:rPr lang="en-GB" dirty="0" err="1" smtClean="0"/>
              <a:t>e.printStackTrace</a:t>
            </a:r>
            <a:r>
              <a:rPr lang="en-GB" dirty="0" smtClean="0"/>
              <a:t>();</a:t>
            </a:r>
          </a:p>
          <a:p>
            <a:pPr marL="0" indent="0">
              <a:buNone/>
            </a:pP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("Error saving KML");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//</a:t>
            </a:r>
            <a:r>
              <a:rPr lang="en-GB" dirty="0"/>
              <a:t>Create a schedule of calendar events</a:t>
            </a:r>
          </a:p>
          <a:p>
            <a:pPr marL="0" indent="0">
              <a:buNone/>
            </a:pPr>
            <a:r>
              <a:rPr lang="en-GB" dirty="0" err="1"/>
              <a:t>DiaryFacade</a:t>
            </a:r>
            <a:r>
              <a:rPr lang="en-GB" dirty="0"/>
              <a:t> schedule = </a:t>
            </a:r>
            <a:r>
              <a:rPr lang="en-GB" b="1" dirty="0"/>
              <a:t>new </a:t>
            </a:r>
            <a:r>
              <a:rPr lang="en-GB" b="1" dirty="0" err="1"/>
              <a:t>DiaryFacade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 err="1"/>
              <a:t>schedule.deleteAllEvents</a:t>
            </a:r>
            <a:r>
              <a:rPr lang="en-GB" dirty="0"/>
              <a:t>();//Remove any previous events loaded from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try{</a:t>
            </a:r>
          </a:p>
          <a:p>
            <a:pPr marL="0" indent="0">
              <a:buNone/>
            </a:pPr>
            <a:r>
              <a:rPr lang="en-GB" b="1" dirty="0" err="1"/>
              <a:t>int</a:t>
            </a:r>
            <a:r>
              <a:rPr lang="en-GB" b="1" dirty="0"/>
              <a:t> count = 0;</a:t>
            </a:r>
          </a:p>
          <a:p>
            <a:pPr marL="0" indent="0">
              <a:buNone/>
            </a:pPr>
            <a:r>
              <a:rPr lang="en-GB" dirty="0" err="1"/>
              <a:t>LocalDateTime</a:t>
            </a:r>
            <a:r>
              <a:rPr lang="en-GB" dirty="0"/>
              <a:t> </a:t>
            </a:r>
            <a:r>
              <a:rPr lang="en-GB" dirty="0" err="1"/>
              <a:t>myTime</a:t>
            </a:r>
            <a:r>
              <a:rPr lang="en-GB" dirty="0"/>
              <a:t> = </a:t>
            </a:r>
            <a:r>
              <a:rPr lang="en-GB" dirty="0" err="1"/>
              <a:t>LocalDateTime.</a:t>
            </a:r>
            <a:r>
              <a:rPr lang="en-GB" i="1" dirty="0" err="1"/>
              <a:t>of</a:t>
            </a:r>
            <a:r>
              <a:rPr lang="en-GB" i="1" dirty="0"/>
              <a:t>(2017, 6, 8, 11, 00);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 (Journey j : </a:t>
            </a:r>
            <a:r>
              <a:rPr lang="en-GB" b="1" dirty="0" err="1"/>
              <a:t>trip.getLegs</a:t>
            </a:r>
            <a:r>
              <a:rPr lang="en-GB" b="1" dirty="0"/>
              <a:t>()){</a:t>
            </a:r>
          </a:p>
          <a:p>
            <a:pPr marL="0" indent="0">
              <a:buNone/>
            </a:pPr>
            <a:r>
              <a:rPr lang="en-GB" dirty="0"/>
              <a:t>String description = "Visit " + count;</a:t>
            </a:r>
          </a:p>
          <a:p>
            <a:pPr marL="0" indent="0">
              <a:buNone/>
            </a:pPr>
            <a:r>
              <a:rPr lang="en-GB" b="1" dirty="0"/>
              <a:t>if (count==0) description = "Start";</a:t>
            </a:r>
          </a:p>
          <a:p>
            <a:pPr marL="0" indent="0">
              <a:buNone/>
            </a:pPr>
            <a:r>
              <a:rPr lang="en-GB" dirty="0" err="1"/>
              <a:t>LocalDateTime</a:t>
            </a:r>
            <a:r>
              <a:rPr lang="en-GB" dirty="0"/>
              <a:t> leave = </a:t>
            </a:r>
            <a:r>
              <a:rPr lang="en-GB" dirty="0" err="1"/>
              <a:t>myTime.plusMinutes</a:t>
            </a:r>
            <a:r>
              <a:rPr lang="en-GB" dirty="0"/>
              <a:t>(15);</a:t>
            </a:r>
          </a:p>
          <a:p>
            <a:pPr marL="0" indent="0">
              <a:buNone/>
            </a:pPr>
            <a:r>
              <a:rPr lang="en-GB" dirty="0" err="1"/>
              <a:t>CalendarEntry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= </a:t>
            </a:r>
            <a:r>
              <a:rPr lang="en-GB" dirty="0" err="1"/>
              <a:t>schedule.createCalendarEntry</a:t>
            </a:r>
            <a:r>
              <a:rPr lang="en-GB" dirty="0"/>
              <a:t>(</a:t>
            </a:r>
            <a:r>
              <a:rPr lang="en-GB" dirty="0" err="1"/>
              <a:t>myTime</a:t>
            </a:r>
            <a:r>
              <a:rPr lang="en-GB" dirty="0"/>
              <a:t>, leave, description, </a:t>
            </a:r>
            <a:r>
              <a:rPr lang="en-GB" dirty="0" err="1"/>
              <a:t>j.getPointA</a:t>
            </a:r>
            <a:r>
              <a:rPr lang="en-GB" dirty="0"/>
              <a:t>().</a:t>
            </a:r>
            <a:r>
              <a:rPr lang="en-GB" dirty="0" err="1"/>
              <a:t>getDescription</a:t>
            </a:r>
            <a:r>
              <a:rPr lang="en-GB" dirty="0"/>
              <a:t>(), </a:t>
            </a:r>
            <a:r>
              <a:rPr lang="en-GB" dirty="0" err="1"/>
              <a:t>j.getPointA</a:t>
            </a:r>
            <a:r>
              <a:rPr lang="en-GB" dirty="0"/>
              <a:t>(), </a:t>
            </a:r>
            <a:r>
              <a:rPr lang="en-GB" b="1" dirty="0"/>
              <a:t>null);</a:t>
            </a:r>
          </a:p>
          <a:p>
            <a:pPr marL="0" indent="0">
              <a:buNone/>
            </a:pPr>
            <a:r>
              <a:rPr lang="en-GB" dirty="0" err="1"/>
              <a:t>j.putAttribute</a:t>
            </a:r>
            <a:r>
              <a:rPr lang="en-GB" dirty="0"/>
              <a:t>(</a:t>
            </a:r>
            <a:r>
              <a:rPr lang="en-GB" dirty="0" err="1"/>
              <a:t>Journey.</a:t>
            </a:r>
            <a:r>
              <a:rPr lang="en-GB" b="1" i="1" dirty="0" err="1"/>
              <a:t>FROM_CALENDAR_ENTRY</a:t>
            </a:r>
            <a:r>
              <a:rPr lang="en-GB" b="1" i="1" dirty="0"/>
              <a:t>, </a:t>
            </a:r>
            <a:r>
              <a:rPr lang="en-GB" b="1" i="1" dirty="0" err="1"/>
              <a:t>ce</a:t>
            </a:r>
            <a:r>
              <a:rPr lang="en-GB" b="1" i="1" dirty="0"/>
              <a:t>);</a:t>
            </a:r>
          </a:p>
          <a:p>
            <a:pPr marL="0" indent="0">
              <a:buNone/>
            </a:pPr>
            <a:r>
              <a:rPr lang="en-GB" b="1" dirty="0" err="1"/>
              <a:t>int</a:t>
            </a:r>
            <a:r>
              <a:rPr lang="en-GB" b="1" dirty="0"/>
              <a:t> s = (</a:t>
            </a:r>
            <a:r>
              <a:rPr lang="en-GB" b="1" dirty="0" err="1"/>
              <a:t>int</a:t>
            </a:r>
            <a:r>
              <a:rPr lang="en-GB" b="1" dirty="0"/>
              <a:t>)</a:t>
            </a:r>
            <a:r>
              <a:rPr lang="en-GB" b="1" dirty="0" err="1"/>
              <a:t>j.getTravelTimeMS</a:t>
            </a:r>
            <a:r>
              <a:rPr lang="en-GB" b="1" dirty="0"/>
              <a:t>()/1000;</a:t>
            </a:r>
          </a:p>
          <a:p>
            <a:pPr marL="0" indent="0">
              <a:buNone/>
            </a:pPr>
            <a:r>
              <a:rPr lang="en-GB" dirty="0" err="1"/>
              <a:t>myTime</a:t>
            </a:r>
            <a:r>
              <a:rPr lang="en-GB" dirty="0"/>
              <a:t> = </a:t>
            </a:r>
            <a:r>
              <a:rPr lang="en-GB" dirty="0" err="1"/>
              <a:t>leave.plusSeconds</a:t>
            </a:r>
            <a:r>
              <a:rPr lang="en-GB" dirty="0"/>
              <a:t>(s);</a:t>
            </a:r>
          </a:p>
          <a:p>
            <a:pPr marL="0" indent="0">
              <a:buNone/>
            </a:pPr>
            <a:r>
              <a:rPr lang="en-GB" dirty="0"/>
              <a:t>count++;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}</a:t>
            </a:r>
            <a:r>
              <a:rPr lang="en-GB" b="1" dirty="0"/>
              <a:t>catch(Exception e){</a:t>
            </a:r>
          </a:p>
          <a:p>
            <a:pPr marL="0" indent="0">
              <a:buNone/>
            </a:pPr>
            <a:r>
              <a:rPr lang="en-GB" dirty="0" err="1"/>
              <a:t>System.</a:t>
            </a:r>
            <a:r>
              <a:rPr lang="en-GB" b="1" i="1" dirty="0" err="1"/>
              <a:t>out.println</a:t>
            </a:r>
            <a:r>
              <a:rPr lang="en-GB" b="1" i="1" dirty="0"/>
              <a:t>(e);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92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39" y="108177"/>
            <a:ext cx="105156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64" y="1116500"/>
            <a:ext cx="4797490" cy="2009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 smtClean="0"/>
              <a:t>try{</a:t>
            </a:r>
          </a:p>
          <a:p>
            <a:pPr marL="0" indent="0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kml.saveKMLDocument</a:t>
            </a:r>
            <a:r>
              <a:rPr lang="en-GB" sz="1600" dirty="0" smtClean="0"/>
              <a:t>("london1.kml");</a:t>
            </a:r>
          </a:p>
          <a:p>
            <a:pPr marL="0" indent="0">
              <a:buNone/>
            </a:pPr>
            <a:r>
              <a:rPr lang="en-GB" sz="1600" dirty="0" smtClean="0"/>
              <a:t>}catch(Exception e){</a:t>
            </a:r>
          </a:p>
          <a:p>
            <a:pPr marL="0" indent="0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e.printStackTrace</a:t>
            </a:r>
            <a:r>
              <a:rPr lang="en-GB" sz="1600" dirty="0" smtClean="0"/>
              <a:t>();</a:t>
            </a:r>
          </a:p>
          <a:p>
            <a:pPr marL="0" indent="0"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System.</a:t>
            </a:r>
            <a:r>
              <a:rPr lang="en-GB" sz="1600" i="1" dirty="0" err="1" smtClean="0"/>
              <a:t>out.println</a:t>
            </a:r>
            <a:r>
              <a:rPr lang="en-GB" sz="1600" i="1" dirty="0" smtClean="0"/>
              <a:t>("Error saving KML");</a:t>
            </a:r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59" y="2717935"/>
            <a:ext cx="7742854" cy="40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5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47" y="75876"/>
            <a:ext cx="105156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534644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//</a:t>
            </a:r>
            <a:r>
              <a:rPr lang="en-GB" dirty="0"/>
              <a:t>Create a schedule of calendar events</a:t>
            </a:r>
          </a:p>
          <a:p>
            <a:pPr marL="0" indent="0">
              <a:buNone/>
            </a:pPr>
            <a:r>
              <a:rPr lang="en-GB" dirty="0" err="1"/>
              <a:t>DiaryFacade</a:t>
            </a:r>
            <a:r>
              <a:rPr lang="en-GB" dirty="0"/>
              <a:t> schedule = </a:t>
            </a:r>
            <a:r>
              <a:rPr lang="en-GB" b="1" dirty="0"/>
              <a:t>new </a:t>
            </a:r>
            <a:r>
              <a:rPr lang="en-GB" b="1" dirty="0" err="1"/>
              <a:t>DiaryFacade</a:t>
            </a:r>
            <a:r>
              <a:rPr lang="en-GB" b="1" dirty="0"/>
              <a:t>();</a:t>
            </a:r>
          </a:p>
          <a:p>
            <a:pPr marL="0" indent="0">
              <a:buNone/>
            </a:pPr>
            <a:r>
              <a:rPr lang="en-GB" dirty="0" err="1"/>
              <a:t>schedule.deleteAllEvents</a:t>
            </a:r>
            <a:r>
              <a:rPr lang="en-GB" dirty="0"/>
              <a:t>();//Remove any previous events loaded from file</a:t>
            </a:r>
          </a:p>
          <a:p>
            <a:pPr marL="0" indent="0">
              <a:buNone/>
            </a:pPr>
            <a:r>
              <a:rPr lang="en-GB" b="1" dirty="0" smtClean="0"/>
              <a:t>try</a:t>
            </a:r>
            <a:r>
              <a:rPr lang="en-GB" b="1" dirty="0"/>
              <a:t>{</a:t>
            </a:r>
          </a:p>
          <a:p>
            <a:pPr marL="0" indent="0">
              <a:buNone/>
            </a:pPr>
            <a:r>
              <a:rPr lang="en-GB" b="1" dirty="0" smtClean="0"/>
              <a:t>	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count = 0;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LocalDateTime</a:t>
            </a:r>
            <a:r>
              <a:rPr lang="en-GB" dirty="0" smtClean="0"/>
              <a:t> </a:t>
            </a:r>
            <a:r>
              <a:rPr lang="en-GB" dirty="0" err="1"/>
              <a:t>myTime</a:t>
            </a:r>
            <a:r>
              <a:rPr lang="en-GB" dirty="0"/>
              <a:t> = </a:t>
            </a:r>
            <a:r>
              <a:rPr lang="en-GB" dirty="0" err="1"/>
              <a:t>LocalDateTime.</a:t>
            </a:r>
            <a:r>
              <a:rPr lang="en-GB" i="1" dirty="0" err="1"/>
              <a:t>of</a:t>
            </a:r>
            <a:r>
              <a:rPr lang="en-GB" i="1" dirty="0"/>
              <a:t>(2017, 6, 8, 11, 00);</a:t>
            </a:r>
          </a:p>
          <a:p>
            <a:pPr marL="0" indent="0">
              <a:buNone/>
            </a:pPr>
            <a:r>
              <a:rPr lang="en-GB" b="1" dirty="0" smtClean="0"/>
              <a:t>	for </a:t>
            </a:r>
            <a:r>
              <a:rPr lang="en-GB" b="1" dirty="0"/>
              <a:t>(Journey j : </a:t>
            </a:r>
            <a:r>
              <a:rPr lang="en-GB" b="1" dirty="0" err="1"/>
              <a:t>trip.getLegs</a:t>
            </a:r>
            <a:r>
              <a:rPr lang="en-GB" b="1" dirty="0"/>
              <a:t>()){</a:t>
            </a:r>
          </a:p>
          <a:p>
            <a:pPr marL="0" indent="0">
              <a:buNone/>
            </a:pPr>
            <a:r>
              <a:rPr lang="en-GB" dirty="0" smtClean="0"/>
              <a:t>		String </a:t>
            </a:r>
            <a:r>
              <a:rPr lang="en-GB" dirty="0"/>
              <a:t>description = "Visit " + count;</a:t>
            </a:r>
          </a:p>
          <a:p>
            <a:pPr marL="0" indent="0">
              <a:buNone/>
            </a:pPr>
            <a:r>
              <a:rPr lang="en-GB" b="1" dirty="0" smtClean="0"/>
              <a:t>		if </a:t>
            </a:r>
            <a:r>
              <a:rPr lang="en-GB" b="1" dirty="0"/>
              <a:t>(count==0) description = "Start";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 err="1" smtClean="0"/>
              <a:t>LocalDateTime</a:t>
            </a:r>
            <a:r>
              <a:rPr lang="en-GB" dirty="0" smtClean="0"/>
              <a:t> </a:t>
            </a:r>
            <a:r>
              <a:rPr lang="en-GB" dirty="0"/>
              <a:t>leave = </a:t>
            </a:r>
            <a:r>
              <a:rPr lang="en-GB" dirty="0" err="1"/>
              <a:t>myTime.plusMinutes</a:t>
            </a:r>
            <a:r>
              <a:rPr lang="en-GB" dirty="0"/>
              <a:t>(15);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CalendarEntry</a:t>
            </a:r>
            <a:r>
              <a:rPr lang="en-GB" dirty="0" smtClean="0"/>
              <a:t> </a:t>
            </a:r>
            <a:r>
              <a:rPr lang="en-GB" dirty="0" err="1"/>
              <a:t>ce</a:t>
            </a:r>
            <a:r>
              <a:rPr lang="en-GB" dirty="0"/>
              <a:t> = </a:t>
            </a:r>
            <a:r>
              <a:rPr lang="en-GB" dirty="0" err="1"/>
              <a:t>schedule.createCalendarEntry</a:t>
            </a:r>
            <a:r>
              <a:rPr lang="en-GB" dirty="0"/>
              <a:t>(</a:t>
            </a:r>
            <a:r>
              <a:rPr lang="en-GB" dirty="0" err="1"/>
              <a:t>myTime</a:t>
            </a:r>
            <a:r>
              <a:rPr lang="en-GB" dirty="0"/>
              <a:t>, leave, description, </a:t>
            </a:r>
            <a:r>
              <a:rPr lang="en-GB" dirty="0" err="1"/>
              <a:t>j.getPointA</a:t>
            </a:r>
            <a:r>
              <a:rPr lang="en-GB" dirty="0"/>
              <a:t>().</a:t>
            </a:r>
            <a:r>
              <a:rPr lang="en-GB" dirty="0" err="1"/>
              <a:t>getDescription</a:t>
            </a:r>
            <a:r>
              <a:rPr lang="en-GB" dirty="0"/>
              <a:t>(), </a:t>
            </a:r>
            <a:r>
              <a:rPr lang="en-GB" dirty="0" err="1"/>
              <a:t>j.getPointA</a:t>
            </a:r>
            <a:r>
              <a:rPr lang="en-GB" dirty="0"/>
              <a:t>(), </a:t>
            </a:r>
            <a:r>
              <a:rPr lang="en-GB" b="1" dirty="0"/>
              <a:t>null);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j.putAttribute</a:t>
            </a:r>
            <a:r>
              <a:rPr lang="en-GB" dirty="0" smtClean="0"/>
              <a:t>(</a:t>
            </a:r>
            <a:r>
              <a:rPr lang="en-GB" dirty="0" err="1" smtClean="0"/>
              <a:t>Journey.</a:t>
            </a:r>
            <a:r>
              <a:rPr lang="en-GB" b="1" i="1" dirty="0" err="1" smtClean="0"/>
              <a:t>FROM_CALENDAR_ENTRY</a:t>
            </a:r>
            <a:r>
              <a:rPr lang="en-GB" b="1" i="1" dirty="0"/>
              <a:t>, </a:t>
            </a:r>
            <a:r>
              <a:rPr lang="en-GB" b="1" i="1" dirty="0" err="1"/>
              <a:t>ce</a:t>
            </a:r>
            <a:r>
              <a:rPr lang="en-GB" b="1" i="1" dirty="0"/>
              <a:t>);</a:t>
            </a:r>
          </a:p>
          <a:p>
            <a:pPr marL="0" indent="0">
              <a:buNone/>
            </a:pPr>
            <a:r>
              <a:rPr lang="en-GB" b="1" dirty="0" smtClean="0"/>
              <a:t>		</a:t>
            </a:r>
            <a:r>
              <a:rPr lang="en-GB" b="1" dirty="0" err="1" smtClean="0"/>
              <a:t>int</a:t>
            </a:r>
            <a:r>
              <a:rPr lang="en-GB" b="1" dirty="0" smtClean="0"/>
              <a:t> </a:t>
            </a:r>
            <a:r>
              <a:rPr lang="en-GB" b="1" dirty="0"/>
              <a:t>s = (</a:t>
            </a:r>
            <a:r>
              <a:rPr lang="en-GB" b="1" dirty="0" err="1"/>
              <a:t>int</a:t>
            </a:r>
            <a:r>
              <a:rPr lang="en-GB" b="1" dirty="0"/>
              <a:t>)</a:t>
            </a:r>
            <a:r>
              <a:rPr lang="en-GB" b="1" dirty="0" err="1"/>
              <a:t>j.getTravelTimeMS</a:t>
            </a:r>
            <a:r>
              <a:rPr lang="en-GB" b="1" dirty="0"/>
              <a:t>()/1000;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myTime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leave.plusSeconds</a:t>
            </a:r>
            <a:r>
              <a:rPr lang="en-GB" dirty="0"/>
              <a:t>(s);</a:t>
            </a:r>
          </a:p>
          <a:p>
            <a:pPr marL="0" indent="0">
              <a:buNone/>
            </a:pPr>
            <a:r>
              <a:rPr lang="en-GB" dirty="0" smtClean="0"/>
              <a:t>		count</a:t>
            </a:r>
            <a:r>
              <a:rPr lang="en-GB" dirty="0"/>
              <a:t>++;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  <a:r>
              <a:rPr lang="en-GB" b="1" dirty="0"/>
              <a:t>catch(Exception e){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System.</a:t>
            </a:r>
            <a:r>
              <a:rPr lang="en-GB" b="1" i="1" dirty="0" err="1" smtClean="0"/>
              <a:t>out.println</a:t>
            </a:r>
            <a:r>
              <a:rPr lang="en-GB" b="1" i="1" dirty="0" smtClean="0"/>
              <a:t>(e</a:t>
            </a:r>
            <a:r>
              <a:rPr lang="en-GB" b="1" i="1" dirty="0"/>
              <a:t>);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Involved in a number of research and commercial projects</a:t>
            </a:r>
          </a:p>
          <a:p>
            <a:pPr lvl="1"/>
            <a:r>
              <a:rPr lang="en-GB" dirty="0" smtClean="0"/>
              <a:t>Routing urban milk deliveries</a:t>
            </a:r>
          </a:p>
          <a:p>
            <a:pPr lvl="1"/>
            <a:r>
              <a:rPr lang="en-GB" dirty="0" smtClean="0"/>
              <a:t>Scheduling social care workers</a:t>
            </a:r>
          </a:p>
          <a:p>
            <a:pPr lvl="1"/>
            <a:r>
              <a:rPr lang="en-GB" dirty="0" smtClean="0"/>
              <a:t>Routing food deliveries</a:t>
            </a:r>
          </a:p>
          <a:p>
            <a:pPr lvl="1"/>
            <a:r>
              <a:rPr lang="en-GB" dirty="0" smtClean="0"/>
              <a:t>Multi-objective routing</a:t>
            </a:r>
          </a:p>
          <a:p>
            <a:pPr lvl="1"/>
            <a:r>
              <a:rPr lang="en-GB" dirty="0" smtClean="0"/>
              <a:t>Modelling and optimising commuters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94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94538"/>
            <a:ext cx="10515600" cy="1325563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20101"/>
            <a:ext cx="11840547" cy="52606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 err="1" smtClean="0"/>
              <a:t>System.</a:t>
            </a:r>
            <a:r>
              <a:rPr lang="en-GB" sz="2200" i="1" dirty="0" err="1" smtClean="0"/>
              <a:t>out.println</a:t>
            </a:r>
            <a:r>
              <a:rPr lang="en-GB" sz="2200" i="1" dirty="0"/>
              <a:t>("My Trip \n" );</a:t>
            </a:r>
          </a:p>
          <a:p>
            <a:pPr marL="0" indent="0">
              <a:buNone/>
            </a:pPr>
            <a:r>
              <a:rPr lang="en-GB" sz="2200" dirty="0" err="1" smtClean="0"/>
              <a:t>schedule.printAllCalendarEntries</a:t>
            </a:r>
            <a:r>
              <a:rPr lang="en-GB" sz="2200" dirty="0"/>
              <a:t>();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//Show directions</a:t>
            </a:r>
          </a:p>
          <a:p>
            <a:pPr marL="0" indent="0">
              <a:buNone/>
            </a:pPr>
            <a:r>
              <a:rPr lang="en-GB" sz="2200" dirty="0"/>
              <a:t>for (Journey j : </a:t>
            </a:r>
            <a:r>
              <a:rPr lang="en-GB" sz="2200" dirty="0" err="1"/>
              <a:t>trip.getLegs</a:t>
            </a:r>
            <a:r>
              <a:rPr lang="en-GB" sz="2200" dirty="0"/>
              <a:t>()){</a:t>
            </a:r>
          </a:p>
          <a:p>
            <a:pPr marL="0" indent="0"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System.</a:t>
            </a:r>
            <a:r>
              <a:rPr lang="en-GB" sz="2200" i="1" dirty="0" err="1" smtClean="0"/>
              <a:t>out.println</a:t>
            </a:r>
            <a:r>
              <a:rPr lang="en-GB" sz="2200" i="1" dirty="0"/>
              <a:t>("Appointment " </a:t>
            </a:r>
            <a:r>
              <a:rPr lang="en-GB" sz="2200" i="1" dirty="0" smtClean="0"/>
              <a:t>+ </a:t>
            </a:r>
            <a:r>
              <a:rPr lang="en-GB" sz="2200" i="1" dirty="0" err="1" smtClean="0"/>
              <a:t>j.getAttribute</a:t>
            </a:r>
            <a:r>
              <a:rPr lang="en-GB" sz="2200" i="1" dirty="0" smtClean="0"/>
              <a:t>(</a:t>
            </a:r>
            <a:r>
              <a:rPr lang="en-GB" sz="2200" i="1" dirty="0" err="1" smtClean="0"/>
              <a:t>Journey.FROM_CALENDAR_ENTRY</a:t>
            </a:r>
            <a:r>
              <a:rPr lang="en-GB" sz="2200" i="1" dirty="0"/>
              <a:t>));</a:t>
            </a:r>
          </a:p>
          <a:p>
            <a:pPr marL="0" indent="0"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System.</a:t>
            </a:r>
            <a:r>
              <a:rPr lang="en-GB" sz="2200" i="1" dirty="0" err="1" smtClean="0"/>
              <a:t>out.println</a:t>
            </a:r>
            <a:r>
              <a:rPr lang="en-GB" sz="2200" i="1" dirty="0"/>
              <a:t>("Journey:  From " + </a:t>
            </a:r>
            <a:r>
              <a:rPr lang="en-GB" sz="2200" i="1" dirty="0" err="1"/>
              <a:t>j.getPointA</a:t>
            </a:r>
            <a:r>
              <a:rPr lang="en-GB" sz="2200" i="1" dirty="0"/>
              <a:t>().</a:t>
            </a:r>
            <a:r>
              <a:rPr lang="en-GB" sz="2200" i="1" dirty="0" err="1"/>
              <a:t>getDescription</a:t>
            </a:r>
            <a:r>
              <a:rPr lang="en-GB" sz="2200" i="1" dirty="0"/>
              <a:t>());</a:t>
            </a:r>
          </a:p>
          <a:p>
            <a:pPr marL="0" indent="0"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System.</a:t>
            </a:r>
            <a:r>
              <a:rPr lang="en-GB" sz="2200" i="1" dirty="0" err="1" smtClean="0"/>
              <a:t>out.println</a:t>
            </a:r>
            <a:r>
              <a:rPr lang="en-GB" sz="2200" i="1" dirty="0"/>
              <a:t>("To " + </a:t>
            </a:r>
            <a:r>
              <a:rPr lang="en-GB" sz="2200" i="1" dirty="0" err="1"/>
              <a:t>j.getPointB</a:t>
            </a:r>
            <a:r>
              <a:rPr lang="en-GB" sz="2200" i="1" dirty="0"/>
              <a:t>().</a:t>
            </a:r>
            <a:r>
              <a:rPr lang="en-GB" sz="2200" i="1" dirty="0" err="1"/>
              <a:t>getDescription</a:t>
            </a:r>
            <a:r>
              <a:rPr lang="en-GB" sz="2200" i="1" dirty="0"/>
              <a:t>());</a:t>
            </a:r>
          </a:p>
          <a:p>
            <a:pPr marL="0" indent="0"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System.</a:t>
            </a:r>
            <a:r>
              <a:rPr lang="en-GB" sz="2200" i="1" dirty="0" err="1" smtClean="0"/>
              <a:t>out.println</a:t>
            </a:r>
            <a:r>
              <a:rPr lang="en-GB" sz="2200" i="1" dirty="0"/>
              <a:t>("Instructions : " + </a:t>
            </a:r>
            <a:r>
              <a:rPr lang="en-GB" sz="2200" i="1" dirty="0" err="1"/>
              <a:t>j.getAttribute</a:t>
            </a:r>
            <a:r>
              <a:rPr lang="en-GB" sz="2200" i="1" dirty="0"/>
              <a:t>(</a:t>
            </a:r>
            <a:r>
              <a:rPr lang="en-GB" sz="2200" i="1" dirty="0" err="1"/>
              <a:t>Journey.INSTRUCTIONS</a:t>
            </a:r>
            <a:r>
              <a:rPr lang="en-GB" sz="2200" i="1" dirty="0"/>
              <a:t>));</a:t>
            </a:r>
          </a:p>
          <a:p>
            <a:pPr marL="0" indent="0"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System.</a:t>
            </a:r>
            <a:r>
              <a:rPr lang="en-GB" sz="2200" i="1" dirty="0" err="1" smtClean="0"/>
              <a:t>out.println</a:t>
            </a:r>
            <a:r>
              <a:rPr lang="en-GB" sz="2200" i="1" dirty="0"/>
              <a:t>("Journey data source : " + </a:t>
            </a:r>
            <a:r>
              <a:rPr lang="en-GB" sz="2200" i="1" dirty="0" err="1"/>
              <a:t>j.getSource</a:t>
            </a:r>
            <a:r>
              <a:rPr lang="en-GB" sz="2200" i="1" dirty="0"/>
              <a:t>());</a:t>
            </a:r>
          </a:p>
          <a:p>
            <a:pPr marL="0" indent="0">
              <a:buNone/>
            </a:pPr>
            <a:r>
              <a:rPr lang="en-GB" sz="2200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92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3289"/>
          </a:xfrm>
        </p:spPr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https://github.com/NeilUrquhart/NapierGeowareTools</a:t>
            </a:r>
            <a:endParaRPr lang="en-GB" dirty="0" smtClean="0"/>
          </a:p>
          <a:p>
            <a:r>
              <a:rPr lang="en-GB" dirty="0" smtClean="0"/>
              <a:t>Use it…. Contribute to it…..</a:t>
            </a:r>
          </a:p>
          <a:p>
            <a:r>
              <a:rPr lang="en-GB" dirty="0" smtClean="0"/>
              <a:t>Give some feedback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More documentation to follow</a:t>
            </a:r>
          </a:p>
          <a:p>
            <a:pPr lvl="1"/>
            <a:r>
              <a:rPr lang="en-GB" dirty="0" smtClean="0"/>
              <a:t>Feel free to contact </a:t>
            </a:r>
            <a:r>
              <a:rPr lang="en-GB" dirty="0" smtClean="0">
                <a:hlinkClick r:id="rId3"/>
              </a:rPr>
              <a:t>n.Urquhart@napier.ac.uk</a:t>
            </a:r>
            <a:r>
              <a:rPr lang="en-GB" dirty="0" smtClean="0"/>
              <a:t> for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45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 err="1" smtClean="0"/>
              <a:t>JourneyFactory</a:t>
            </a:r>
            <a:r>
              <a:rPr lang="en-GB" dirty="0" smtClean="0"/>
              <a:t> classes for useful APIs</a:t>
            </a:r>
          </a:p>
          <a:p>
            <a:r>
              <a:rPr lang="en-GB" dirty="0" smtClean="0"/>
              <a:t>Possibly integrate with a </a:t>
            </a:r>
            <a:r>
              <a:rPr lang="en-GB" dirty="0" err="1" smtClean="0"/>
              <a:t>Javascript</a:t>
            </a:r>
            <a:r>
              <a:rPr lang="en-GB" dirty="0" smtClean="0"/>
              <a:t> library such as Leaflet</a:t>
            </a:r>
          </a:p>
          <a:p>
            <a:r>
              <a:rPr lang="en-GB" dirty="0" smtClean="0"/>
              <a:t>Much depends on</a:t>
            </a:r>
          </a:p>
          <a:p>
            <a:pPr lvl="1"/>
            <a:r>
              <a:rPr lang="en-GB" dirty="0" smtClean="0"/>
              <a:t>What I need to support my own research</a:t>
            </a:r>
          </a:p>
          <a:p>
            <a:pPr lvl="1"/>
            <a:r>
              <a:rPr lang="en-GB" dirty="0" smtClean="0"/>
              <a:t>A supply of students (and others) who are willing to add to the library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78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all of these have in common?</a:t>
            </a:r>
          </a:p>
          <a:p>
            <a:r>
              <a:rPr lang="en-GB" dirty="0" smtClean="0"/>
              <a:t>They all need to access real-world data</a:t>
            </a:r>
          </a:p>
          <a:p>
            <a:r>
              <a:rPr lang="en-GB" i="1" dirty="0" smtClean="0"/>
              <a:t>The problem:</a:t>
            </a:r>
          </a:p>
          <a:p>
            <a:pPr lvl="1"/>
            <a:r>
              <a:rPr lang="en-GB" dirty="0" smtClean="0"/>
              <a:t>Differing data sources are accessed in different ways</a:t>
            </a:r>
          </a:p>
          <a:p>
            <a:pPr lvl="2"/>
            <a:r>
              <a:rPr lang="en-GB" dirty="0" smtClean="0"/>
              <a:t>Online APIs</a:t>
            </a:r>
          </a:p>
          <a:p>
            <a:pPr lvl="2"/>
            <a:r>
              <a:rPr lang="en-GB" dirty="0" smtClean="0"/>
              <a:t>Localised data</a:t>
            </a:r>
          </a:p>
          <a:p>
            <a:pPr lvl="1"/>
            <a:r>
              <a:rPr lang="en-GB" dirty="0" smtClean="0"/>
              <a:t>Differing providers produce differing formats of answer </a:t>
            </a:r>
          </a:p>
          <a:p>
            <a:pPr lvl="1"/>
            <a:r>
              <a:rPr lang="en-GB" dirty="0" smtClean="0"/>
              <a:t>Moving applications between data providers becomes difficult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research study (Judson, Hart &amp; Urquhart) looked at optimising social care visits</a:t>
            </a:r>
          </a:p>
          <a:p>
            <a:pPr lvl="1"/>
            <a:r>
              <a:rPr lang="en-GB" dirty="0" smtClean="0"/>
              <a:t>Workers could travel by public transport or by car</a:t>
            </a:r>
          </a:p>
          <a:p>
            <a:pPr lvl="1"/>
            <a:r>
              <a:rPr lang="en-GB" dirty="0" smtClean="0"/>
              <a:t>Two scenarios were looked at, the City of Edinburgh and the City of London</a:t>
            </a:r>
          </a:p>
          <a:p>
            <a:r>
              <a:rPr lang="en-GB" dirty="0" smtClean="0"/>
              <a:t>The data sources that we had to work with were</a:t>
            </a:r>
          </a:p>
          <a:p>
            <a:pPr lvl="1"/>
            <a:r>
              <a:rPr lang="en-GB" dirty="0" smtClean="0"/>
              <a:t>The Transport for London API for London area 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26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example: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 sources that we had to work with were</a:t>
            </a:r>
          </a:p>
          <a:p>
            <a:pPr lvl="1"/>
            <a:r>
              <a:rPr lang="en-GB" dirty="0" smtClean="0"/>
              <a:t>The Transport for London API</a:t>
            </a:r>
          </a:p>
          <a:p>
            <a:pPr lvl="1"/>
            <a:r>
              <a:rPr lang="en-GB" dirty="0" smtClean="0"/>
              <a:t>The Travel Line Scotland Journey Planner</a:t>
            </a:r>
          </a:p>
          <a:p>
            <a:pPr lvl="1"/>
            <a:r>
              <a:rPr lang="en-GB" dirty="0" smtClean="0"/>
              <a:t>Open </a:t>
            </a:r>
            <a:r>
              <a:rPr lang="en-GB" dirty="0" err="1" smtClean="0"/>
              <a:t>Streetmap</a:t>
            </a:r>
            <a:r>
              <a:rPr lang="en-GB" dirty="0" smtClean="0"/>
              <a:t> / </a:t>
            </a:r>
            <a:r>
              <a:rPr lang="en-GB" dirty="0" err="1" smtClean="0"/>
              <a:t>GraphHopper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64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example: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the algorithm (NSGA-II) is the same for all of the examples an extensive amount of modifications had be to be carried out to allow all three data sources to be integrated.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we produce a framework that makes it simple to work with multiple sources of Geospatial information?</a:t>
            </a:r>
          </a:p>
          <a:p>
            <a:r>
              <a:rPr lang="en-GB" dirty="0" smtClean="0"/>
              <a:t>Base the framework on design patterns such </a:t>
            </a:r>
            <a:r>
              <a:rPr lang="en-GB" i="1" dirty="0" smtClean="0"/>
              <a:t>Façade</a:t>
            </a:r>
            <a:r>
              <a:rPr lang="en-GB" dirty="0" smtClean="0"/>
              <a:t> and </a:t>
            </a:r>
            <a:r>
              <a:rPr lang="en-GB" i="1" dirty="0" smtClean="0"/>
              <a:t>Factory</a:t>
            </a:r>
            <a:r>
              <a:rPr lang="en-GB" dirty="0" smtClean="0"/>
              <a:t> to hide the detail.</a:t>
            </a:r>
          </a:p>
          <a:p>
            <a:r>
              <a:rPr lang="en-GB" dirty="0" smtClean="0"/>
              <a:t>The application programmer can concentrate on writing the application and not worry about the nature of the data sources</a:t>
            </a:r>
          </a:p>
        </p:txBody>
      </p:sp>
    </p:spTree>
    <p:extLst>
      <p:ext uri="{BB962C8B-B14F-4D97-AF65-F5344CB8AC3E}">
        <p14:creationId xmlns:p14="http://schemas.microsoft.com/office/powerpoint/2010/main" val="387156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065" y="4357816"/>
            <a:ext cx="10515600" cy="237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If our interest is in problem solving then we only have to write the Application layer and understand the presentation layer.</a:t>
            </a:r>
          </a:p>
          <a:p>
            <a:r>
              <a:rPr lang="en-GB" dirty="0" smtClean="0"/>
              <a:t>If our application needs to access differing data sources it only requires minimal changes at the application level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84" y="563927"/>
            <a:ext cx="5915025" cy="3629025"/>
          </a:xfrm>
        </p:spPr>
      </p:pic>
    </p:spTree>
    <p:extLst>
      <p:ext uri="{BB962C8B-B14F-4D97-AF65-F5344CB8AC3E}">
        <p14:creationId xmlns:p14="http://schemas.microsoft.com/office/powerpoint/2010/main" val="278418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065" y="4192952"/>
            <a:ext cx="10515600" cy="2544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presentation layer (NGT) is open source (hopefully others will add to it!)</a:t>
            </a:r>
          </a:p>
          <a:p>
            <a:r>
              <a:rPr lang="en-GB" dirty="0" smtClean="0"/>
              <a:t>The presentation layer provides an Interface based around a set of generic classes for routes, locations etc.</a:t>
            </a:r>
          </a:p>
          <a:p>
            <a:r>
              <a:rPr lang="en-GB" dirty="0" smtClean="0"/>
              <a:t>When objects are passed from the presentation to application layers the source of the data should be recorded.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84" y="563927"/>
            <a:ext cx="5915025" cy="3629025"/>
          </a:xfrm>
        </p:spPr>
      </p:pic>
    </p:spTree>
    <p:extLst>
      <p:ext uri="{BB962C8B-B14F-4D97-AF65-F5344CB8AC3E}">
        <p14:creationId xmlns:p14="http://schemas.microsoft.com/office/powerpoint/2010/main" val="109953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977</Words>
  <Application>Microsoft Office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 unifying software framework for vehicle routing and logistics.</vt:lpstr>
      <vt:lpstr>Motivation</vt:lpstr>
      <vt:lpstr>Motivation</vt:lpstr>
      <vt:lpstr>An example</vt:lpstr>
      <vt:lpstr>An example: 2</vt:lpstr>
      <vt:lpstr>An example: 3</vt:lpstr>
      <vt:lpstr>Outline Concept</vt:lpstr>
      <vt:lpstr>Architecture</vt:lpstr>
      <vt:lpstr>Architecture</vt:lpstr>
      <vt:lpstr>Overview</vt:lpstr>
      <vt:lpstr>NGT – Contents</vt:lpstr>
      <vt:lpstr>Detailed Design</vt:lpstr>
      <vt:lpstr>Detailed Design</vt:lpstr>
      <vt:lpstr>Example</vt:lpstr>
      <vt:lpstr>Example 1</vt:lpstr>
      <vt:lpstr>Example</vt:lpstr>
      <vt:lpstr>Example</vt:lpstr>
      <vt:lpstr>Example</vt:lpstr>
      <vt:lpstr>Example</vt:lpstr>
      <vt:lpstr>Example</vt:lpstr>
      <vt:lpstr>Get involved</vt:lpstr>
      <vt:lpstr>Future Work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unifying software framework for vehicle routing and logistics.</dc:title>
  <dc:creator>Urquhart, Neil</dc:creator>
  <cp:lastModifiedBy>Urquhart, Neil</cp:lastModifiedBy>
  <cp:revision>21</cp:revision>
  <dcterms:created xsi:type="dcterms:W3CDTF">2017-07-04T09:19:38Z</dcterms:created>
  <dcterms:modified xsi:type="dcterms:W3CDTF">2017-07-06T09:38:45Z</dcterms:modified>
</cp:coreProperties>
</file>