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715000" cx="9144000"/>
  <p:notesSz cx="6858000" cy="9144000"/>
  <p:embeddedFontLst>
    <p:embeddedFont>
      <p:font typeface="Muli"/>
      <p:regular r:id="rId22"/>
      <p:bold r:id="rId23"/>
      <p:italic r:id="rId24"/>
      <p:boldItalic r:id="rId25"/>
    </p:embeddedFont>
    <p:embeddedFont>
      <p:font typeface="Nixie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uli-regular.fntdata"/><Relationship Id="rId21" Type="http://schemas.openxmlformats.org/officeDocument/2006/relationships/slide" Target="slides/slide17.xml"/><Relationship Id="rId24" Type="http://schemas.openxmlformats.org/officeDocument/2006/relationships/font" Target="fonts/Muli-italic.fntdata"/><Relationship Id="rId23" Type="http://schemas.openxmlformats.org/officeDocument/2006/relationships/font" Target="fonts/Muli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ixieOne-regular.fntdata"/><Relationship Id="rId25" Type="http://schemas.openxmlformats.org/officeDocument/2006/relationships/font" Target="fonts/Muli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5978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/>
          <p:nvPr>
            <p:ph idx="2" type="sldImg"/>
          </p:nvPr>
        </p:nvSpPr>
        <p:spPr>
          <a:xfrm>
            <a:off x="685978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6" name="Shape 1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ALL TEAMS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Tell em that we are Team 5</a:t>
            </a:r>
            <a:br>
              <a:rPr lang="en"/>
            </a:br>
            <a:r>
              <a:rPr lang="en"/>
              <a:t>Presentation of </a:t>
            </a:r>
            <a:r>
              <a:rPr lang="en"/>
              <a:t>ourselves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Shape 1534"/>
          <p:cNvSpPr/>
          <p:nvPr>
            <p:ph idx="2" type="sldImg"/>
          </p:nvPr>
        </p:nvSpPr>
        <p:spPr>
          <a:xfrm>
            <a:off x="685978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5" name="Shape 1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TEAM HANOI HUST</a:t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Shape 1547"/>
          <p:cNvSpPr/>
          <p:nvPr>
            <p:ph idx="2" type="sldImg"/>
          </p:nvPr>
        </p:nvSpPr>
        <p:spPr>
          <a:xfrm>
            <a:off x="685978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8" name="Shape 1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TEAM HANOI HUST</a:t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Shape 1556"/>
          <p:cNvSpPr/>
          <p:nvPr>
            <p:ph idx="2" type="sldImg"/>
          </p:nvPr>
        </p:nvSpPr>
        <p:spPr>
          <a:xfrm>
            <a:off x="685978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7" name="Shape 15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TEAM HANOI HUST</a:t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Shape 1563"/>
          <p:cNvSpPr/>
          <p:nvPr>
            <p:ph idx="2" type="sldImg"/>
          </p:nvPr>
        </p:nvSpPr>
        <p:spPr>
          <a:xfrm>
            <a:off x="685978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4" name="Shape 1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TEAM UPPSALA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Tim talks about the server/client/database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UI - Present user with data and gives commands to the ev3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Map of warehouse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Database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Holds up to date data collected from the system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Client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Assists in communication between the different parts of the system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Server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Handles communication between the different users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Shape 1580"/>
          <p:cNvSpPr/>
          <p:nvPr>
            <p:ph idx="2" type="sldImg"/>
          </p:nvPr>
        </p:nvSpPr>
        <p:spPr>
          <a:xfrm>
            <a:off x="685978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1" name="Shape 15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TEAM UPPSALA/TURKU/HUST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Tim</a:t>
            </a:r>
            <a:endParaRPr/>
          </a:p>
          <a:p>
            <a:pPr indent="-317500" lvl="0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well</a:t>
            </a:r>
            <a:endParaRPr/>
          </a:p>
          <a:p>
            <a:pPr indent="-317500" lvl="1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Pretty good, all part are present. We only need to put them all together.</a:t>
            </a:r>
            <a:endParaRPr/>
          </a:p>
          <a:p>
            <a:pPr indent="-317500" lvl="0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Improved?</a:t>
            </a:r>
            <a:endParaRPr/>
          </a:p>
          <a:p>
            <a:pPr indent="-317500" lvl="1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Lack of leadership from my part, should have made a clearer goal from the start</a:t>
            </a:r>
            <a:endParaRPr/>
          </a:p>
          <a:p>
            <a:pPr indent="-317500" lvl="1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Assumed too much, they (Turuk and Hanoi) did not do what I expected they’d do</a:t>
            </a:r>
            <a:endParaRPr/>
          </a:p>
          <a:p>
            <a:pPr indent="-317500" lvl="1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Things outside of the course took more time than i thought</a:t>
            </a:r>
            <a:endParaRPr/>
          </a:p>
          <a:p>
            <a:pPr indent="-317500" lvl="1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language barrier was greater than expected</a:t>
            </a:r>
            <a:endParaRPr/>
          </a:p>
          <a:p>
            <a:pPr indent="-317500" lvl="2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Difficulty in both understanding their written and spoken english, unsure how to improve this</a:t>
            </a:r>
            <a:endParaRPr/>
          </a:p>
          <a:p>
            <a:pPr indent="-317500" lvl="1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Division of labour was uneven</a:t>
            </a:r>
            <a:endParaRPr/>
          </a:p>
          <a:p>
            <a:pPr indent="-317500" lvl="1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clear what hardware was present at what location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Shape 1587"/>
          <p:cNvSpPr/>
          <p:nvPr>
            <p:ph idx="2" type="sldImg"/>
          </p:nvPr>
        </p:nvSpPr>
        <p:spPr>
          <a:xfrm>
            <a:off x="685978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Shape 1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TEAM TURKU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Shape 1617"/>
          <p:cNvSpPr/>
          <p:nvPr>
            <p:ph idx="2" type="sldImg"/>
          </p:nvPr>
        </p:nvSpPr>
        <p:spPr>
          <a:xfrm>
            <a:off x="685978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8" name="Shape 16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ALL THE TEAMS?</a:t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Shape 1671"/>
          <p:cNvSpPr/>
          <p:nvPr>
            <p:ph idx="2" type="sldImg"/>
          </p:nvPr>
        </p:nvSpPr>
        <p:spPr>
          <a:xfrm>
            <a:off x="685978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2" name="Shape 16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Shape 1412"/>
          <p:cNvSpPr/>
          <p:nvPr>
            <p:ph idx="2" type="sldImg"/>
          </p:nvPr>
        </p:nvSpPr>
        <p:spPr>
          <a:xfrm>
            <a:off x="685978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3" name="Shape 1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UPPSALA</a:t>
            </a:r>
            <a:br>
              <a:rPr lang="en"/>
            </a:br>
            <a:r>
              <a:rPr lang="en"/>
              <a:t>Going through the agenda of the presentation.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/>
          <p:nvPr>
            <p:ph idx="2" type="sldImg"/>
          </p:nvPr>
        </p:nvSpPr>
        <p:spPr>
          <a:xfrm>
            <a:off x="685978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0" name="Shape 1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TEAM UPPSALA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Sebastian talks about tasks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Shape 1428"/>
          <p:cNvSpPr/>
          <p:nvPr>
            <p:ph idx="2" type="sldImg"/>
          </p:nvPr>
        </p:nvSpPr>
        <p:spPr>
          <a:xfrm>
            <a:off x="685978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9" name="Shape 1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TEAM UPPSALA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Sebastian talks about purpose.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/>
          <p:nvPr>
            <p:ph idx="2" type="sldImg"/>
          </p:nvPr>
        </p:nvSpPr>
        <p:spPr>
          <a:xfrm>
            <a:off x="685978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9" name="Shape 1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TEAM UPPSALA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Sebastian</a:t>
            </a:r>
            <a:br>
              <a:rPr lang="en"/>
            </a:br>
            <a:r>
              <a:rPr lang="en"/>
              <a:t>Overview of the </a:t>
            </a:r>
            <a:r>
              <a:rPr lang="en"/>
              <a:t>structure.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Talk about what parts we have in our system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Shape 1469"/>
          <p:cNvSpPr/>
          <p:nvPr>
            <p:ph idx="2" type="sldImg"/>
          </p:nvPr>
        </p:nvSpPr>
        <p:spPr>
          <a:xfrm>
            <a:off x="685978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0" name="Shape 1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TEAM UPPSALA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Sean talks about what tools we have been using, why they are good etc.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Shape 1488"/>
          <p:cNvSpPr/>
          <p:nvPr>
            <p:ph idx="2" type="sldImg"/>
          </p:nvPr>
        </p:nvSpPr>
        <p:spPr>
          <a:xfrm>
            <a:off x="685978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9" name="Shape 1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TEAM UPPSALA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A quick mention about the distribution between teams</a:t>
            </a:r>
            <a:br>
              <a:rPr lang="en"/>
            </a:b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Shape 1500"/>
          <p:cNvSpPr/>
          <p:nvPr>
            <p:ph idx="2" type="sldImg"/>
          </p:nvPr>
        </p:nvSpPr>
        <p:spPr>
          <a:xfrm>
            <a:off x="685978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1" name="Shape 1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TEAM TURKU</a:t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Shape 1522"/>
          <p:cNvSpPr/>
          <p:nvPr>
            <p:ph idx="2" type="sldImg"/>
          </p:nvPr>
        </p:nvSpPr>
        <p:spPr>
          <a:xfrm>
            <a:off x="685978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3" name="Shape 1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TEAM TURKU</a:t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400175" y="2213139"/>
            <a:ext cx="63435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10" name="Shape 10"/>
          <p:cNvGrpSpPr/>
          <p:nvPr/>
        </p:nvGrpSpPr>
        <p:grpSpPr>
          <a:xfrm flipH="1" rot="10800000">
            <a:off x="3692752" y="42592"/>
            <a:ext cx="1758133" cy="169226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Shape 58"/>
          <p:cNvSpPr/>
          <p:nvPr/>
        </p:nvSpPr>
        <p:spPr>
          <a:xfrm flipH="1" rot="10800000">
            <a:off x="2809875" y="-191950"/>
            <a:ext cx="1111500" cy="1069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 flipH="1" rot="10800000">
            <a:off x="3602723" y="1511331"/>
            <a:ext cx="493800" cy="474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 flipH="1" rot="10800000">
            <a:off x="5278914" y="950309"/>
            <a:ext cx="944700" cy="90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 flipH="1" rot="10800000">
            <a:off x="5365798" y="391537"/>
            <a:ext cx="493800" cy="474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Shape 62"/>
          <p:cNvGrpSpPr/>
          <p:nvPr/>
        </p:nvGrpSpPr>
        <p:grpSpPr>
          <a:xfrm>
            <a:off x="5549158" y="1144153"/>
            <a:ext cx="404640" cy="415612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25859"/>
            <a:ext cx="225000" cy="433200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4380532" y="572467"/>
            <a:ext cx="382958" cy="674572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73" y="1003327"/>
            <a:ext cx="395018" cy="448112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Shape 80"/>
          <p:cNvGrpSpPr/>
          <p:nvPr/>
        </p:nvGrpSpPr>
        <p:grpSpPr>
          <a:xfrm flipH="1" rot="10800000">
            <a:off x="3920311" y="4424226"/>
            <a:ext cx="1303377" cy="1253224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Shape 163"/>
          <p:cNvSpPr/>
          <p:nvPr/>
        </p:nvSpPr>
        <p:spPr>
          <a:xfrm flipH="1" rot="10800000">
            <a:off x="5010533" y="5085263"/>
            <a:ext cx="1032900" cy="9939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 flipH="1" rot="10800000">
            <a:off x="5133679" y="4507199"/>
            <a:ext cx="540000" cy="5193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 flipH="1" rot="10800000">
            <a:off x="3101709" y="4033055"/>
            <a:ext cx="1032900" cy="9933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 flipH="1" rot="10800000">
            <a:off x="3530384" y="5085145"/>
            <a:ext cx="452100" cy="4347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5370704" y="5408622"/>
            <a:ext cx="312600" cy="347400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Shape 168"/>
          <p:cNvGrpSpPr/>
          <p:nvPr/>
        </p:nvGrpSpPr>
        <p:grpSpPr>
          <a:xfrm>
            <a:off x="5772015" y="4506937"/>
            <a:ext cx="573943" cy="611699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4338657"/>
            <a:ext cx="377700" cy="381900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 + 3 column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732700" y="1928444"/>
            <a:ext cx="49443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732700" y="2645444"/>
            <a:ext cx="21768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020972" y="2645444"/>
            <a:ext cx="21768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3" type="body"/>
          </p:nvPr>
        </p:nvSpPr>
        <p:spPr>
          <a:xfrm>
            <a:off x="6309244" y="2645444"/>
            <a:ext cx="21768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81" name="Shape 181"/>
          <p:cNvGrpSpPr/>
          <p:nvPr/>
        </p:nvGrpSpPr>
        <p:grpSpPr>
          <a:xfrm flipH="1" rot="10800000">
            <a:off x="411206" y="273217"/>
            <a:ext cx="1322798" cy="1273194"/>
            <a:chOff x="4088875" y="1431100"/>
            <a:chExt cx="3293000" cy="2852775"/>
          </a:xfrm>
        </p:grpSpPr>
        <p:sp>
          <p:nvSpPr>
            <p:cNvPr id="182" name="Shape 182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Shape 229"/>
          <p:cNvSpPr/>
          <p:nvPr/>
        </p:nvSpPr>
        <p:spPr>
          <a:xfrm flipH="1" rot="10800000">
            <a:off x="-123825" y="1176638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 flipH="1" rot="10800000">
            <a:off x="638174" y="1600243"/>
            <a:ext cx="428700" cy="412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 flipH="1" rot="10800000">
            <a:off x="1495424" y="-146278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 flipH="1" rot="10800000">
            <a:off x="327799" y="98804"/>
            <a:ext cx="358800" cy="345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Shape 233"/>
          <p:cNvGrpSpPr/>
          <p:nvPr/>
        </p:nvGrpSpPr>
        <p:grpSpPr>
          <a:xfrm>
            <a:off x="1729792" y="67882"/>
            <a:ext cx="351204" cy="360738"/>
            <a:chOff x="5975075" y="2327500"/>
            <a:chExt cx="420100" cy="388350"/>
          </a:xfrm>
        </p:grpSpPr>
        <p:sp>
          <p:nvSpPr>
            <p:cNvPr id="234" name="Shape 23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Shape 236"/>
          <p:cNvSpPr/>
          <p:nvPr/>
        </p:nvSpPr>
        <p:spPr>
          <a:xfrm>
            <a:off x="203100" y="1411307"/>
            <a:ext cx="166200" cy="319800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904284" y="572467"/>
            <a:ext cx="382958" cy="674572"/>
            <a:chOff x="6718575" y="2318625"/>
            <a:chExt cx="256950" cy="407375"/>
          </a:xfrm>
        </p:grpSpPr>
        <p:sp>
          <p:nvSpPr>
            <p:cNvPr id="238" name="Shape 23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335768" y="2045068"/>
            <a:ext cx="342882" cy="388969"/>
            <a:chOff x="3951850" y="2985350"/>
            <a:chExt cx="407950" cy="416500"/>
          </a:xfrm>
        </p:grpSpPr>
        <p:sp>
          <p:nvSpPr>
            <p:cNvPr id="247" name="Shape 247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Shape 252"/>
          <p:cNvGrpSpPr/>
          <p:nvPr/>
        </p:nvGrpSpPr>
        <p:grpSpPr>
          <a:xfrm flipH="1" rot="10800000">
            <a:off x="316372" y="198858"/>
            <a:ext cx="1088337" cy="1047539"/>
            <a:chOff x="4088875" y="1431100"/>
            <a:chExt cx="3293000" cy="2852775"/>
          </a:xfrm>
        </p:grpSpPr>
        <p:sp>
          <p:nvSpPr>
            <p:cNvPr id="253" name="Shape 253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Shape 300"/>
          <p:cNvSpPr/>
          <p:nvPr/>
        </p:nvSpPr>
        <p:spPr>
          <a:xfrm flipH="1" rot="10800000">
            <a:off x="-123825" y="942123"/>
            <a:ext cx="674400" cy="649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 flipH="1" rot="10800000">
            <a:off x="503115" y="1290533"/>
            <a:ext cx="352800" cy="3393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 flipH="1" rot="10800000">
            <a:off x="1208423" y="-146324"/>
            <a:ext cx="674400" cy="649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 flipH="1" rot="10800000">
            <a:off x="247753" y="55112"/>
            <a:ext cx="295200" cy="284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Shape 304"/>
          <p:cNvGrpSpPr/>
          <p:nvPr/>
        </p:nvGrpSpPr>
        <p:grpSpPr>
          <a:xfrm flipH="1" rot="10800000">
            <a:off x="8218342" y="4581208"/>
            <a:ext cx="685311" cy="658991"/>
            <a:chOff x="238125" y="1431100"/>
            <a:chExt cx="3296350" cy="2852775"/>
          </a:xfrm>
        </p:grpSpPr>
        <p:sp>
          <p:nvSpPr>
            <p:cNvPr id="305" name="Shape 305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Shape 387"/>
          <p:cNvSpPr/>
          <p:nvPr/>
        </p:nvSpPr>
        <p:spPr>
          <a:xfrm flipH="1" rot="10800000">
            <a:off x="8763567" y="4984488"/>
            <a:ext cx="543000" cy="522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 flipH="1" rot="10800000">
            <a:off x="8523810" y="5267888"/>
            <a:ext cx="284100" cy="273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 flipH="1" rot="10800000">
            <a:off x="8322785" y="4031169"/>
            <a:ext cx="543000" cy="5223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 flipH="1" rot="10800000">
            <a:off x="8763568" y="4455490"/>
            <a:ext cx="237600" cy="228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ctrTitle"/>
          </p:nvPr>
        </p:nvSpPr>
        <p:spPr>
          <a:xfrm>
            <a:off x="2743200" y="1928611"/>
            <a:ext cx="56388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393" name="Shape 393"/>
          <p:cNvSpPr txBox="1"/>
          <p:nvPr>
            <p:ph idx="1" type="subTitle"/>
          </p:nvPr>
        </p:nvSpPr>
        <p:spPr>
          <a:xfrm>
            <a:off x="2743200" y="3134449"/>
            <a:ext cx="5696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394" name="Shape 394"/>
          <p:cNvGrpSpPr/>
          <p:nvPr/>
        </p:nvGrpSpPr>
        <p:grpSpPr>
          <a:xfrm flipH="1" rot="10800000">
            <a:off x="421029" y="1863314"/>
            <a:ext cx="2064711" cy="1987528"/>
            <a:chOff x="4088875" y="1431100"/>
            <a:chExt cx="3293000" cy="2852775"/>
          </a:xfrm>
        </p:grpSpPr>
        <p:sp>
          <p:nvSpPr>
            <p:cNvPr id="395" name="Shape 395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Shape 442"/>
          <p:cNvSpPr/>
          <p:nvPr/>
        </p:nvSpPr>
        <p:spPr>
          <a:xfrm flipH="1" rot="10800000">
            <a:off x="66674" y="3483804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/>
          <p:nvPr/>
        </p:nvSpPr>
        <p:spPr>
          <a:xfrm flipH="1" rot="10800000">
            <a:off x="828674" y="3907410"/>
            <a:ext cx="428700" cy="412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 flipH="1" rot="10800000">
            <a:off x="761999" y="975499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 flipH="1" rot="10800000">
            <a:off x="793851" y="5214189"/>
            <a:ext cx="517500" cy="497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Shape 446"/>
          <p:cNvGrpSpPr/>
          <p:nvPr/>
        </p:nvGrpSpPr>
        <p:grpSpPr>
          <a:xfrm>
            <a:off x="996367" y="1189660"/>
            <a:ext cx="351204" cy="360738"/>
            <a:chOff x="5975075" y="2327500"/>
            <a:chExt cx="420100" cy="388350"/>
          </a:xfrm>
        </p:grpSpPr>
        <p:sp>
          <p:nvSpPr>
            <p:cNvPr id="447" name="Shape 44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Shape 449"/>
          <p:cNvSpPr/>
          <p:nvPr/>
        </p:nvSpPr>
        <p:spPr>
          <a:xfrm>
            <a:off x="393600" y="3718474"/>
            <a:ext cx="166200" cy="319800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Shape 450"/>
          <p:cNvGrpSpPr/>
          <p:nvPr/>
        </p:nvGrpSpPr>
        <p:grpSpPr>
          <a:xfrm>
            <a:off x="305267" y="615395"/>
            <a:ext cx="247469" cy="435891"/>
            <a:chOff x="6718575" y="2318625"/>
            <a:chExt cx="256950" cy="407375"/>
          </a:xfrm>
        </p:grpSpPr>
        <p:sp>
          <p:nvSpPr>
            <p:cNvPr id="451" name="Shape 45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1419993" y="4038181"/>
            <a:ext cx="342882" cy="388969"/>
            <a:chOff x="3951850" y="2985350"/>
            <a:chExt cx="407950" cy="416500"/>
          </a:xfrm>
        </p:grpSpPr>
        <p:sp>
          <p:nvSpPr>
            <p:cNvPr id="460" name="Shape 46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Shape 464"/>
          <p:cNvGrpSpPr/>
          <p:nvPr/>
        </p:nvGrpSpPr>
        <p:grpSpPr>
          <a:xfrm flipH="1" rot="10800000">
            <a:off x="-88363" y="335750"/>
            <a:ext cx="1034724" cy="995048"/>
            <a:chOff x="238125" y="1431100"/>
            <a:chExt cx="3296350" cy="2852775"/>
          </a:xfrm>
        </p:grpSpPr>
        <p:sp>
          <p:nvSpPr>
            <p:cNvPr id="465" name="Shape 465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7" name="Shape 547"/>
          <p:cNvSpPr/>
          <p:nvPr/>
        </p:nvSpPr>
        <p:spPr>
          <a:xfrm flipH="1" rot="10800000">
            <a:off x="733424" y="4373360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 flipH="1" rot="10800000">
            <a:off x="738524" y="112188"/>
            <a:ext cx="428700" cy="412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Shape 549"/>
          <p:cNvSpPr/>
          <p:nvPr/>
        </p:nvSpPr>
        <p:spPr>
          <a:xfrm flipH="1" rot="10800000">
            <a:off x="-291324" y="4609449"/>
            <a:ext cx="1182300" cy="11373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/>
          <p:nvPr/>
        </p:nvSpPr>
        <p:spPr>
          <a:xfrm flipH="1" rot="10800000">
            <a:off x="420724" y="-72472"/>
            <a:ext cx="358800" cy="345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1019338" y="4630063"/>
            <a:ext cx="248100" cy="275700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Shape 552"/>
          <p:cNvGrpSpPr/>
          <p:nvPr/>
        </p:nvGrpSpPr>
        <p:grpSpPr>
          <a:xfrm>
            <a:off x="-50279" y="1614109"/>
            <a:ext cx="624844" cy="665962"/>
            <a:chOff x="5241175" y="4959100"/>
            <a:chExt cx="539775" cy="517775"/>
          </a:xfrm>
        </p:grpSpPr>
        <p:sp>
          <p:nvSpPr>
            <p:cNvPr id="553" name="Shape 553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Shape 559"/>
          <p:cNvSpPr/>
          <p:nvPr/>
        </p:nvSpPr>
        <p:spPr>
          <a:xfrm>
            <a:off x="47198" y="4922744"/>
            <a:ext cx="505200" cy="510600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idx="1" type="body"/>
          </p:nvPr>
        </p:nvSpPr>
        <p:spPr>
          <a:xfrm>
            <a:off x="2051200" y="2317333"/>
            <a:ext cx="62823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562" name="Shape 562"/>
          <p:cNvGrpSpPr/>
          <p:nvPr/>
        </p:nvGrpSpPr>
        <p:grpSpPr>
          <a:xfrm flipH="1" rot="10800000">
            <a:off x="411206" y="2220551"/>
            <a:ext cx="1322798" cy="1273194"/>
            <a:chOff x="4088875" y="1431100"/>
            <a:chExt cx="3293000" cy="2852775"/>
          </a:xfrm>
        </p:grpSpPr>
        <p:sp>
          <p:nvSpPr>
            <p:cNvPr id="563" name="Shape 563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Shape 610"/>
          <p:cNvSpPr/>
          <p:nvPr/>
        </p:nvSpPr>
        <p:spPr>
          <a:xfrm flipH="1" rot="10800000">
            <a:off x="-123825" y="3123971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Shape 611"/>
          <p:cNvSpPr/>
          <p:nvPr/>
        </p:nvSpPr>
        <p:spPr>
          <a:xfrm flipH="1" rot="10800000">
            <a:off x="638174" y="3547576"/>
            <a:ext cx="428700" cy="412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/>
          <p:nvPr/>
        </p:nvSpPr>
        <p:spPr>
          <a:xfrm flipH="1" rot="10800000">
            <a:off x="752474" y="1335332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Shape 613"/>
          <p:cNvSpPr/>
          <p:nvPr/>
        </p:nvSpPr>
        <p:spPr>
          <a:xfrm flipH="1" rot="10800000">
            <a:off x="657224" y="4866860"/>
            <a:ext cx="358800" cy="345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Shape 614"/>
          <p:cNvGrpSpPr/>
          <p:nvPr/>
        </p:nvGrpSpPr>
        <p:grpSpPr>
          <a:xfrm>
            <a:off x="986842" y="1549493"/>
            <a:ext cx="351204" cy="360738"/>
            <a:chOff x="5975075" y="2327500"/>
            <a:chExt cx="420100" cy="388350"/>
          </a:xfrm>
        </p:grpSpPr>
        <p:sp>
          <p:nvSpPr>
            <p:cNvPr id="615" name="Shape 615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Shape 617"/>
          <p:cNvSpPr/>
          <p:nvPr/>
        </p:nvSpPr>
        <p:spPr>
          <a:xfrm>
            <a:off x="203100" y="3358640"/>
            <a:ext cx="166200" cy="319800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Shape 618"/>
          <p:cNvGrpSpPr/>
          <p:nvPr/>
        </p:nvGrpSpPr>
        <p:grpSpPr>
          <a:xfrm>
            <a:off x="295742" y="975229"/>
            <a:ext cx="247469" cy="435891"/>
            <a:chOff x="6718575" y="2318625"/>
            <a:chExt cx="256950" cy="407375"/>
          </a:xfrm>
        </p:grpSpPr>
        <p:sp>
          <p:nvSpPr>
            <p:cNvPr id="619" name="Shape 61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1229493" y="3678346"/>
            <a:ext cx="342882" cy="388969"/>
            <a:chOff x="3951850" y="2985350"/>
            <a:chExt cx="407950" cy="416500"/>
          </a:xfrm>
        </p:grpSpPr>
        <p:sp>
          <p:nvSpPr>
            <p:cNvPr id="628" name="Shape 628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 flipH="1" rot="10800000">
            <a:off x="-97888" y="695584"/>
            <a:ext cx="1034724" cy="995048"/>
            <a:chOff x="238125" y="1431100"/>
            <a:chExt cx="3296350" cy="2852775"/>
          </a:xfrm>
        </p:grpSpPr>
        <p:sp>
          <p:nvSpPr>
            <p:cNvPr id="633" name="Shape 633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5" name="Shape 715"/>
          <p:cNvSpPr/>
          <p:nvPr/>
        </p:nvSpPr>
        <p:spPr>
          <a:xfrm flipH="1" rot="10800000">
            <a:off x="542924" y="4013526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Shape 716"/>
          <p:cNvSpPr/>
          <p:nvPr/>
        </p:nvSpPr>
        <p:spPr>
          <a:xfrm flipH="1" rot="10800000">
            <a:off x="728999" y="472021"/>
            <a:ext cx="428700" cy="412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Shape 717"/>
          <p:cNvSpPr/>
          <p:nvPr/>
        </p:nvSpPr>
        <p:spPr>
          <a:xfrm flipH="1" rot="10800000">
            <a:off x="-115052" y="4439993"/>
            <a:ext cx="819900" cy="788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Shape 718"/>
          <p:cNvSpPr/>
          <p:nvPr/>
        </p:nvSpPr>
        <p:spPr>
          <a:xfrm flipH="1" rot="10800000">
            <a:off x="411199" y="287360"/>
            <a:ext cx="358800" cy="345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828838" y="4270230"/>
            <a:ext cx="248100" cy="275700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0" name="Shape 720"/>
          <p:cNvGrpSpPr/>
          <p:nvPr/>
        </p:nvGrpSpPr>
        <p:grpSpPr>
          <a:xfrm>
            <a:off x="67092" y="1868608"/>
            <a:ext cx="455624" cy="485621"/>
            <a:chOff x="5241175" y="4959100"/>
            <a:chExt cx="539775" cy="517775"/>
          </a:xfrm>
        </p:grpSpPr>
        <p:sp>
          <p:nvSpPr>
            <p:cNvPr id="721" name="Shape 72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7" name="Shape 727"/>
          <p:cNvSpPr/>
          <p:nvPr/>
        </p:nvSpPr>
        <p:spPr>
          <a:xfrm>
            <a:off x="144925" y="4682778"/>
            <a:ext cx="300000" cy="303000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94000" y="2143979"/>
            <a:ext cx="19572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ixie One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type="title"/>
          </p:nvPr>
        </p:nvSpPr>
        <p:spPr>
          <a:xfrm>
            <a:off x="1732700" y="1928444"/>
            <a:ext cx="49443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1732700" y="2505693"/>
            <a:ext cx="49443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732" name="Shape 732"/>
          <p:cNvGrpSpPr/>
          <p:nvPr/>
        </p:nvGrpSpPr>
        <p:grpSpPr>
          <a:xfrm flipH="1" rot="10800000">
            <a:off x="411206" y="273217"/>
            <a:ext cx="1322798" cy="1273194"/>
            <a:chOff x="4088875" y="1431100"/>
            <a:chExt cx="3293000" cy="2852775"/>
          </a:xfrm>
        </p:grpSpPr>
        <p:sp>
          <p:nvSpPr>
            <p:cNvPr id="733" name="Shape 733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Shape 780"/>
          <p:cNvGrpSpPr/>
          <p:nvPr/>
        </p:nvGrpSpPr>
        <p:grpSpPr>
          <a:xfrm flipH="1" rot="10800000">
            <a:off x="7663686" y="4091806"/>
            <a:ext cx="1034724" cy="995048"/>
            <a:chOff x="238125" y="1431100"/>
            <a:chExt cx="3296350" cy="2852775"/>
          </a:xfrm>
        </p:grpSpPr>
        <p:sp>
          <p:nvSpPr>
            <p:cNvPr id="781" name="Shape 781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3" name="Shape 863"/>
          <p:cNvSpPr/>
          <p:nvPr/>
        </p:nvSpPr>
        <p:spPr>
          <a:xfrm flipH="1" rot="10800000">
            <a:off x="-123825" y="1176638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/>
          <p:nvPr/>
        </p:nvSpPr>
        <p:spPr>
          <a:xfrm flipH="1" rot="10800000">
            <a:off x="638174" y="1600243"/>
            <a:ext cx="428700" cy="412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Shape 865"/>
          <p:cNvSpPr/>
          <p:nvPr/>
        </p:nvSpPr>
        <p:spPr>
          <a:xfrm flipH="1" rot="10800000">
            <a:off x="1495424" y="-146278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Shape 866"/>
          <p:cNvSpPr/>
          <p:nvPr/>
        </p:nvSpPr>
        <p:spPr>
          <a:xfrm flipH="1" rot="10800000">
            <a:off x="327799" y="98804"/>
            <a:ext cx="358800" cy="345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Shape 867"/>
          <p:cNvSpPr/>
          <p:nvPr/>
        </p:nvSpPr>
        <p:spPr>
          <a:xfrm flipH="1" rot="10800000">
            <a:off x="8486774" y="4700860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Shape 868"/>
          <p:cNvSpPr/>
          <p:nvPr/>
        </p:nvSpPr>
        <p:spPr>
          <a:xfrm flipH="1" rot="10800000">
            <a:off x="8124824" y="5128688"/>
            <a:ext cx="428700" cy="412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Shape 869"/>
          <p:cNvSpPr/>
          <p:nvPr/>
        </p:nvSpPr>
        <p:spPr>
          <a:xfrm flipH="1" rot="10800000">
            <a:off x="7821347" y="3261521"/>
            <a:ext cx="819900" cy="788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Shape 870"/>
          <p:cNvSpPr/>
          <p:nvPr/>
        </p:nvSpPr>
        <p:spPr>
          <a:xfrm flipH="1" rot="10800000">
            <a:off x="8486775" y="3902415"/>
            <a:ext cx="358800" cy="345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1" name="Shape 871"/>
          <p:cNvGrpSpPr/>
          <p:nvPr/>
        </p:nvGrpSpPr>
        <p:grpSpPr>
          <a:xfrm>
            <a:off x="1729792" y="67882"/>
            <a:ext cx="351204" cy="360738"/>
            <a:chOff x="5975075" y="2327500"/>
            <a:chExt cx="420100" cy="388350"/>
          </a:xfrm>
        </p:grpSpPr>
        <p:sp>
          <p:nvSpPr>
            <p:cNvPr id="872" name="Shape 87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4" name="Shape 874"/>
          <p:cNvSpPr/>
          <p:nvPr/>
        </p:nvSpPr>
        <p:spPr>
          <a:xfrm>
            <a:off x="203100" y="1411307"/>
            <a:ext cx="166200" cy="319800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8772688" y="4957563"/>
            <a:ext cx="248100" cy="275700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6" name="Shape 876"/>
          <p:cNvGrpSpPr/>
          <p:nvPr/>
        </p:nvGrpSpPr>
        <p:grpSpPr>
          <a:xfrm>
            <a:off x="7354068" y="3807524"/>
            <a:ext cx="455624" cy="485621"/>
            <a:chOff x="5241175" y="4959100"/>
            <a:chExt cx="539775" cy="517775"/>
          </a:xfrm>
        </p:grpSpPr>
        <p:sp>
          <p:nvSpPr>
            <p:cNvPr id="877" name="Shape 87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3" name="Shape 883"/>
          <p:cNvSpPr/>
          <p:nvPr/>
        </p:nvSpPr>
        <p:spPr>
          <a:xfrm>
            <a:off x="8081325" y="3504306"/>
            <a:ext cx="300000" cy="303000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4" name="Shape 884"/>
          <p:cNvGrpSpPr/>
          <p:nvPr/>
        </p:nvGrpSpPr>
        <p:grpSpPr>
          <a:xfrm>
            <a:off x="904284" y="572467"/>
            <a:ext cx="382958" cy="674572"/>
            <a:chOff x="6718575" y="2318625"/>
            <a:chExt cx="256950" cy="407375"/>
          </a:xfrm>
        </p:grpSpPr>
        <p:sp>
          <p:nvSpPr>
            <p:cNvPr id="885" name="Shape 88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335768" y="2045068"/>
            <a:ext cx="342882" cy="388969"/>
            <a:chOff x="3951850" y="2985350"/>
            <a:chExt cx="407950" cy="416500"/>
          </a:xfrm>
        </p:grpSpPr>
        <p:sp>
          <p:nvSpPr>
            <p:cNvPr id="894" name="Shape 89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/>
          <p:nvPr>
            <p:ph type="title"/>
          </p:nvPr>
        </p:nvSpPr>
        <p:spPr>
          <a:xfrm>
            <a:off x="1732700" y="1928444"/>
            <a:ext cx="49443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00" name="Shape 900"/>
          <p:cNvSpPr txBox="1"/>
          <p:nvPr>
            <p:ph idx="1" type="body"/>
          </p:nvPr>
        </p:nvSpPr>
        <p:spPr>
          <a:xfrm>
            <a:off x="1734000" y="2682722"/>
            <a:ext cx="2667300" cy="29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01" name="Shape 901"/>
          <p:cNvSpPr txBox="1"/>
          <p:nvPr>
            <p:ph idx="2" type="body"/>
          </p:nvPr>
        </p:nvSpPr>
        <p:spPr>
          <a:xfrm>
            <a:off x="4562087" y="2682722"/>
            <a:ext cx="2667300" cy="29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902" name="Shape 902"/>
          <p:cNvGrpSpPr/>
          <p:nvPr/>
        </p:nvGrpSpPr>
        <p:grpSpPr>
          <a:xfrm flipH="1" rot="10800000">
            <a:off x="411206" y="273217"/>
            <a:ext cx="1322798" cy="1273194"/>
            <a:chOff x="4088875" y="1431100"/>
            <a:chExt cx="3293000" cy="2852775"/>
          </a:xfrm>
        </p:grpSpPr>
        <p:sp>
          <p:nvSpPr>
            <p:cNvPr id="903" name="Shape 903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Shape 928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0" name="Shape 950"/>
          <p:cNvSpPr/>
          <p:nvPr/>
        </p:nvSpPr>
        <p:spPr>
          <a:xfrm flipH="1" rot="10800000">
            <a:off x="-123825" y="1176638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Shape 951"/>
          <p:cNvSpPr/>
          <p:nvPr/>
        </p:nvSpPr>
        <p:spPr>
          <a:xfrm flipH="1" rot="10800000">
            <a:off x="638174" y="1600243"/>
            <a:ext cx="428700" cy="412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/>
        </p:nvSpPr>
        <p:spPr>
          <a:xfrm flipH="1" rot="10800000">
            <a:off x="1495424" y="-146278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Shape 953"/>
          <p:cNvSpPr/>
          <p:nvPr/>
        </p:nvSpPr>
        <p:spPr>
          <a:xfrm flipH="1" rot="10800000">
            <a:off x="327799" y="98804"/>
            <a:ext cx="358800" cy="345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4" name="Shape 954"/>
          <p:cNvGrpSpPr/>
          <p:nvPr/>
        </p:nvGrpSpPr>
        <p:grpSpPr>
          <a:xfrm>
            <a:off x="1729792" y="67882"/>
            <a:ext cx="351204" cy="360738"/>
            <a:chOff x="5975075" y="2327500"/>
            <a:chExt cx="420100" cy="388350"/>
          </a:xfrm>
        </p:grpSpPr>
        <p:sp>
          <p:nvSpPr>
            <p:cNvPr id="955" name="Shape 955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7" name="Shape 957"/>
          <p:cNvSpPr/>
          <p:nvPr/>
        </p:nvSpPr>
        <p:spPr>
          <a:xfrm>
            <a:off x="203100" y="1411307"/>
            <a:ext cx="166200" cy="319800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8" name="Shape 958"/>
          <p:cNvGrpSpPr/>
          <p:nvPr/>
        </p:nvGrpSpPr>
        <p:grpSpPr>
          <a:xfrm>
            <a:off x="904284" y="572467"/>
            <a:ext cx="382958" cy="674572"/>
            <a:chOff x="6718575" y="2318625"/>
            <a:chExt cx="256950" cy="407375"/>
          </a:xfrm>
        </p:grpSpPr>
        <p:sp>
          <p:nvSpPr>
            <p:cNvPr id="959" name="Shape 95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Shape 967"/>
          <p:cNvGrpSpPr/>
          <p:nvPr/>
        </p:nvGrpSpPr>
        <p:grpSpPr>
          <a:xfrm>
            <a:off x="335768" y="2045068"/>
            <a:ext cx="342882" cy="388969"/>
            <a:chOff x="3951850" y="2985350"/>
            <a:chExt cx="407950" cy="416500"/>
          </a:xfrm>
        </p:grpSpPr>
        <p:sp>
          <p:nvSpPr>
            <p:cNvPr id="968" name="Shape 968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2" name="Shape 972"/>
          <p:cNvGrpSpPr/>
          <p:nvPr/>
        </p:nvGrpSpPr>
        <p:grpSpPr>
          <a:xfrm flipH="1" rot="10800000">
            <a:off x="7663686" y="4091806"/>
            <a:ext cx="1034724" cy="995048"/>
            <a:chOff x="238125" y="1431100"/>
            <a:chExt cx="3296350" cy="2852775"/>
          </a:xfrm>
        </p:grpSpPr>
        <p:sp>
          <p:nvSpPr>
            <p:cNvPr id="973" name="Shape 973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5" name="Shape 1055"/>
          <p:cNvSpPr/>
          <p:nvPr/>
        </p:nvSpPr>
        <p:spPr>
          <a:xfrm flipH="1" rot="10800000">
            <a:off x="8486774" y="4700860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Shape 1056"/>
          <p:cNvSpPr/>
          <p:nvPr/>
        </p:nvSpPr>
        <p:spPr>
          <a:xfrm flipH="1" rot="10800000">
            <a:off x="8124824" y="5128688"/>
            <a:ext cx="428700" cy="412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Shape 1057"/>
          <p:cNvSpPr/>
          <p:nvPr/>
        </p:nvSpPr>
        <p:spPr>
          <a:xfrm flipH="1" rot="10800000">
            <a:off x="7821347" y="3261521"/>
            <a:ext cx="819900" cy="788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Shape 1058"/>
          <p:cNvSpPr/>
          <p:nvPr/>
        </p:nvSpPr>
        <p:spPr>
          <a:xfrm flipH="1" rot="10800000">
            <a:off x="8486775" y="3902415"/>
            <a:ext cx="358800" cy="345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Shape 1059"/>
          <p:cNvSpPr/>
          <p:nvPr/>
        </p:nvSpPr>
        <p:spPr>
          <a:xfrm>
            <a:off x="8772688" y="4957563"/>
            <a:ext cx="248100" cy="275700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0" name="Shape 1060"/>
          <p:cNvGrpSpPr/>
          <p:nvPr/>
        </p:nvGrpSpPr>
        <p:grpSpPr>
          <a:xfrm>
            <a:off x="7354068" y="3807524"/>
            <a:ext cx="455624" cy="485621"/>
            <a:chOff x="5241175" y="4959100"/>
            <a:chExt cx="539775" cy="517775"/>
          </a:xfrm>
        </p:grpSpPr>
        <p:sp>
          <p:nvSpPr>
            <p:cNvPr id="1061" name="Shape 106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7" name="Shape 1067"/>
          <p:cNvSpPr/>
          <p:nvPr/>
        </p:nvSpPr>
        <p:spPr>
          <a:xfrm>
            <a:off x="8081325" y="3504306"/>
            <a:ext cx="300000" cy="303000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/>
          <p:nvPr>
            <p:ph type="title"/>
          </p:nvPr>
        </p:nvSpPr>
        <p:spPr>
          <a:xfrm>
            <a:off x="1732700" y="912444"/>
            <a:ext cx="49443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1070" name="Shape 1070"/>
          <p:cNvGrpSpPr/>
          <p:nvPr/>
        </p:nvGrpSpPr>
        <p:grpSpPr>
          <a:xfrm flipH="1" rot="10800000">
            <a:off x="411206" y="273217"/>
            <a:ext cx="1322798" cy="1273194"/>
            <a:chOff x="4088875" y="1431100"/>
            <a:chExt cx="3293000" cy="2852775"/>
          </a:xfrm>
        </p:grpSpPr>
        <p:sp>
          <p:nvSpPr>
            <p:cNvPr id="1071" name="Shape 107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8" name="Shape 1118"/>
          <p:cNvSpPr/>
          <p:nvPr/>
        </p:nvSpPr>
        <p:spPr>
          <a:xfrm flipH="1" rot="10800000">
            <a:off x="-123825" y="1176638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Shape 1119"/>
          <p:cNvSpPr/>
          <p:nvPr/>
        </p:nvSpPr>
        <p:spPr>
          <a:xfrm flipH="1" rot="10800000">
            <a:off x="638174" y="1600243"/>
            <a:ext cx="428700" cy="412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Shape 1120"/>
          <p:cNvSpPr/>
          <p:nvPr/>
        </p:nvSpPr>
        <p:spPr>
          <a:xfrm flipH="1" rot="10800000">
            <a:off x="1495424" y="-146278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Shape 1121"/>
          <p:cNvSpPr/>
          <p:nvPr/>
        </p:nvSpPr>
        <p:spPr>
          <a:xfrm flipH="1" rot="10800000">
            <a:off x="327799" y="98804"/>
            <a:ext cx="358800" cy="345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2" name="Shape 1122"/>
          <p:cNvGrpSpPr/>
          <p:nvPr/>
        </p:nvGrpSpPr>
        <p:grpSpPr>
          <a:xfrm>
            <a:off x="1729792" y="67882"/>
            <a:ext cx="351204" cy="360738"/>
            <a:chOff x="5975075" y="2327500"/>
            <a:chExt cx="420100" cy="388350"/>
          </a:xfrm>
        </p:grpSpPr>
        <p:sp>
          <p:nvSpPr>
            <p:cNvPr id="1123" name="Shape 112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Shape 1125"/>
          <p:cNvSpPr/>
          <p:nvPr/>
        </p:nvSpPr>
        <p:spPr>
          <a:xfrm>
            <a:off x="203100" y="1411307"/>
            <a:ext cx="166200" cy="319800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6" name="Shape 1126"/>
          <p:cNvGrpSpPr/>
          <p:nvPr/>
        </p:nvGrpSpPr>
        <p:grpSpPr>
          <a:xfrm>
            <a:off x="904284" y="572467"/>
            <a:ext cx="382958" cy="674572"/>
            <a:chOff x="6718575" y="2318625"/>
            <a:chExt cx="256950" cy="407375"/>
          </a:xfrm>
        </p:grpSpPr>
        <p:sp>
          <p:nvSpPr>
            <p:cNvPr id="1127" name="Shape 112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5" name="Shape 1135"/>
          <p:cNvGrpSpPr/>
          <p:nvPr/>
        </p:nvGrpSpPr>
        <p:grpSpPr>
          <a:xfrm>
            <a:off x="335768" y="2045068"/>
            <a:ext cx="342882" cy="388969"/>
            <a:chOff x="3951850" y="2985350"/>
            <a:chExt cx="407950" cy="416500"/>
          </a:xfrm>
        </p:grpSpPr>
        <p:sp>
          <p:nvSpPr>
            <p:cNvPr id="1136" name="Shape 113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0" name="Shape 1140"/>
          <p:cNvGrpSpPr/>
          <p:nvPr/>
        </p:nvGrpSpPr>
        <p:grpSpPr>
          <a:xfrm flipH="1" rot="10800000">
            <a:off x="7663686" y="4091806"/>
            <a:ext cx="1034724" cy="995048"/>
            <a:chOff x="238125" y="1431100"/>
            <a:chExt cx="3296350" cy="2852775"/>
          </a:xfrm>
        </p:grpSpPr>
        <p:sp>
          <p:nvSpPr>
            <p:cNvPr id="1141" name="Shape 1141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3" name="Shape 1223"/>
          <p:cNvSpPr/>
          <p:nvPr/>
        </p:nvSpPr>
        <p:spPr>
          <a:xfrm flipH="1" rot="10800000">
            <a:off x="8486774" y="4700860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Shape 1224"/>
          <p:cNvSpPr/>
          <p:nvPr/>
        </p:nvSpPr>
        <p:spPr>
          <a:xfrm flipH="1" rot="10800000">
            <a:off x="8124824" y="5128688"/>
            <a:ext cx="428700" cy="412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Shape 1225"/>
          <p:cNvSpPr/>
          <p:nvPr/>
        </p:nvSpPr>
        <p:spPr>
          <a:xfrm flipH="1" rot="10800000">
            <a:off x="7821347" y="3261521"/>
            <a:ext cx="819900" cy="788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Shape 1226"/>
          <p:cNvSpPr/>
          <p:nvPr/>
        </p:nvSpPr>
        <p:spPr>
          <a:xfrm flipH="1" rot="10800000">
            <a:off x="8486775" y="3902415"/>
            <a:ext cx="358800" cy="345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Shape 1227"/>
          <p:cNvSpPr/>
          <p:nvPr/>
        </p:nvSpPr>
        <p:spPr>
          <a:xfrm>
            <a:off x="8772688" y="4957563"/>
            <a:ext cx="248100" cy="275700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8" name="Shape 1228"/>
          <p:cNvGrpSpPr/>
          <p:nvPr/>
        </p:nvGrpSpPr>
        <p:grpSpPr>
          <a:xfrm>
            <a:off x="7354068" y="3807524"/>
            <a:ext cx="455624" cy="485621"/>
            <a:chOff x="5241175" y="4959100"/>
            <a:chExt cx="539775" cy="517775"/>
          </a:xfrm>
        </p:grpSpPr>
        <p:sp>
          <p:nvSpPr>
            <p:cNvPr id="1229" name="Shape 122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5" name="Shape 1235"/>
          <p:cNvSpPr/>
          <p:nvPr/>
        </p:nvSpPr>
        <p:spPr>
          <a:xfrm>
            <a:off x="8081325" y="3504306"/>
            <a:ext cx="300000" cy="303000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Shape 1237"/>
          <p:cNvSpPr txBox="1"/>
          <p:nvPr>
            <p:ph idx="1" type="body"/>
          </p:nvPr>
        </p:nvSpPr>
        <p:spPr>
          <a:xfrm>
            <a:off x="457200" y="4895899"/>
            <a:ext cx="8229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238" name="Shape 1238"/>
          <p:cNvGrpSpPr/>
          <p:nvPr/>
        </p:nvGrpSpPr>
        <p:grpSpPr>
          <a:xfrm flipH="1" rot="10800000">
            <a:off x="411206" y="273217"/>
            <a:ext cx="1322798" cy="1273194"/>
            <a:chOff x="4088875" y="1431100"/>
            <a:chExt cx="3293000" cy="2852775"/>
          </a:xfrm>
        </p:grpSpPr>
        <p:sp>
          <p:nvSpPr>
            <p:cNvPr id="1239" name="Shape 1239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6" name="Shape 1286"/>
          <p:cNvSpPr/>
          <p:nvPr/>
        </p:nvSpPr>
        <p:spPr>
          <a:xfrm flipH="1" rot="10800000">
            <a:off x="-123825" y="1176638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Shape 1287"/>
          <p:cNvSpPr/>
          <p:nvPr/>
        </p:nvSpPr>
        <p:spPr>
          <a:xfrm flipH="1" rot="10800000">
            <a:off x="638174" y="1600243"/>
            <a:ext cx="428700" cy="412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Shape 1288"/>
          <p:cNvSpPr/>
          <p:nvPr/>
        </p:nvSpPr>
        <p:spPr>
          <a:xfrm flipH="1" rot="10800000">
            <a:off x="1495424" y="-146278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Shape 1289"/>
          <p:cNvSpPr/>
          <p:nvPr/>
        </p:nvSpPr>
        <p:spPr>
          <a:xfrm flipH="1" rot="10800000">
            <a:off x="327799" y="98804"/>
            <a:ext cx="358800" cy="345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0" name="Shape 1290"/>
          <p:cNvGrpSpPr/>
          <p:nvPr/>
        </p:nvGrpSpPr>
        <p:grpSpPr>
          <a:xfrm>
            <a:off x="1729792" y="67882"/>
            <a:ext cx="351204" cy="360738"/>
            <a:chOff x="5975075" y="2327500"/>
            <a:chExt cx="420100" cy="388350"/>
          </a:xfrm>
        </p:grpSpPr>
        <p:sp>
          <p:nvSpPr>
            <p:cNvPr id="1291" name="Shape 129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3" name="Shape 1293"/>
          <p:cNvSpPr/>
          <p:nvPr/>
        </p:nvSpPr>
        <p:spPr>
          <a:xfrm>
            <a:off x="203100" y="1411307"/>
            <a:ext cx="166200" cy="319800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4" name="Shape 1294"/>
          <p:cNvGrpSpPr/>
          <p:nvPr/>
        </p:nvGrpSpPr>
        <p:grpSpPr>
          <a:xfrm>
            <a:off x="904284" y="572467"/>
            <a:ext cx="382958" cy="674572"/>
            <a:chOff x="6718575" y="2318625"/>
            <a:chExt cx="256950" cy="407375"/>
          </a:xfrm>
        </p:grpSpPr>
        <p:sp>
          <p:nvSpPr>
            <p:cNvPr id="1295" name="Shape 129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3" name="Shape 1303"/>
          <p:cNvGrpSpPr/>
          <p:nvPr/>
        </p:nvGrpSpPr>
        <p:grpSpPr>
          <a:xfrm>
            <a:off x="335768" y="2045068"/>
            <a:ext cx="342882" cy="388969"/>
            <a:chOff x="3951850" y="2985350"/>
            <a:chExt cx="407950" cy="416500"/>
          </a:xfrm>
        </p:grpSpPr>
        <p:sp>
          <p:nvSpPr>
            <p:cNvPr id="1304" name="Shape 130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8" name="Shape 1308"/>
          <p:cNvGrpSpPr/>
          <p:nvPr/>
        </p:nvGrpSpPr>
        <p:grpSpPr>
          <a:xfrm flipH="1" rot="10800000">
            <a:off x="7663686" y="4091806"/>
            <a:ext cx="1034724" cy="995048"/>
            <a:chOff x="238125" y="1431100"/>
            <a:chExt cx="3296350" cy="2852775"/>
          </a:xfrm>
        </p:grpSpPr>
        <p:sp>
          <p:nvSpPr>
            <p:cNvPr id="1309" name="Shape 1309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1" name="Shape 1391"/>
          <p:cNvSpPr/>
          <p:nvPr/>
        </p:nvSpPr>
        <p:spPr>
          <a:xfrm flipH="1" rot="10800000">
            <a:off x="8486774" y="4700860"/>
            <a:ext cx="819900" cy="789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Shape 1392"/>
          <p:cNvSpPr/>
          <p:nvPr/>
        </p:nvSpPr>
        <p:spPr>
          <a:xfrm flipH="1" rot="10800000">
            <a:off x="8124824" y="5128688"/>
            <a:ext cx="428700" cy="412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Shape 1393"/>
          <p:cNvSpPr/>
          <p:nvPr/>
        </p:nvSpPr>
        <p:spPr>
          <a:xfrm flipH="1" rot="10800000">
            <a:off x="7821347" y="3261521"/>
            <a:ext cx="819900" cy="788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Shape 1394"/>
          <p:cNvSpPr/>
          <p:nvPr/>
        </p:nvSpPr>
        <p:spPr>
          <a:xfrm flipH="1" rot="10800000">
            <a:off x="8486775" y="3902415"/>
            <a:ext cx="358800" cy="345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Shape 1395"/>
          <p:cNvSpPr/>
          <p:nvPr/>
        </p:nvSpPr>
        <p:spPr>
          <a:xfrm>
            <a:off x="8772688" y="4957563"/>
            <a:ext cx="248100" cy="275700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6" name="Shape 1396"/>
          <p:cNvGrpSpPr/>
          <p:nvPr/>
        </p:nvGrpSpPr>
        <p:grpSpPr>
          <a:xfrm>
            <a:off x="7354068" y="3807524"/>
            <a:ext cx="455624" cy="485621"/>
            <a:chOff x="5241175" y="4959100"/>
            <a:chExt cx="539775" cy="517775"/>
          </a:xfrm>
        </p:grpSpPr>
        <p:sp>
          <p:nvSpPr>
            <p:cNvPr id="1397" name="Shape 139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3" name="Shape 1403"/>
          <p:cNvSpPr/>
          <p:nvPr/>
        </p:nvSpPr>
        <p:spPr>
          <a:xfrm>
            <a:off x="8081325" y="3504306"/>
            <a:ext cx="300000" cy="303000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928444"/>
            <a:ext cx="49443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505693"/>
            <a:ext cx="49443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17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10" Type="http://schemas.openxmlformats.org/officeDocument/2006/relationships/image" Target="../media/image20.png"/><Relationship Id="rId9" Type="http://schemas.openxmlformats.org/officeDocument/2006/relationships/image" Target="../media/image25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/>
          <p:nvPr>
            <p:ph type="ctrTitle"/>
          </p:nvPr>
        </p:nvSpPr>
        <p:spPr>
          <a:xfrm>
            <a:off x="274025" y="195889"/>
            <a:ext cx="2641200" cy="27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lang="en" sz="2400"/>
              <a:t>Global </a:t>
            </a:r>
            <a:br>
              <a:rPr lang="en" sz="2400"/>
            </a:br>
            <a:r>
              <a:rPr lang="en" sz="2400"/>
              <a:t>Software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lang="en" sz="2400"/>
              <a:t>Product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lang="en" sz="2400"/>
              <a:t>Development </a:t>
            </a:r>
            <a:br>
              <a:rPr lang="en" sz="3600"/>
            </a:br>
            <a:r>
              <a:rPr b="1" lang="en" sz="3600"/>
              <a:t>Project</a:t>
            </a:r>
            <a:endParaRPr b="1" sz="3600"/>
          </a:p>
        </p:txBody>
      </p:sp>
      <p:sp>
        <p:nvSpPr>
          <p:cNvPr id="1409" name="Shape 1409"/>
          <p:cNvSpPr txBox="1"/>
          <p:nvPr/>
        </p:nvSpPr>
        <p:spPr>
          <a:xfrm>
            <a:off x="3156000" y="2468833"/>
            <a:ext cx="31041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TEAM 5</a:t>
            </a:r>
            <a:endParaRPr b="1" sz="6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10" name="Shape 1410"/>
          <p:cNvSpPr txBox="1"/>
          <p:nvPr/>
        </p:nvSpPr>
        <p:spPr>
          <a:xfrm>
            <a:off x="6739900" y="495139"/>
            <a:ext cx="2337900" cy="4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Uppsala (Sweden)</a:t>
            </a:r>
            <a:br>
              <a:rPr b="1" lang="en" sz="16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16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  <a:t>Sebastian Persson </a:t>
            </a:r>
            <a:endParaRPr sz="1600">
              <a:solidFill>
                <a:srgbClr val="23ABDA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  <a:t>Tim Svensson</a:t>
            </a:r>
            <a:br>
              <a:rPr lang="en" sz="16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16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  <a:t>Sudarsan Bhargavan</a:t>
            </a:r>
            <a:endParaRPr sz="1600">
              <a:solidFill>
                <a:srgbClr val="23ABDA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ABDA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Hanoi (Vietnam)</a:t>
            </a:r>
            <a:br>
              <a:rPr lang="en" sz="16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16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  <a:t>Thành Công Tran</a:t>
            </a:r>
            <a:br>
              <a:rPr lang="en" sz="16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16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  <a:t>Tuan Dung Ngô</a:t>
            </a:r>
            <a:endParaRPr sz="1600">
              <a:solidFill>
                <a:srgbClr val="23ABDA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  <a:t>Viet Hai Tran</a:t>
            </a:r>
            <a:endParaRPr sz="1600">
              <a:solidFill>
                <a:srgbClr val="23ABDA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ABDA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Turku (Finland)</a:t>
            </a:r>
            <a:endParaRPr b="1" sz="16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  <a:t>Shenjie Bao</a:t>
            </a:r>
            <a:br>
              <a:rPr lang="en" sz="16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16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  <a:t>Zijian Wang</a:t>
            </a:r>
            <a:br>
              <a:rPr lang="en" sz="16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16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  <a:t>Ziyu Wang</a:t>
            </a:r>
            <a:endParaRPr sz="1600">
              <a:solidFill>
                <a:srgbClr val="23AB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" name="Shape 1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075" y="714867"/>
            <a:ext cx="2572743" cy="2058187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Shape 1538"/>
          <p:cNvSpPr txBox="1"/>
          <p:nvPr/>
        </p:nvSpPr>
        <p:spPr>
          <a:xfrm>
            <a:off x="542350" y="372000"/>
            <a:ext cx="872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.1</a:t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39" name="Shape 1539"/>
          <p:cNvSpPr txBox="1"/>
          <p:nvPr/>
        </p:nvSpPr>
        <p:spPr>
          <a:xfrm>
            <a:off x="1984075" y="243000"/>
            <a:ext cx="73899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EV3</a:t>
            </a:r>
            <a:r>
              <a:rPr b="1"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:</a:t>
            </a:r>
            <a:r>
              <a:rPr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Overview</a:t>
            </a:r>
            <a:endParaRPr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40" name="Shape 1540"/>
          <p:cNvSpPr txBox="1"/>
          <p:nvPr/>
        </p:nvSpPr>
        <p:spPr>
          <a:xfrm>
            <a:off x="3260550" y="2244917"/>
            <a:ext cx="878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541" name="Shape 15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75" y="3716603"/>
            <a:ext cx="2486108" cy="1247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2" name="Shape 15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4067" y="3806850"/>
            <a:ext cx="1073809" cy="106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3" name="Shape 15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775" y="4614331"/>
            <a:ext cx="466738" cy="463744"/>
          </a:xfrm>
          <a:prstGeom prst="rect">
            <a:avLst/>
          </a:prstGeom>
          <a:noFill/>
          <a:ln>
            <a:noFill/>
          </a:ln>
        </p:spPr>
      </p:pic>
      <p:sp>
        <p:nvSpPr>
          <p:cNvPr id="1544" name="Shape 1544"/>
          <p:cNvSpPr txBox="1"/>
          <p:nvPr/>
        </p:nvSpPr>
        <p:spPr>
          <a:xfrm>
            <a:off x="1652725" y="1688700"/>
            <a:ext cx="54981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1600"/>
              <a:buFont typeface="Nixie One"/>
              <a:buChar char="❖"/>
            </a:pPr>
            <a:r>
              <a:rPr b="1" lang="en" sz="16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Server sends </a:t>
            </a:r>
            <a:br>
              <a:rPr b="1" lang="en" sz="16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b="1" lang="en" sz="16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Python commands to control EV3 Robot</a:t>
            </a:r>
            <a:endParaRPr b="1" sz="16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45" name="Shape 1545"/>
          <p:cNvSpPr txBox="1"/>
          <p:nvPr/>
        </p:nvSpPr>
        <p:spPr>
          <a:xfrm>
            <a:off x="1652725" y="2596250"/>
            <a:ext cx="41565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1600"/>
              <a:buFont typeface="Nixie One"/>
              <a:buChar char="❖"/>
            </a:pPr>
            <a:r>
              <a:rPr b="1" lang="en" sz="16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ev3dev OS interprets Python </a:t>
            </a:r>
            <a:br>
              <a:rPr b="1" lang="en" sz="16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b="1" lang="en" sz="16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language</a:t>
            </a:r>
            <a:r>
              <a:rPr b="1" lang="en" sz="16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 and performs movement</a:t>
            </a:r>
            <a:br>
              <a:rPr b="1" lang="en" sz="16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b="1" lang="en" sz="16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and actions</a:t>
            </a:r>
            <a:endParaRPr b="1" sz="16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Shape 1550"/>
          <p:cNvSpPr txBox="1"/>
          <p:nvPr/>
        </p:nvSpPr>
        <p:spPr>
          <a:xfrm>
            <a:off x="542350" y="372000"/>
            <a:ext cx="872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3.2</a:t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51" name="Shape 1551"/>
          <p:cNvSpPr txBox="1"/>
          <p:nvPr/>
        </p:nvSpPr>
        <p:spPr>
          <a:xfrm>
            <a:off x="1984075" y="243000"/>
            <a:ext cx="73899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EV3: R</a:t>
            </a:r>
            <a:r>
              <a:rPr b="1"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obot</a:t>
            </a:r>
            <a:r>
              <a:rPr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endParaRPr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52" name="Shape 1552"/>
          <p:cNvSpPr txBox="1"/>
          <p:nvPr/>
        </p:nvSpPr>
        <p:spPr>
          <a:xfrm>
            <a:off x="1652725" y="2849350"/>
            <a:ext cx="62700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1600"/>
              <a:buFont typeface="Nixie One"/>
              <a:buChar char="❖"/>
            </a:pPr>
            <a:r>
              <a:rPr b="1" lang="en" sz="16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Line following</a:t>
            </a:r>
            <a:endParaRPr b="1" sz="16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	Algorithm that helps the robot to move in warehouse </a:t>
            </a:r>
            <a:endParaRPr b="1" sz="16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53" name="Shape 1553"/>
          <p:cNvSpPr txBox="1"/>
          <p:nvPr/>
        </p:nvSpPr>
        <p:spPr>
          <a:xfrm>
            <a:off x="1652725" y="1790625"/>
            <a:ext cx="54981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1600"/>
              <a:buFont typeface="Nixie One"/>
              <a:buChar char="❖"/>
            </a:pPr>
            <a:r>
              <a:rPr b="1" lang="en" sz="16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Movements</a:t>
            </a:r>
            <a:br>
              <a:rPr b="1" lang="en" sz="16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b="1" lang="en" sz="16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Robot can go forward, backward and turn left, right, around.</a:t>
            </a:r>
            <a:endParaRPr b="1" sz="16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54" name="Shape 1554"/>
          <p:cNvSpPr txBox="1"/>
          <p:nvPr/>
        </p:nvSpPr>
        <p:spPr>
          <a:xfrm>
            <a:off x="1652725" y="3847000"/>
            <a:ext cx="62700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1600"/>
              <a:buFont typeface="Nixie One"/>
              <a:buChar char="❖"/>
            </a:pPr>
            <a:r>
              <a:rPr b="1" lang="en" sz="16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Routing</a:t>
            </a:r>
            <a:endParaRPr b="1" sz="16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	Robot can automatically find the route of the given task </a:t>
            </a:r>
            <a:endParaRPr b="1" sz="16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 txBox="1"/>
          <p:nvPr/>
        </p:nvSpPr>
        <p:spPr>
          <a:xfrm>
            <a:off x="542350" y="372000"/>
            <a:ext cx="872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3.3</a:t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60" name="Shape 1560"/>
          <p:cNvSpPr txBox="1"/>
          <p:nvPr/>
        </p:nvSpPr>
        <p:spPr>
          <a:xfrm>
            <a:off x="1984075" y="243000"/>
            <a:ext cx="73899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EV3:</a:t>
            </a:r>
            <a:r>
              <a:rPr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Warehouse</a:t>
            </a:r>
            <a:endParaRPr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561" name="Shape 15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75" y="1210438"/>
            <a:ext cx="538162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 txBox="1"/>
          <p:nvPr/>
        </p:nvSpPr>
        <p:spPr>
          <a:xfrm>
            <a:off x="542350" y="372000"/>
            <a:ext cx="872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.1</a:t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67" name="Shape 1567"/>
          <p:cNvSpPr txBox="1"/>
          <p:nvPr/>
        </p:nvSpPr>
        <p:spPr>
          <a:xfrm>
            <a:off x="1984075" y="243000"/>
            <a:ext cx="73899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WMS</a:t>
            </a:r>
            <a:r>
              <a:rPr b="1"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:</a:t>
            </a:r>
            <a:r>
              <a:rPr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Overview</a:t>
            </a:r>
            <a:endParaRPr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568" name="Shape 15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6637"/>
            <a:ext cx="1994842" cy="1072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Shape 15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391" y="3026637"/>
            <a:ext cx="757158" cy="80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Shape 1570"/>
          <p:cNvSpPr txBox="1"/>
          <p:nvPr/>
        </p:nvSpPr>
        <p:spPr>
          <a:xfrm>
            <a:off x="2567125" y="1177950"/>
            <a:ext cx="61197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2400"/>
              <a:buFont typeface="Nixie One"/>
              <a:buChar char="❖"/>
            </a:pPr>
            <a:r>
              <a:rPr b="1" lang="en" sz="24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Presents a terminal based UI</a:t>
            </a:r>
            <a:endParaRPr b="1" sz="24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71" name="Shape 1571"/>
          <p:cNvSpPr txBox="1"/>
          <p:nvPr/>
        </p:nvSpPr>
        <p:spPr>
          <a:xfrm>
            <a:off x="2567125" y="1865741"/>
            <a:ext cx="61197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2400"/>
              <a:buFont typeface="Nixie One"/>
              <a:buChar char="❖"/>
            </a:pPr>
            <a:r>
              <a:rPr b="1" lang="en" sz="24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Presentation of sensor data and warehouse map</a:t>
            </a:r>
            <a:endParaRPr b="1" sz="24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72" name="Shape 1572"/>
          <p:cNvSpPr txBox="1"/>
          <p:nvPr/>
        </p:nvSpPr>
        <p:spPr>
          <a:xfrm>
            <a:off x="2567125" y="2817774"/>
            <a:ext cx="61197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2400"/>
              <a:buFont typeface="Nixie One"/>
              <a:buChar char="❖"/>
            </a:pPr>
            <a:r>
              <a:rPr b="1" lang="en" sz="24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Control of EV3 robot</a:t>
            </a:r>
            <a:endParaRPr b="1" sz="24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73" name="Shape 1573"/>
          <p:cNvSpPr txBox="1"/>
          <p:nvPr/>
        </p:nvSpPr>
        <p:spPr>
          <a:xfrm>
            <a:off x="2567125" y="3491721"/>
            <a:ext cx="61197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2400"/>
              <a:buFont typeface="Nixie One"/>
              <a:buChar char="❖"/>
            </a:pPr>
            <a:r>
              <a:rPr b="1" lang="en" sz="24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Connected to a database (Mariadb)</a:t>
            </a:r>
            <a:endParaRPr b="1" sz="24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574" name="Shape 15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558" y="4173420"/>
            <a:ext cx="474793" cy="50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5" name="Shape 15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2047" y="2722550"/>
            <a:ext cx="374508" cy="3985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6" name="Shape 1576"/>
          <p:cNvCxnSpPr/>
          <p:nvPr/>
        </p:nvCxnSpPr>
        <p:spPr>
          <a:xfrm>
            <a:off x="2099971" y="3784212"/>
            <a:ext cx="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77" name="Shape 1577"/>
          <p:cNvCxnSpPr>
            <a:stCxn id="1575" idx="3"/>
            <a:endCxn id="1569" idx="0"/>
          </p:cNvCxnSpPr>
          <p:nvPr/>
        </p:nvCxnSpPr>
        <p:spPr>
          <a:xfrm>
            <a:off x="1596555" y="2921839"/>
            <a:ext cx="503400" cy="1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78" name="Shape 1578"/>
          <p:cNvSpPr txBox="1"/>
          <p:nvPr/>
        </p:nvSpPr>
        <p:spPr>
          <a:xfrm>
            <a:off x="2567125" y="4318067"/>
            <a:ext cx="61197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2400"/>
              <a:buFont typeface="Nixie One"/>
              <a:buChar char="❖"/>
            </a:pPr>
            <a:r>
              <a:rPr b="1" lang="en" sz="24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Client-Server handles communication in system</a:t>
            </a:r>
            <a:endParaRPr b="1" sz="24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Shape 1583"/>
          <p:cNvSpPr txBox="1"/>
          <p:nvPr>
            <p:ph idx="4294967295" type="body"/>
          </p:nvPr>
        </p:nvSpPr>
        <p:spPr>
          <a:xfrm>
            <a:off x="1502925" y="1435650"/>
            <a:ext cx="63780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3ABDA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ABDA"/>
              </a:buClr>
              <a:buSzPts val="3000"/>
              <a:buFont typeface="Nixie One"/>
              <a:buChar char="❖"/>
            </a:pPr>
            <a:r>
              <a:rPr b="1" lang="en" sz="30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  <a:t>How well did we do?</a:t>
            </a:r>
            <a:endParaRPr b="1" sz="3000">
              <a:solidFill>
                <a:srgbClr val="23ABDA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b="1" sz="30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b="1" sz="3000">
              <a:latin typeface="Nixie One"/>
              <a:ea typeface="Nixie One"/>
              <a:cs typeface="Nixie One"/>
              <a:sym typeface="Nixie One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ABDA"/>
              </a:buClr>
              <a:buSzPts val="3000"/>
              <a:buFont typeface="Nixie One"/>
              <a:buChar char="❖"/>
            </a:pPr>
            <a:r>
              <a:rPr b="1" lang="en" sz="30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  <a:t>What could have been improved?</a:t>
            </a:r>
            <a:endParaRPr b="1" sz="3000">
              <a:solidFill>
                <a:srgbClr val="23AB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84" name="Shape 1584"/>
          <p:cNvSpPr txBox="1"/>
          <p:nvPr/>
        </p:nvSpPr>
        <p:spPr>
          <a:xfrm>
            <a:off x="2047950" y="227306"/>
            <a:ext cx="68901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1"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Evaluation</a:t>
            </a:r>
            <a:r>
              <a:rPr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of result</a:t>
            </a:r>
            <a:endParaRPr sz="48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85" name="Shape 1585"/>
          <p:cNvSpPr txBox="1"/>
          <p:nvPr/>
        </p:nvSpPr>
        <p:spPr>
          <a:xfrm>
            <a:off x="611850" y="372000"/>
            <a:ext cx="872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0" name="Shape 15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278" y="1779200"/>
            <a:ext cx="454950" cy="4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Shape 1591"/>
          <p:cNvSpPr txBox="1"/>
          <p:nvPr/>
        </p:nvSpPr>
        <p:spPr>
          <a:xfrm>
            <a:off x="3260550" y="2244917"/>
            <a:ext cx="878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Lego EV3</a:t>
            </a:r>
            <a:endParaRPr b="1" sz="10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592" name="Shape 15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804" y="2162146"/>
            <a:ext cx="430800" cy="441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3" name="Shape 15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3053" y="1779225"/>
            <a:ext cx="454950" cy="4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Shape 1594"/>
          <p:cNvSpPr txBox="1"/>
          <p:nvPr/>
        </p:nvSpPr>
        <p:spPr>
          <a:xfrm>
            <a:off x="6156150" y="2329581"/>
            <a:ext cx="720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Arduino</a:t>
            </a:r>
            <a:endParaRPr b="1" sz="10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1595" name="Shape 1595"/>
          <p:cNvCxnSpPr>
            <a:stCxn id="1593" idx="3"/>
            <a:endCxn id="1592" idx="1"/>
          </p:cNvCxnSpPr>
          <p:nvPr/>
        </p:nvCxnSpPr>
        <p:spPr>
          <a:xfrm>
            <a:off x="5308003" y="2006700"/>
            <a:ext cx="430800" cy="375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596" name="Shape 15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6850" y="4380084"/>
            <a:ext cx="575174" cy="57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Shape 1597"/>
          <p:cNvSpPr txBox="1"/>
          <p:nvPr/>
        </p:nvSpPr>
        <p:spPr>
          <a:xfrm>
            <a:off x="3767950" y="4907375"/>
            <a:ext cx="1267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Local Computer</a:t>
            </a:r>
            <a:endParaRPr b="1" sz="10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1598" name="Shape 1598"/>
          <p:cNvCxnSpPr>
            <a:stCxn id="1590" idx="1"/>
          </p:cNvCxnSpPr>
          <p:nvPr/>
        </p:nvCxnSpPr>
        <p:spPr>
          <a:xfrm flipH="1">
            <a:off x="2857378" y="2006687"/>
            <a:ext cx="549900" cy="264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99" name="Shape 1599"/>
          <p:cNvCxnSpPr>
            <a:endCxn id="1596" idx="1"/>
          </p:cNvCxnSpPr>
          <p:nvPr/>
        </p:nvCxnSpPr>
        <p:spPr>
          <a:xfrm flipH="1" rot="10800000">
            <a:off x="2868250" y="4667671"/>
            <a:ext cx="1188600" cy="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00" name="Shape 1600"/>
          <p:cNvSpPr txBox="1"/>
          <p:nvPr/>
        </p:nvSpPr>
        <p:spPr>
          <a:xfrm>
            <a:off x="1984075" y="243000"/>
            <a:ext cx="73899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Demo </a:t>
            </a:r>
            <a:r>
              <a:rPr lang="en" sz="3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Implementation</a:t>
            </a:r>
            <a:endParaRPr sz="3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601" name="Shape 1601"/>
          <p:cNvSpPr/>
          <p:nvPr/>
        </p:nvSpPr>
        <p:spPr>
          <a:xfrm>
            <a:off x="2523225" y="1553250"/>
            <a:ext cx="2108700" cy="1368900"/>
          </a:xfrm>
          <a:prstGeom prst="rect">
            <a:avLst/>
          </a:prstGeom>
          <a:noFill/>
          <a:ln cap="flat" cmpd="sng" w="19050">
            <a:solidFill>
              <a:srgbClr val="03DDC9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Shape 1602"/>
          <p:cNvSpPr txBox="1"/>
          <p:nvPr/>
        </p:nvSpPr>
        <p:spPr>
          <a:xfrm>
            <a:off x="1763225" y="1982711"/>
            <a:ext cx="835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Server</a:t>
            </a:r>
            <a:endParaRPr b="1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1603" name="Shape 1603"/>
          <p:cNvCxnSpPr>
            <a:stCxn id="1592" idx="2"/>
          </p:cNvCxnSpPr>
          <p:nvPr/>
        </p:nvCxnSpPr>
        <p:spPr>
          <a:xfrm flipH="1">
            <a:off x="5930504" y="2603274"/>
            <a:ext cx="23700" cy="20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4" name="Shape 1604"/>
          <p:cNvCxnSpPr>
            <a:stCxn id="1596" idx="3"/>
          </p:cNvCxnSpPr>
          <p:nvPr/>
        </p:nvCxnSpPr>
        <p:spPr>
          <a:xfrm>
            <a:off x="4632024" y="4667671"/>
            <a:ext cx="12987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05" name="Shape 1605"/>
          <p:cNvSpPr/>
          <p:nvPr/>
        </p:nvSpPr>
        <p:spPr>
          <a:xfrm>
            <a:off x="3347350" y="4131825"/>
            <a:ext cx="1960500" cy="1270500"/>
          </a:xfrm>
          <a:prstGeom prst="rect">
            <a:avLst/>
          </a:prstGeom>
          <a:noFill/>
          <a:ln cap="flat" cmpd="sng" w="19050">
            <a:solidFill>
              <a:srgbClr val="03DDC9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Shape 1606"/>
          <p:cNvSpPr txBox="1"/>
          <p:nvPr/>
        </p:nvSpPr>
        <p:spPr>
          <a:xfrm>
            <a:off x="2523225" y="4722911"/>
            <a:ext cx="835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Client</a:t>
            </a:r>
            <a:endParaRPr b="1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607" name="Shape 1607"/>
          <p:cNvSpPr txBox="1"/>
          <p:nvPr/>
        </p:nvSpPr>
        <p:spPr>
          <a:xfrm>
            <a:off x="1687725" y="3546986"/>
            <a:ext cx="835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Udp</a:t>
            </a:r>
            <a:endParaRPr b="1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608" name="Shape 1608"/>
          <p:cNvSpPr txBox="1"/>
          <p:nvPr/>
        </p:nvSpPr>
        <p:spPr>
          <a:xfrm>
            <a:off x="4746275" y="2162139"/>
            <a:ext cx="720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Sensors</a:t>
            </a:r>
            <a:endParaRPr b="1" sz="10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609" name="Shape 1609"/>
          <p:cNvSpPr txBox="1"/>
          <p:nvPr/>
        </p:nvSpPr>
        <p:spPr>
          <a:xfrm>
            <a:off x="6085450" y="3514413"/>
            <a:ext cx="10569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BT HC-05/06</a:t>
            </a:r>
            <a:endParaRPr b="1" sz="9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610" name="Shape 16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9262" y="3546951"/>
            <a:ext cx="286185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1" name="Shape 1611"/>
          <p:cNvSpPr txBox="1"/>
          <p:nvPr/>
        </p:nvSpPr>
        <p:spPr>
          <a:xfrm>
            <a:off x="3013225" y="3514435"/>
            <a:ext cx="720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BT EV3</a:t>
            </a:r>
            <a:endParaRPr b="1" sz="10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612" name="Shape 16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27050" y="3546964"/>
            <a:ext cx="286185" cy="28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3" name="Shape 1613"/>
          <p:cNvCxnSpPr>
            <a:stCxn id="1606" idx="1"/>
          </p:cNvCxnSpPr>
          <p:nvPr/>
        </p:nvCxnSpPr>
        <p:spPr>
          <a:xfrm rot="10800000">
            <a:off x="2178225" y="4927961"/>
            <a:ext cx="345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14" name="Shape 1614"/>
          <p:cNvCxnSpPr>
            <a:endCxn id="1602" idx="2"/>
          </p:cNvCxnSpPr>
          <p:nvPr/>
        </p:nvCxnSpPr>
        <p:spPr>
          <a:xfrm rot="10800000">
            <a:off x="2180975" y="2406611"/>
            <a:ext cx="18900" cy="25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15" name="Shape 1615"/>
          <p:cNvSpPr txBox="1"/>
          <p:nvPr/>
        </p:nvSpPr>
        <p:spPr>
          <a:xfrm>
            <a:off x="542350" y="372000"/>
            <a:ext cx="872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Shape 1620"/>
          <p:cNvSpPr txBox="1"/>
          <p:nvPr>
            <p:ph idx="4294967295" type="ctrTitle"/>
          </p:nvPr>
        </p:nvSpPr>
        <p:spPr>
          <a:xfrm>
            <a:off x="3247675" y="2021944"/>
            <a:ext cx="53196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lang="en" sz="7200"/>
              <a:t>Questions</a:t>
            </a:r>
            <a:r>
              <a:rPr lang="en" sz="7200"/>
              <a:t>?</a:t>
            </a:r>
            <a:endParaRPr sz="7200"/>
          </a:p>
        </p:txBody>
      </p:sp>
      <p:grpSp>
        <p:nvGrpSpPr>
          <p:cNvPr id="1621" name="Shape 1621"/>
          <p:cNvGrpSpPr/>
          <p:nvPr/>
        </p:nvGrpSpPr>
        <p:grpSpPr>
          <a:xfrm flipH="1">
            <a:off x="905353" y="744503"/>
            <a:ext cx="2152305" cy="2071685"/>
            <a:chOff x="4088875" y="1431100"/>
            <a:chExt cx="3293000" cy="2852775"/>
          </a:xfrm>
        </p:grpSpPr>
        <p:sp>
          <p:nvSpPr>
            <p:cNvPr id="1622" name="Shape 1622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9" name="Shape 1669"/>
          <p:cNvSpPr/>
          <p:nvPr/>
        </p:nvSpPr>
        <p:spPr>
          <a:xfrm>
            <a:off x="1653907" y="1436581"/>
            <a:ext cx="655200" cy="687600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Shape 1674"/>
          <p:cNvSpPr txBox="1"/>
          <p:nvPr>
            <p:ph idx="4294967295" type="ctrTitle"/>
          </p:nvPr>
        </p:nvSpPr>
        <p:spPr>
          <a:xfrm>
            <a:off x="3599650" y="2317194"/>
            <a:ext cx="45621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1" lang="en" sz="8000"/>
              <a:t>Thanks</a:t>
            </a:r>
            <a:r>
              <a:rPr b="1" lang="en" sz="8000"/>
              <a:t>!</a:t>
            </a:r>
            <a:endParaRPr b="1"/>
          </a:p>
        </p:txBody>
      </p:sp>
      <p:sp>
        <p:nvSpPr>
          <p:cNvPr id="1675" name="Shape 1675"/>
          <p:cNvSpPr txBox="1"/>
          <p:nvPr>
            <p:ph idx="4294967295" type="body"/>
          </p:nvPr>
        </p:nvSpPr>
        <p:spPr>
          <a:xfrm>
            <a:off x="3286467" y="2666944"/>
            <a:ext cx="45621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b="1"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676" name="Shape 1676"/>
          <p:cNvGrpSpPr/>
          <p:nvPr/>
        </p:nvGrpSpPr>
        <p:grpSpPr>
          <a:xfrm flipH="1">
            <a:off x="905255" y="744503"/>
            <a:ext cx="2152403" cy="2071794"/>
            <a:chOff x="4088875" y="1431100"/>
            <a:chExt cx="3293150" cy="2852925"/>
          </a:xfrm>
        </p:grpSpPr>
        <p:sp>
          <p:nvSpPr>
            <p:cNvPr id="1677" name="Shape 1677"/>
            <p:cNvSpPr/>
            <p:nvPr/>
          </p:nvSpPr>
          <p:spPr>
            <a:xfrm>
              <a:off x="4831475" y="4136025"/>
              <a:ext cx="158100" cy="147900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697075" y="3907525"/>
              <a:ext cx="389700" cy="37650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566025" y="3675675"/>
              <a:ext cx="618300" cy="6081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434975" y="3447175"/>
              <a:ext cx="846900" cy="836700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300575" y="3218700"/>
              <a:ext cx="1078500" cy="1065300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169525" y="2990200"/>
              <a:ext cx="1307100" cy="1293600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088875" y="2822200"/>
              <a:ext cx="1482000" cy="1461600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102325" y="2761700"/>
              <a:ext cx="1566000" cy="1522200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139275" y="2697875"/>
              <a:ext cx="1626300" cy="15861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172900" y="2637375"/>
              <a:ext cx="1690200" cy="1646400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209850" y="2576900"/>
              <a:ext cx="1750800" cy="1707000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243450" y="2513050"/>
              <a:ext cx="1814400" cy="1770900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280425" y="2452575"/>
              <a:ext cx="1875000" cy="18312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314025" y="2392100"/>
              <a:ext cx="1935600" cy="1891800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350975" y="2328250"/>
              <a:ext cx="1995900" cy="1955700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384575" y="2267775"/>
              <a:ext cx="2059800" cy="2016000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421550" y="2207275"/>
              <a:ext cx="2120400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458500" y="2146800"/>
              <a:ext cx="2130300" cy="2137200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492100" y="2082950"/>
              <a:ext cx="2133900" cy="2163900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529075" y="2022475"/>
              <a:ext cx="2130300" cy="21639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562675" y="1962000"/>
              <a:ext cx="213360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599625" y="1898150"/>
              <a:ext cx="2130300" cy="216390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633225" y="1837675"/>
              <a:ext cx="2133900" cy="21639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670200" y="1777175"/>
              <a:ext cx="2130300" cy="2160600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707150" y="1713350"/>
              <a:ext cx="2130300" cy="216390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740750" y="1652850"/>
              <a:ext cx="2130300" cy="2163900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Shape 1703"/>
            <p:cNvSpPr/>
            <p:nvPr/>
          </p:nvSpPr>
          <p:spPr>
            <a:xfrm>
              <a:off x="4777725" y="1592375"/>
              <a:ext cx="2130300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Shape 1704"/>
            <p:cNvSpPr/>
            <p:nvPr/>
          </p:nvSpPr>
          <p:spPr>
            <a:xfrm>
              <a:off x="4811325" y="1531900"/>
              <a:ext cx="213390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Shape 1705"/>
            <p:cNvSpPr/>
            <p:nvPr/>
          </p:nvSpPr>
          <p:spPr>
            <a:xfrm>
              <a:off x="4848275" y="1468050"/>
              <a:ext cx="2130300" cy="216390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4881875" y="1431100"/>
              <a:ext cx="2133900" cy="2140500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4928925" y="1431100"/>
              <a:ext cx="2120400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026375" y="1431100"/>
              <a:ext cx="2059800" cy="2016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123825" y="1431100"/>
              <a:ext cx="1995900" cy="1955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221275" y="1431100"/>
              <a:ext cx="1935600" cy="18918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318700" y="1431100"/>
              <a:ext cx="1875000" cy="18312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416150" y="1431100"/>
              <a:ext cx="1811100" cy="17709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510250" y="1431100"/>
              <a:ext cx="1754100" cy="1707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Shape 1714"/>
            <p:cNvSpPr/>
            <p:nvPr/>
          </p:nvSpPr>
          <p:spPr>
            <a:xfrm>
              <a:off x="5607675" y="1431100"/>
              <a:ext cx="1690200" cy="16464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Shape 1715"/>
            <p:cNvSpPr/>
            <p:nvPr/>
          </p:nvSpPr>
          <p:spPr>
            <a:xfrm>
              <a:off x="5705125" y="1431100"/>
              <a:ext cx="1629600" cy="15861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Shape 1716"/>
            <p:cNvSpPr/>
            <p:nvPr/>
          </p:nvSpPr>
          <p:spPr>
            <a:xfrm>
              <a:off x="5802575" y="1431100"/>
              <a:ext cx="1566000" cy="15255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5900025" y="1431100"/>
              <a:ext cx="1482000" cy="1461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Shape 1718"/>
            <p:cNvSpPr/>
            <p:nvPr/>
          </p:nvSpPr>
          <p:spPr>
            <a:xfrm>
              <a:off x="5997475" y="1431100"/>
              <a:ext cx="1307100" cy="129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94900" y="1431100"/>
              <a:ext cx="1075200" cy="1065300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189000" y="1431100"/>
              <a:ext cx="850200" cy="8367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286450" y="1431100"/>
              <a:ext cx="618300" cy="608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383900" y="1431100"/>
              <a:ext cx="389700" cy="376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481325" y="1431100"/>
              <a:ext cx="158100" cy="147900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4" name="Shape 1724"/>
          <p:cNvSpPr/>
          <p:nvPr/>
        </p:nvSpPr>
        <p:spPr>
          <a:xfrm>
            <a:off x="1591718" y="1347310"/>
            <a:ext cx="779700" cy="866400"/>
          </a:xfrm>
          <a:custGeom>
            <a:pathLst>
              <a:path extrusionOk="0" h="120000" w="12000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 txBox="1"/>
          <p:nvPr/>
        </p:nvSpPr>
        <p:spPr>
          <a:xfrm>
            <a:off x="596300" y="362361"/>
            <a:ext cx="720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16" name="Shape 1416"/>
          <p:cNvSpPr txBox="1"/>
          <p:nvPr/>
        </p:nvSpPr>
        <p:spPr>
          <a:xfrm>
            <a:off x="1984075" y="243000"/>
            <a:ext cx="67173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Agenda</a:t>
            </a:r>
            <a:endParaRPr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17" name="Shape 1417"/>
          <p:cNvSpPr txBox="1"/>
          <p:nvPr/>
        </p:nvSpPr>
        <p:spPr>
          <a:xfrm>
            <a:off x="1960625" y="1368733"/>
            <a:ext cx="5004600" cy="3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184769"/>
              </a:buClr>
              <a:buSzPts val="2000"/>
              <a:buFont typeface="Nixie One"/>
              <a:buAutoNum type="arabicPeriod"/>
            </a:pPr>
            <a:r>
              <a:rPr b="1" lang="en" sz="2000">
                <a:solidFill>
                  <a:srgbClr val="184769"/>
                </a:solidFill>
                <a:latin typeface="Nixie One"/>
                <a:ea typeface="Nixie One"/>
                <a:cs typeface="Nixie One"/>
                <a:sym typeface="Nixie One"/>
              </a:rPr>
              <a:t>Overview of the project</a:t>
            </a:r>
            <a:endParaRPr b="1" sz="2000">
              <a:solidFill>
                <a:srgbClr val="184769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84769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184769"/>
              </a:buClr>
              <a:buSzPts val="2000"/>
              <a:buFont typeface="Nixie One"/>
              <a:buAutoNum type="arabicPeriod"/>
            </a:pPr>
            <a:r>
              <a:rPr b="1" lang="en" sz="2000">
                <a:solidFill>
                  <a:srgbClr val="184769"/>
                </a:solidFill>
                <a:latin typeface="Nixie One"/>
                <a:ea typeface="Nixie One"/>
                <a:cs typeface="Nixie One"/>
                <a:sym typeface="Nixie One"/>
              </a:rPr>
              <a:t>Sensor</a:t>
            </a:r>
            <a:endParaRPr b="1" sz="2000">
              <a:solidFill>
                <a:srgbClr val="184769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84769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184769"/>
              </a:buClr>
              <a:buSzPts val="2000"/>
              <a:buFont typeface="Nixie One"/>
              <a:buAutoNum type="arabicPeriod"/>
            </a:pPr>
            <a:r>
              <a:rPr b="1" lang="en" sz="2000">
                <a:solidFill>
                  <a:srgbClr val="184769"/>
                </a:solidFill>
                <a:latin typeface="Nixie One"/>
                <a:ea typeface="Nixie One"/>
                <a:cs typeface="Nixie One"/>
                <a:sym typeface="Nixie One"/>
              </a:rPr>
              <a:t>EV3 Robot</a:t>
            </a:r>
            <a:endParaRPr b="1" sz="2000">
              <a:solidFill>
                <a:srgbClr val="184769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84769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184769"/>
              </a:buClr>
              <a:buSzPts val="2000"/>
              <a:buFont typeface="Nixie One"/>
              <a:buAutoNum type="arabicPeriod"/>
            </a:pPr>
            <a:r>
              <a:rPr b="1" lang="en" sz="2000">
                <a:solidFill>
                  <a:srgbClr val="184769"/>
                </a:solidFill>
                <a:latin typeface="Nixie One"/>
                <a:ea typeface="Nixie One"/>
                <a:cs typeface="Nixie One"/>
                <a:sym typeface="Nixie One"/>
              </a:rPr>
              <a:t>Warehouse Management System</a:t>
            </a:r>
            <a:endParaRPr b="1" sz="2000">
              <a:solidFill>
                <a:srgbClr val="184769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84769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184769"/>
              </a:buClr>
              <a:buSzPts val="2000"/>
              <a:buFont typeface="Nixie One"/>
              <a:buAutoNum type="arabicPeriod"/>
            </a:pPr>
            <a:r>
              <a:rPr b="1" lang="en" sz="2000">
                <a:solidFill>
                  <a:srgbClr val="184769"/>
                </a:solidFill>
                <a:latin typeface="Nixie One"/>
                <a:ea typeface="Nixie One"/>
                <a:cs typeface="Nixie One"/>
                <a:sym typeface="Nixie One"/>
              </a:rPr>
              <a:t>Evaluation of results</a:t>
            </a:r>
            <a:endParaRPr b="1" sz="2000">
              <a:solidFill>
                <a:srgbClr val="184769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84769"/>
                </a:solidFill>
                <a:latin typeface="Nixie One"/>
                <a:ea typeface="Nixie One"/>
                <a:cs typeface="Nixie One"/>
                <a:sym typeface="Nixie One"/>
              </a:rPr>
              <a:t>Questions?</a:t>
            </a:r>
            <a:endParaRPr b="1" sz="2000">
              <a:solidFill>
                <a:srgbClr val="184769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 txBox="1"/>
          <p:nvPr/>
        </p:nvSpPr>
        <p:spPr>
          <a:xfrm>
            <a:off x="596300" y="362361"/>
            <a:ext cx="720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1.1</a:t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23" name="Shape 1423"/>
          <p:cNvSpPr txBox="1"/>
          <p:nvPr/>
        </p:nvSpPr>
        <p:spPr>
          <a:xfrm>
            <a:off x="1984075" y="243000"/>
            <a:ext cx="67173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Overview:</a:t>
            </a:r>
            <a:r>
              <a:rPr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Task</a:t>
            </a:r>
            <a:endParaRPr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24" name="Shape 1424"/>
          <p:cNvSpPr txBox="1"/>
          <p:nvPr/>
        </p:nvSpPr>
        <p:spPr>
          <a:xfrm>
            <a:off x="1078900" y="1455700"/>
            <a:ext cx="6717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3000"/>
              <a:buFont typeface="Nixie One"/>
              <a:buChar char="❖"/>
            </a:pPr>
            <a:r>
              <a:rPr b="1" lang="en" sz="30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Creating an Automated Warehouse </a:t>
            </a:r>
            <a:endParaRPr b="1" sz="30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25" name="Shape 1425"/>
          <p:cNvSpPr txBox="1"/>
          <p:nvPr/>
        </p:nvSpPr>
        <p:spPr>
          <a:xfrm>
            <a:off x="1078900" y="2520075"/>
            <a:ext cx="70500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3000"/>
              <a:buFont typeface="Nixie One"/>
              <a:buChar char="❖"/>
            </a:pPr>
            <a:r>
              <a:rPr b="1" lang="en" sz="30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Moving robot to pick up and deliver packages within the warehouse</a:t>
            </a:r>
            <a:endParaRPr b="1" sz="30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26" name="Shape 1426"/>
          <p:cNvSpPr txBox="1"/>
          <p:nvPr/>
        </p:nvSpPr>
        <p:spPr>
          <a:xfrm>
            <a:off x="1078900" y="4122700"/>
            <a:ext cx="6717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3000"/>
              <a:buFont typeface="Nixie One"/>
              <a:buChar char="❖"/>
            </a:pPr>
            <a:r>
              <a:rPr b="1" lang="en" sz="30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Fetching Sensor data</a:t>
            </a:r>
            <a:endParaRPr b="1" sz="30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/>
          <p:nvPr/>
        </p:nvSpPr>
        <p:spPr>
          <a:xfrm>
            <a:off x="596300" y="362361"/>
            <a:ext cx="720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1.2</a:t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32" name="Shape 1432"/>
          <p:cNvSpPr txBox="1"/>
          <p:nvPr/>
        </p:nvSpPr>
        <p:spPr>
          <a:xfrm>
            <a:off x="1984075" y="243000"/>
            <a:ext cx="67173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Overview:</a:t>
            </a:r>
            <a:r>
              <a:rPr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Key Points</a:t>
            </a:r>
            <a:endParaRPr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33" name="Shape 1433"/>
          <p:cNvSpPr txBox="1"/>
          <p:nvPr/>
        </p:nvSpPr>
        <p:spPr>
          <a:xfrm>
            <a:off x="1078925" y="4065875"/>
            <a:ext cx="55617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2400"/>
              <a:buFont typeface="Nixie One"/>
              <a:buChar char="❖"/>
            </a:pPr>
            <a:r>
              <a:rPr b="1" lang="en" sz="24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Cooperation is feasible between teams despite large distances</a:t>
            </a:r>
            <a:endParaRPr b="1" sz="24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34" name="Shape 1434"/>
          <p:cNvSpPr txBox="1"/>
          <p:nvPr/>
        </p:nvSpPr>
        <p:spPr>
          <a:xfrm>
            <a:off x="1078900" y="1912900"/>
            <a:ext cx="64716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2400"/>
              <a:buFont typeface="Nixie One"/>
              <a:buChar char="❖"/>
            </a:pPr>
            <a:r>
              <a:rPr b="1" lang="en" sz="24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Get stakeholders to understand why Automated warehouses is a good idea</a:t>
            </a:r>
            <a:endParaRPr b="1" sz="24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435" name="Shape 1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175" y="1231266"/>
            <a:ext cx="1175776" cy="117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6" name="Shape 1436"/>
          <p:cNvSpPr txBox="1"/>
          <p:nvPr/>
        </p:nvSpPr>
        <p:spPr>
          <a:xfrm>
            <a:off x="1078900" y="3129675"/>
            <a:ext cx="7142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2400"/>
              <a:buFont typeface="Nixie One"/>
              <a:buChar char="❖"/>
            </a:pPr>
            <a:r>
              <a:rPr b="1" lang="en" sz="24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Easy demonstration of a scalable system</a:t>
            </a:r>
            <a:endParaRPr b="1" sz="24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1" name="Shape 1441"/>
          <p:cNvCxnSpPr>
            <a:stCxn id="1442" idx="0"/>
            <a:endCxn id="1443" idx="2"/>
          </p:cNvCxnSpPr>
          <p:nvPr/>
        </p:nvCxnSpPr>
        <p:spPr>
          <a:xfrm rot="10800000">
            <a:off x="4502703" y="3748250"/>
            <a:ext cx="0" cy="569100"/>
          </a:xfrm>
          <a:prstGeom prst="straightConnector1">
            <a:avLst/>
          </a:prstGeom>
          <a:noFill/>
          <a:ln cap="flat" cmpd="sng" w="19050">
            <a:solidFill>
              <a:srgbClr val="0ECCC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44" name="Shape 1444"/>
          <p:cNvSpPr/>
          <p:nvPr/>
        </p:nvSpPr>
        <p:spPr>
          <a:xfrm>
            <a:off x="2296325" y="1263576"/>
            <a:ext cx="4933800" cy="1478700"/>
          </a:xfrm>
          <a:prstGeom prst="rect">
            <a:avLst/>
          </a:prstGeom>
          <a:noFill/>
          <a:ln cap="flat" cmpd="sng" w="19050">
            <a:solidFill>
              <a:srgbClr val="03DDC9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Shape 1445"/>
          <p:cNvSpPr txBox="1"/>
          <p:nvPr/>
        </p:nvSpPr>
        <p:spPr>
          <a:xfrm>
            <a:off x="596300" y="362361"/>
            <a:ext cx="720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1.3</a:t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46" name="Shape 1446"/>
          <p:cNvSpPr txBox="1"/>
          <p:nvPr/>
        </p:nvSpPr>
        <p:spPr>
          <a:xfrm>
            <a:off x="1984075" y="243000"/>
            <a:ext cx="67173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Overview:</a:t>
            </a:r>
            <a:r>
              <a:rPr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Structure</a:t>
            </a:r>
            <a:endParaRPr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1447" name="Shape 1447"/>
          <p:cNvCxnSpPr/>
          <p:nvPr/>
        </p:nvCxnSpPr>
        <p:spPr>
          <a:xfrm rot="10800000">
            <a:off x="2856625" y="3573219"/>
            <a:ext cx="3373500" cy="10500"/>
          </a:xfrm>
          <a:prstGeom prst="straightConnector1">
            <a:avLst/>
          </a:prstGeom>
          <a:noFill/>
          <a:ln cap="flat" cmpd="sng" w="19050">
            <a:solidFill>
              <a:srgbClr val="0ECCC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48" name="Shape 1448"/>
          <p:cNvCxnSpPr/>
          <p:nvPr/>
        </p:nvCxnSpPr>
        <p:spPr>
          <a:xfrm flipH="1" rot="10800000">
            <a:off x="2862917" y="1897214"/>
            <a:ext cx="9300" cy="1704900"/>
          </a:xfrm>
          <a:prstGeom prst="straightConnector1">
            <a:avLst/>
          </a:prstGeom>
          <a:noFill/>
          <a:ln cap="flat" cmpd="sng" w="19050">
            <a:solidFill>
              <a:srgbClr val="0ECCC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49" name="Shape 1449"/>
          <p:cNvCxnSpPr/>
          <p:nvPr/>
        </p:nvCxnSpPr>
        <p:spPr>
          <a:xfrm flipH="1" rot="10800000">
            <a:off x="6228536" y="1897214"/>
            <a:ext cx="9300" cy="1704900"/>
          </a:xfrm>
          <a:prstGeom prst="straightConnector1">
            <a:avLst/>
          </a:prstGeom>
          <a:noFill/>
          <a:ln cap="flat" cmpd="sng" w="19050">
            <a:solidFill>
              <a:srgbClr val="0ECCCF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443" name="Shape 14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879" y="3126895"/>
            <a:ext cx="619640" cy="6213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0" name="Shape 1450"/>
          <p:cNvCxnSpPr/>
          <p:nvPr/>
        </p:nvCxnSpPr>
        <p:spPr>
          <a:xfrm flipH="1">
            <a:off x="2872422" y="1897070"/>
            <a:ext cx="620700" cy="2400"/>
          </a:xfrm>
          <a:prstGeom prst="straightConnector1">
            <a:avLst/>
          </a:prstGeom>
          <a:noFill/>
          <a:ln cap="flat" cmpd="sng" w="19050">
            <a:solidFill>
              <a:srgbClr val="0ECCC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51" name="Shape 1451"/>
          <p:cNvCxnSpPr/>
          <p:nvPr/>
        </p:nvCxnSpPr>
        <p:spPr>
          <a:xfrm flipH="1">
            <a:off x="5568811" y="1897070"/>
            <a:ext cx="620700" cy="2400"/>
          </a:xfrm>
          <a:prstGeom prst="straightConnector1">
            <a:avLst/>
          </a:prstGeom>
          <a:noFill/>
          <a:ln cap="flat" cmpd="sng" w="19050">
            <a:solidFill>
              <a:srgbClr val="0ECCCF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452" name="Shape 14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799" y="2046085"/>
            <a:ext cx="342634" cy="35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Shape 14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0608" y="1609536"/>
            <a:ext cx="388546" cy="389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Shape 14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3111" y="1609533"/>
            <a:ext cx="388545" cy="389635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Shape 1455"/>
          <p:cNvSpPr txBox="1"/>
          <p:nvPr/>
        </p:nvSpPr>
        <p:spPr>
          <a:xfrm>
            <a:off x="4155942" y="2742465"/>
            <a:ext cx="900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Server</a:t>
            </a:r>
            <a:endParaRPr b="1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56" name="Shape 1456"/>
          <p:cNvSpPr txBox="1"/>
          <p:nvPr/>
        </p:nvSpPr>
        <p:spPr>
          <a:xfrm>
            <a:off x="3170883" y="3016869"/>
            <a:ext cx="7755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BT EV3</a:t>
            </a:r>
            <a:endParaRPr b="1" sz="10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57" name="Shape 1457"/>
          <p:cNvSpPr txBox="1"/>
          <p:nvPr/>
        </p:nvSpPr>
        <p:spPr>
          <a:xfrm>
            <a:off x="5223089" y="3016872"/>
            <a:ext cx="11385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BT HC-05/06</a:t>
            </a:r>
            <a:endParaRPr b="1" sz="9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58" name="Shape 1458"/>
          <p:cNvSpPr txBox="1"/>
          <p:nvPr/>
        </p:nvSpPr>
        <p:spPr>
          <a:xfrm>
            <a:off x="6454413" y="2102231"/>
            <a:ext cx="7755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Arduino</a:t>
            </a:r>
            <a:endParaRPr b="1" sz="10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59" name="Shape 1459"/>
          <p:cNvSpPr txBox="1"/>
          <p:nvPr/>
        </p:nvSpPr>
        <p:spPr>
          <a:xfrm>
            <a:off x="3335059" y="2010770"/>
            <a:ext cx="9462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Lego EV3</a:t>
            </a:r>
            <a:endParaRPr b="1" sz="10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60" name="Shape 1460"/>
          <p:cNvSpPr txBox="1"/>
          <p:nvPr/>
        </p:nvSpPr>
        <p:spPr>
          <a:xfrm>
            <a:off x="4976824" y="2010767"/>
            <a:ext cx="7755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Sensors</a:t>
            </a:r>
            <a:endParaRPr b="1" sz="10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61" name="Shape 1461"/>
          <p:cNvSpPr txBox="1"/>
          <p:nvPr/>
        </p:nvSpPr>
        <p:spPr>
          <a:xfrm>
            <a:off x="4174950" y="1178117"/>
            <a:ext cx="9879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Warehouse</a:t>
            </a:r>
            <a:endParaRPr b="1" sz="10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442" name="Shape 14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2892" y="4317350"/>
            <a:ext cx="619621" cy="6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Shape 1462"/>
          <p:cNvSpPr txBox="1"/>
          <p:nvPr/>
        </p:nvSpPr>
        <p:spPr>
          <a:xfrm>
            <a:off x="4073854" y="4782123"/>
            <a:ext cx="9462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Client GUI</a:t>
            </a:r>
            <a:endParaRPr b="1" sz="10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463" name="Shape 14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70882" y="4022978"/>
            <a:ext cx="388546" cy="389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4" name="Shape 1464"/>
          <p:cNvCxnSpPr>
            <a:stCxn id="1463" idx="3"/>
          </p:cNvCxnSpPr>
          <p:nvPr/>
        </p:nvCxnSpPr>
        <p:spPr>
          <a:xfrm flipH="1" rot="10800000">
            <a:off x="3559428" y="3527802"/>
            <a:ext cx="644400" cy="690000"/>
          </a:xfrm>
          <a:prstGeom prst="straightConnector1">
            <a:avLst/>
          </a:prstGeom>
          <a:noFill/>
          <a:ln cap="flat" cmpd="sng" w="19050">
            <a:solidFill>
              <a:srgbClr val="0ECCC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65" name="Shape 1465"/>
          <p:cNvSpPr txBox="1"/>
          <p:nvPr/>
        </p:nvSpPr>
        <p:spPr>
          <a:xfrm>
            <a:off x="3006706" y="4480292"/>
            <a:ext cx="8262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Database</a:t>
            </a:r>
            <a:endParaRPr b="1" sz="9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466" name="Shape 14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68869" y="3349478"/>
            <a:ext cx="308300" cy="30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7" name="Shape 14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27060" y="3349478"/>
            <a:ext cx="308300" cy="30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Shape 1472"/>
          <p:cNvSpPr txBox="1"/>
          <p:nvPr/>
        </p:nvSpPr>
        <p:spPr>
          <a:xfrm>
            <a:off x="596300" y="362361"/>
            <a:ext cx="720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1.4</a:t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73" name="Shape 1473"/>
          <p:cNvSpPr txBox="1"/>
          <p:nvPr/>
        </p:nvSpPr>
        <p:spPr>
          <a:xfrm>
            <a:off x="1984075" y="166800"/>
            <a:ext cx="67173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Overview:</a:t>
            </a:r>
            <a:r>
              <a:rPr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Tools</a:t>
            </a:r>
            <a:endParaRPr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74" name="Shape 1474"/>
          <p:cNvSpPr txBox="1"/>
          <p:nvPr/>
        </p:nvSpPr>
        <p:spPr>
          <a:xfrm>
            <a:off x="2145735" y="1800561"/>
            <a:ext cx="4550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1400"/>
              <a:buFont typeface="Nixie One"/>
              <a:buChar char="❖"/>
            </a:pPr>
            <a:r>
              <a:rPr b="1" lang="en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Github: Code repository</a:t>
            </a:r>
            <a:endParaRPr b="1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75" name="Shape 1475"/>
          <p:cNvSpPr txBox="1"/>
          <p:nvPr/>
        </p:nvSpPr>
        <p:spPr>
          <a:xfrm>
            <a:off x="2161299" y="2371439"/>
            <a:ext cx="4550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1400"/>
              <a:buFont typeface="Nixie One"/>
              <a:buChar char="❖"/>
            </a:pPr>
            <a:r>
              <a:rPr b="1" lang="en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Slack: Communication, meetings</a:t>
            </a:r>
            <a:endParaRPr b="1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76" name="Shape 1476"/>
          <p:cNvSpPr txBox="1"/>
          <p:nvPr/>
        </p:nvSpPr>
        <p:spPr>
          <a:xfrm>
            <a:off x="2145701" y="1210178"/>
            <a:ext cx="4123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1400"/>
              <a:buFont typeface="Nixie One"/>
              <a:buChar char="❖"/>
            </a:pPr>
            <a:r>
              <a:rPr b="1" lang="en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Runestone: Project site, time log, wiki</a:t>
            </a:r>
            <a:endParaRPr b="1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77" name="Shape 1477"/>
          <p:cNvSpPr txBox="1"/>
          <p:nvPr/>
        </p:nvSpPr>
        <p:spPr>
          <a:xfrm>
            <a:off x="2161300" y="3573156"/>
            <a:ext cx="4853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1400"/>
              <a:buFont typeface="Nixie One"/>
              <a:buChar char="❖"/>
            </a:pPr>
            <a:r>
              <a:rPr b="1" lang="en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ev3dev: Debian based GNU/Linux OS for EV3</a:t>
            </a:r>
            <a:endParaRPr b="1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78" name="Shape 1478"/>
          <p:cNvSpPr txBox="1"/>
          <p:nvPr/>
        </p:nvSpPr>
        <p:spPr>
          <a:xfrm>
            <a:off x="2145800" y="4173189"/>
            <a:ext cx="5545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1400"/>
              <a:buFont typeface="Nixie One"/>
              <a:buChar char="❖"/>
            </a:pPr>
            <a:r>
              <a:rPr b="1" lang="en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Arduino IDE: Developer software for uploading Sketches	</a:t>
            </a:r>
            <a:endParaRPr b="1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79" name="Shape 1479"/>
          <p:cNvSpPr txBox="1"/>
          <p:nvPr/>
        </p:nvSpPr>
        <p:spPr>
          <a:xfrm>
            <a:off x="2161300" y="2979939"/>
            <a:ext cx="46887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1400"/>
              <a:buFont typeface="Nixie One"/>
              <a:buChar char="❖"/>
            </a:pPr>
            <a:r>
              <a:rPr b="1" lang="en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Google Hangout: communication, meetings	</a:t>
            </a:r>
            <a:endParaRPr b="1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480" name="Shape 1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675" y="1872460"/>
            <a:ext cx="318055" cy="31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1" name="Shape 14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675" y="3181210"/>
            <a:ext cx="318056" cy="318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2" name="Shape 14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5675" y="4314970"/>
            <a:ext cx="318057" cy="325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3" name="Shape 14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5675" y="3785073"/>
            <a:ext cx="318057" cy="318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4" name="Shape 14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5675" y="2526834"/>
            <a:ext cx="318057" cy="318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5" name="Shape 14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5675" y="4920804"/>
            <a:ext cx="318050" cy="277183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Shape 1486"/>
          <p:cNvSpPr txBox="1"/>
          <p:nvPr/>
        </p:nvSpPr>
        <p:spPr>
          <a:xfrm>
            <a:off x="2145800" y="4858989"/>
            <a:ext cx="5545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1400"/>
              <a:buFont typeface="Nixie One"/>
              <a:buChar char="❖"/>
            </a:pPr>
            <a:r>
              <a:rPr b="1" lang="en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Google Drive/Google Docs: Documents, presentation</a:t>
            </a:r>
            <a:endParaRPr b="1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 txBox="1"/>
          <p:nvPr/>
        </p:nvSpPr>
        <p:spPr>
          <a:xfrm>
            <a:off x="596300" y="362361"/>
            <a:ext cx="720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1.5</a:t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92" name="Shape 1492"/>
          <p:cNvSpPr txBox="1"/>
          <p:nvPr/>
        </p:nvSpPr>
        <p:spPr>
          <a:xfrm>
            <a:off x="1984075" y="243000"/>
            <a:ext cx="8622000" cy="1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Overview:</a:t>
            </a:r>
            <a:r>
              <a:rPr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Area of </a:t>
            </a:r>
            <a:br>
              <a:rPr lang="en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							responsibility</a:t>
            </a:r>
            <a:endParaRPr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93" name="Shape 1493"/>
          <p:cNvSpPr txBox="1"/>
          <p:nvPr/>
        </p:nvSpPr>
        <p:spPr>
          <a:xfrm>
            <a:off x="2069525" y="4222028"/>
            <a:ext cx="6462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3ABDA"/>
              </a:buClr>
              <a:buSzPts val="1400"/>
              <a:buFont typeface="Nixie One"/>
              <a:buChar char="❖"/>
            </a:pPr>
            <a:r>
              <a:rPr b="1" lang="en" sz="18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  <a:t>HUST: Hanoi University of science and technology</a:t>
            </a:r>
            <a:br>
              <a:rPr b="1" lang="en" sz="18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b="1" i="1" lang="en" sz="16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Lego EV3</a:t>
            </a:r>
            <a:endParaRPr b="1" i="1" sz="16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94" name="Shape 1494"/>
          <p:cNvSpPr txBox="1"/>
          <p:nvPr/>
        </p:nvSpPr>
        <p:spPr>
          <a:xfrm>
            <a:off x="2085100" y="2913306"/>
            <a:ext cx="45501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3ABDA"/>
              </a:buClr>
              <a:buSzPts val="1400"/>
              <a:buFont typeface="Muli"/>
              <a:buChar char="❖"/>
            </a:pPr>
            <a:r>
              <a:rPr b="1" lang="en" sz="18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  <a:t>University of Turku</a:t>
            </a:r>
            <a:r>
              <a:rPr i="1" lang="en" sz="18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br>
              <a:rPr i="1" lang="en" sz="18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b="1" i="1" lang="en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  <a:t>Arduino</a:t>
            </a:r>
            <a:endParaRPr b="1" i="1">
              <a:solidFill>
                <a:srgbClr val="23AB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95" name="Shape 1495"/>
          <p:cNvSpPr txBox="1"/>
          <p:nvPr/>
        </p:nvSpPr>
        <p:spPr>
          <a:xfrm>
            <a:off x="2069500" y="1692778"/>
            <a:ext cx="6152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3ABDA"/>
              </a:buClr>
              <a:buSzPts val="1400"/>
              <a:buFont typeface="Muli"/>
              <a:buChar char="❖"/>
            </a:pPr>
            <a:r>
              <a:rPr b="1" lang="en" sz="1800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  <a:t>Uppsala University</a:t>
            </a:r>
            <a:br>
              <a:rPr b="1" i="1" lang="en">
                <a:solidFill>
                  <a:srgbClr val="23ABDA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b="1" i="1" lang="en" sz="16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WMS(Client/Server/Database)</a:t>
            </a:r>
            <a:endParaRPr b="1" i="1" sz="1600">
              <a:solidFill>
                <a:srgbClr val="23AB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496" name="Shape 14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25" y="1461583"/>
            <a:ext cx="654468" cy="65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Shape 14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024" y="4033339"/>
            <a:ext cx="490519" cy="735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8" name="Shape 14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3725" y="2713514"/>
            <a:ext cx="654469" cy="654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Shape 1503"/>
          <p:cNvSpPr txBox="1"/>
          <p:nvPr/>
        </p:nvSpPr>
        <p:spPr>
          <a:xfrm>
            <a:off x="596300" y="362361"/>
            <a:ext cx="720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2.1</a:t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04" name="Shape 1504"/>
          <p:cNvSpPr txBox="1"/>
          <p:nvPr/>
        </p:nvSpPr>
        <p:spPr>
          <a:xfrm>
            <a:off x="1984075" y="243000"/>
            <a:ext cx="73899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Sensor</a:t>
            </a:r>
            <a:r>
              <a:rPr b="1"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:</a:t>
            </a:r>
            <a:r>
              <a:rPr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Overview</a:t>
            </a:r>
            <a:endParaRPr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505" name="Shape 15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553" y="4084324"/>
            <a:ext cx="895969" cy="915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6" name="Shape 15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081" y="2516936"/>
            <a:ext cx="666907" cy="681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7" name="Shape 1507"/>
          <p:cNvPicPr preferRelativeResize="0"/>
          <p:nvPr/>
        </p:nvPicPr>
        <p:blipFill rotWithShape="1">
          <a:blip r:embed="rId5">
            <a:alphaModFix/>
          </a:blip>
          <a:srcRect b="4732" l="19353" r="64205" t="79361"/>
          <a:stretch/>
        </p:blipFill>
        <p:spPr>
          <a:xfrm>
            <a:off x="3496274" y="2606526"/>
            <a:ext cx="783200" cy="48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8" name="Shape 1508"/>
          <p:cNvCxnSpPr>
            <a:stCxn id="1505" idx="0"/>
            <a:endCxn id="1506" idx="2"/>
          </p:cNvCxnSpPr>
          <p:nvPr/>
        </p:nvCxnSpPr>
        <p:spPr>
          <a:xfrm rot="10800000">
            <a:off x="4559537" y="3198124"/>
            <a:ext cx="0" cy="8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9" name="Shape 1509"/>
          <p:cNvCxnSpPr/>
          <p:nvPr/>
        </p:nvCxnSpPr>
        <p:spPr>
          <a:xfrm>
            <a:off x="1405250" y="2326096"/>
            <a:ext cx="0" cy="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10" name="Shape 1510"/>
          <p:cNvSpPr txBox="1"/>
          <p:nvPr/>
        </p:nvSpPr>
        <p:spPr>
          <a:xfrm>
            <a:off x="3446855" y="2180202"/>
            <a:ext cx="11151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Bluetooth Module</a:t>
            </a:r>
            <a:endParaRPr b="1" sz="12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511" name="Shape 1511"/>
          <p:cNvPicPr preferRelativeResize="0"/>
          <p:nvPr/>
        </p:nvPicPr>
        <p:blipFill rotWithShape="1">
          <a:blip r:embed="rId6">
            <a:alphaModFix/>
          </a:blip>
          <a:srcRect b="76312" l="29857" r="60094" t="7782"/>
          <a:stretch/>
        </p:blipFill>
        <p:spPr>
          <a:xfrm rot="5400000">
            <a:off x="6169833" y="4276583"/>
            <a:ext cx="679243" cy="530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2" name="Shape 15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2789" y="4189421"/>
            <a:ext cx="682543" cy="697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3" name="Shape 1513"/>
          <p:cNvCxnSpPr>
            <a:stCxn id="1512" idx="1"/>
            <a:endCxn id="1505" idx="3"/>
          </p:cNvCxnSpPr>
          <p:nvPr/>
        </p:nvCxnSpPr>
        <p:spPr>
          <a:xfrm flipH="1">
            <a:off x="5007489" y="4537954"/>
            <a:ext cx="615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4" name="Shape 1514"/>
          <p:cNvSpPr txBox="1"/>
          <p:nvPr/>
        </p:nvSpPr>
        <p:spPr>
          <a:xfrm>
            <a:off x="5443580" y="3737871"/>
            <a:ext cx="13794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Light Sensor</a:t>
            </a:r>
            <a:br>
              <a:rPr b="1" lang="en" sz="10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b="1" lang="en" sz="7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(Only Uppsala Version)</a:t>
            </a:r>
            <a:endParaRPr b="1" sz="7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515" name="Shape 1515"/>
          <p:cNvPicPr preferRelativeResize="0"/>
          <p:nvPr/>
        </p:nvPicPr>
        <p:blipFill rotWithShape="1">
          <a:blip r:embed="rId8">
            <a:alphaModFix/>
          </a:blip>
          <a:srcRect b="74552" l="22948" r="71547" t="7535"/>
          <a:stretch/>
        </p:blipFill>
        <p:spPr>
          <a:xfrm rot="-5400000">
            <a:off x="2074380" y="4046830"/>
            <a:ext cx="566727" cy="9100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6" name="Shape 1516"/>
          <p:cNvCxnSpPr>
            <a:stCxn id="1517" idx="3"/>
            <a:endCxn id="1505" idx="1"/>
          </p:cNvCxnSpPr>
          <p:nvPr/>
        </p:nvCxnSpPr>
        <p:spPr>
          <a:xfrm>
            <a:off x="3496271" y="4541831"/>
            <a:ext cx="6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7" name="Shape 15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29074" y="4150071"/>
            <a:ext cx="767197" cy="783519"/>
          </a:xfrm>
          <a:prstGeom prst="rect">
            <a:avLst/>
          </a:prstGeom>
          <a:noFill/>
          <a:ln>
            <a:noFill/>
          </a:ln>
        </p:spPr>
      </p:pic>
      <p:sp>
        <p:nvSpPr>
          <p:cNvPr id="1518" name="Shape 1518"/>
          <p:cNvSpPr txBox="1"/>
          <p:nvPr/>
        </p:nvSpPr>
        <p:spPr>
          <a:xfrm>
            <a:off x="1812140" y="3735465"/>
            <a:ext cx="1291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Temperature Humidity Sensor</a:t>
            </a:r>
            <a:endParaRPr b="1" sz="7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519" name="Shape 1519"/>
          <p:cNvPicPr preferRelativeResize="0"/>
          <p:nvPr/>
        </p:nvPicPr>
        <p:blipFill rotWithShape="1">
          <a:blip r:embed="rId10">
            <a:alphaModFix/>
          </a:blip>
          <a:srcRect b="0" l="30148" r="0" t="0"/>
          <a:stretch/>
        </p:blipFill>
        <p:spPr>
          <a:xfrm rot="-5400000">
            <a:off x="4249954" y="1677925"/>
            <a:ext cx="596925" cy="7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Shape 1520"/>
          <p:cNvSpPr txBox="1"/>
          <p:nvPr/>
        </p:nvSpPr>
        <p:spPr>
          <a:xfrm>
            <a:off x="4021940" y="4954665"/>
            <a:ext cx="1291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5A9DA"/>
                </a:solidFill>
                <a:latin typeface="Nixie One"/>
                <a:ea typeface="Nixie One"/>
                <a:cs typeface="Nixie One"/>
                <a:sym typeface="Nixie One"/>
              </a:rPr>
              <a:t>Arduino Mega 2560</a:t>
            </a:r>
            <a:endParaRPr b="1" sz="700">
              <a:solidFill>
                <a:srgbClr val="25A9DA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hape 1525"/>
          <p:cNvSpPr txBox="1"/>
          <p:nvPr/>
        </p:nvSpPr>
        <p:spPr>
          <a:xfrm>
            <a:off x="542350" y="372000"/>
            <a:ext cx="872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.2</a:t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26" name="Shape 1526"/>
          <p:cNvSpPr txBox="1"/>
          <p:nvPr/>
        </p:nvSpPr>
        <p:spPr>
          <a:xfrm>
            <a:off x="1984075" y="243000"/>
            <a:ext cx="73899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Sensor</a:t>
            </a:r>
            <a:r>
              <a:rPr b="1"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:</a:t>
            </a:r>
            <a:r>
              <a:rPr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Data</a:t>
            </a:r>
            <a:endParaRPr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27" name="Shape 1527"/>
          <p:cNvSpPr txBox="1"/>
          <p:nvPr/>
        </p:nvSpPr>
        <p:spPr>
          <a:xfrm>
            <a:off x="2995225" y="2039211"/>
            <a:ext cx="50046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1800"/>
              <a:buFont typeface="Nixie One"/>
              <a:buChar char="❖"/>
            </a:pPr>
            <a:r>
              <a:rPr b="1" lang="en" sz="18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The data is fetched by our Python script who interpret data from the servers Bluetooth COM port and saves it into variables.</a:t>
            </a:r>
            <a:endParaRPr b="1" sz="18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528" name="Shape 15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25" y="2290650"/>
            <a:ext cx="1948108" cy="11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9" name="Shape 15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179" y="2432993"/>
            <a:ext cx="739446" cy="86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530" name="Shape 1530"/>
          <p:cNvSpPr txBox="1"/>
          <p:nvPr/>
        </p:nvSpPr>
        <p:spPr>
          <a:xfrm>
            <a:off x="2995225" y="4340203"/>
            <a:ext cx="50046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1800"/>
              <a:buFont typeface="Nixie One"/>
              <a:buChar char="❖"/>
            </a:pPr>
            <a:r>
              <a:rPr b="1" lang="en" sz="18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The variables are then</a:t>
            </a:r>
            <a:r>
              <a:rPr b="1" lang="en" sz="18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 saved into a json format</a:t>
            </a:r>
            <a:endParaRPr b="1" sz="18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31" name="Shape 1531"/>
          <p:cNvSpPr txBox="1"/>
          <p:nvPr/>
        </p:nvSpPr>
        <p:spPr>
          <a:xfrm>
            <a:off x="3024325" y="3373561"/>
            <a:ext cx="50046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1800"/>
              <a:buFont typeface="Nixie One"/>
              <a:buChar char="❖"/>
            </a:pPr>
            <a:r>
              <a:rPr b="1" lang="en" sz="18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Python has a built in library named Serial for easy reading of COM ports.</a:t>
            </a:r>
            <a:endParaRPr b="1" sz="18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32" name="Shape 1532"/>
          <p:cNvSpPr txBox="1"/>
          <p:nvPr/>
        </p:nvSpPr>
        <p:spPr>
          <a:xfrm>
            <a:off x="2948125" y="1290761"/>
            <a:ext cx="61197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D9CDF"/>
              </a:buClr>
              <a:buSzPts val="1800"/>
              <a:buFont typeface="Nixie One"/>
              <a:buChar char="❖"/>
            </a:pPr>
            <a:r>
              <a:rPr b="1" lang="en" sz="1800">
                <a:solidFill>
                  <a:srgbClr val="2D9CDF"/>
                </a:solidFill>
                <a:latin typeface="Nixie One"/>
                <a:ea typeface="Nixie One"/>
                <a:cs typeface="Nixie One"/>
                <a:sym typeface="Nixie One"/>
              </a:rPr>
              <a:t>Server and Arduino are connected via Bluetooth modules</a:t>
            </a:r>
            <a:endParaRPr b="1" sz="1800">
              <a:solidFill>
                <a:srgbClr val="2D9CD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