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1" r:id="rId3"/>
    <p:sldId id="332" r:id="rId4"/>
    <p:sldId id="333" r:id="rId5"/>
    <p:sldId id="334" r:id="rId6"/>
    <p:sldId id="335" r:id="rId7"/>
    <p:sldId id="336" r:id="rId8"/>
    <p:sldId id="382" r:id="rId9"/>
    <p:sldId id="337" r:id="rId10"/>
    <p:sldId id="387" r:id="rId11"/>
    <p:sldId id="338" r:id="rId12"/>
    <p:sldId id="384" r:id="rId13"/>
    <p:sldId id="339" r:id="rId14"/>
  </p:sldIdLst>
  <p:sldSz cx="9144000" cy="6858000" type="screen4x3"/>
  <p:notesSz cx="6858000" cy="9144000"/>
  <p:custShowLst>
    <p:custShow name="DOS功能调用" id="0">
      <p:sldLst/>
    </p:custShow>
    <p:custShow name="循环程序" id="1">
      <p:sldLst>
        <p:sld r:id="rId3"/>
        <p:sld r:id="rId4"/>
        <p:sld r:id="rId5"/>
        <p:sld r:id="rId6"/>
        <p:sld r:id="rId7"/>
        <p:sld r:id="rId8"/>
        <p:sld r:id="rId10"/>
        <p:sld r:id="rId12"/>
        <p:sld r:id="rId14"/>
      </p:sldLst>
    </p:custShow>
  </p:custShow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0000"/>
    <a:srgbClr val="CCFFCC"/>
    <a:srgbClr val="660066"/>
    <a:srgbClr val="003300"/>
    <a:srgbClr val="0033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sz="1200" b="0" strike="noStrike" noProof="1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zh-CN" altLang="en-US" sz="1200" b="0" strike="noStrike" noProof="1"/>
          </a:p>
        </p:txBody>
      </p:sp>
      <p:sp>
        <p:nvSpPr>
          <p:cNvPr id="2052" name="幻灯片图像占位符 2051"/>
          <p:cNvSpPr>
            <a:spLocks noGrp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 noTextEdit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zh-CN" sz="1200" b="0" strike="noStrike" noProof="1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sz="1200" b="0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 spd="med">
    <p:zoom dir="in"/>
    <p:sndAc>
      <p:stSnd>
        <p:snd r:embed="rId2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 dir="in"/>
    <p:sndAc>
      <p:stSnd>
        <p:snd r:embed="rId12" name="CAMERA.WAV"/>
      </p:stSnd>
    </p:sndAc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12289"/>
          <p:cNvSpPr txBox="1"/>
          <p:nvPr/>
        </p:nvSpPr>
        <p:spPr>
          <a:xfrm>
            <a:off x="12700" y="260350"/>
            <a:ext cx="9043988" cy="7016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p>
            <a:pPr lvl="0" algn="ctr">
              <a:spcBef>
                <a:spcPct val="50000"/>
              </a:spcBef>
            </a:pPr>
            <a:r>
              <a:rPr lang="zh-CN" altLang="en-US" sz="4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子程序设计</a:t>
            </a:r>
            <a:endParaRPr lang="zh-CN" altLang="en-US" sz="4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4" name="文本框 12290"/>
          <p:cNvSpPr txBox="1"/>
          <p:nvPr/>
        </p:nvSpPr>
        <p:spPr>
          <a:xfrm>
            <a:off x="457200" y="990600"/>
            <a:ext cx="80010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例  将两个给定的二进制数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(8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位和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16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位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转换为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码字符串。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457200" y="2743200"/>
            <a:ext cx="3810000" cy="11874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主程序提供被转换的数据和转换后的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码字符串的存储区的首地址</a:t>
            </a:r>
            <a:endParaRPr lang="zh-CN" altLang="en-US">
              <a:solidFill>
                <a:srgbClr val="0033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2293" name="组合 12292"/>
          <p:cNvGrpSpPr/>
          <p:nvPr/>
        </p:nvGrpSpPr>
        <p:grpSpPr>
          <a:xfrm>
            <a:off x="5410200" y="1752600"/>
            <a:ext cx="2209800" cy="4876800"/>
            <a:chOff x="0" y="0"/>
            <a:chExt cx="1392" cy="3072"/>
          </a:xfrm>
        </p:grpSpPr>
        <p:sp>
          <p:nvSpPr>
            <p:cNvPr id="3077" name="流程图: 终止 12293"/>
            <p:cNvSpPr/>
            <p:nvPr/>
          </p:nvSpPr>
          <p:spPr>
            <a:xfrm>
              <a:off x="336" y="480"/>
              <a:ext cx="576" cy="192"/>
            </a:xfrm>
            <a:prstGeom prst="flowChartTerminator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开始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8" name="矩形 12294"/>
            <p:cNvSpPr/>
            <p:nvPr/>
          </p:nvSpPr>
          <p:spPr>
            <a:xfrm>
              <a:off x="0" y="768"/>
              <a:ext cx="1392" cy="576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取出待转换数据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给出存放结果首址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给出转换的位数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2295"/>
            <p:cNvSpPr/>
            <p:nvPr/>
          </p:nvSpPr>
          <p:spPr>
            <a:xfrm>
              <a:off x="0" y="1440"/>
              <a:ext cx="1392" cy="24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调用转换子程序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0" name="矩形 12296"/>
            <p:cNvSpPr/>
            <p:nvPr/>
          </p:nvSpPr>
          <p:spPr>
            <a:xfrm>
              <a:off x="0" y="1776"/>
              <a:ext cx="1392" cy="624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取出待转换数据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给出存放结果首址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给出转换的位数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1" name="矩形 12297"/>
            <p:cNvSpPr/>
            <p:nvPr/>
          </p:nvSpPr>
          <p:spPr>
            <a:xfrm>
              <a:off x="0" y="2496"/>
              <a:ext cx="1392" cy="24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调用转换子程序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2" name="流程图: 终止 12298"/>
            <p:cNvSpPr/>
            <p:nvPr/>
          </p:nvSpPr>
          <p:spPr>
            <a:xfrm>
              <a:off x="336" y="2880"/>
              <a:ext cx="576" cy="192"/>
            </a:xfrm>
            <a:prstGeom prst="flowChartTerminator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结束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3" name="直接连接符 12299"/>
            <p:cNvSpPr/>
            <p:nvPr/>
          </p:nvSpPr>
          <p:spPr>
            <a:xfrm>
              <a:off x="624" y="672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4" name="直接连接符 12300"/>
            <p:cNvSpPr/>
            <p:nvPr/>
          </p:nvSpPr>
          <p:spPr>
            <a:xfrm>
              <a:off x="624" y="1344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5" name="直接连接符 12301"/>
            <p:cNvSpPr/>
            <p:nvPr/>
          </p:nvSpPr>
          <p:spPr>
            <a:xfrm flipH="1">
              <a:off x="624" y="1680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6" name="直接连接符 12302"/>
            <p:cNvSpPr/>
            <p:nvPr/>
          </p:nvSpPr>
          <p:spPr>
            <a:xfrm>
              <a:off x="624" y="2400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7" name="直接连接符 12303"/>
            <p:cNvSpPr/>
            <p:nvPr/>
          </p:nvSpPr>
          <p:spPr>
            <a:xfrm>
              <a:off x="624" y="2736"/>
              <a:ext cx="0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8" name="文本框 12304"/>
            <p:cNvSpPr txBox="1"/>
            <p:nvPr/>
          </p:nvSpPr>
          <p:spPr>
            <a:xfrm>
              <a:off x="96" y="0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主程序框图</a:t>
              </a:r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9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21505"/>
          <p:cNvSpPr txBox="1"/>
          <p:nvPr/>
        </p:nvSpPr>
        <p:spPr>
          <a:xfrm>
            <a:off x="609600" y="0"/>
            <a:ext cx="3200400" cy="457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、用地址表传递参量</a:t>
            </a:r>
            <a:endParaRPr lang="zh-CN" altLang="en-US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0" name="文本框 21506"/>
          <p:cNvSpPr txBox="1"/>
          <p:nvPr/>
        </p:nvSpPr>
        <p:spPr>
          <a:xfrm>
            <a:off x="685800" y="1219200"/>
            <a:ext cx="7391400" cy="8223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在调用子程序前，将所有参量的地址依次存放在一个地址表中，将该表的首地址传送给子程序。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8" name="矩形 21507"/>
          <p:cNvSpPr/>
          <p:nvPr/>
        </p:nvSpPr>
        <p:spPr>
          <a:xfrm>
            <a:off x="1371600" y="2590800"/>
            <a:ext cx="6729413" cy="3378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数据段部分改为：</a:t>
            </a:r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DATA    SEGMENT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BIN1             DB       35H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BIN2             DW      0AB48H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CUNT           DB     8,  16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ASCBUP      DB       20H DUP(?)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ADR_TAB   DW  3  DUP(0)   ;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存放参量地址表</a:t>
            </a:r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DATA    ENDS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矩形 21508"/>
          <p:cNvSpPr/>
          <p:nvPr/>
        </p:nvSpPr>
        <p:spPr>
          <a:xfrm>
            <a:off x="609600" y="609600"/>
            <a:ext cx="6311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传递参数也可以采用传递参量的地址来实现。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22529"/>
          <p:cNvSpPr/>
          <p:nvPr/>
        </p:nvSpPr>
        <p:spPr>
          <a:xfrm>
            <a:off x="838200" y="685800"/>
            <a:ext cx="6858000" cy="48387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主程序中有关指令序列修改为：</a:t>
            </a:r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......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ADR_TAB,OFFSET BIN1   ;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存参量地址</a:t>
            </a:r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ADR_TAB+2,OFFSET CUNT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ADR_TAB+4,OFFSET ASCBUP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33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BX,OFFSET ADR_TAB ;</a:t>
            </a:r>
            <a:r>
              <a:rPr lang="zh-CN" altLang="en-US">
                <a:solidFill>
                  <a:srgbClr val="0033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传表首址</a:t>
            </a:r>
            <a:endParaRPr lang="zh-CN" altLang="en-US">
              <a:solidFill>
                <a:srgbClr val="0033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CALL BINASC8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ADR_TAB,OFFSET BIN2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ADR_TAB+2,OFFSET CUNT+1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ADR_TAB+4,OFFSET ASCBUP+8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33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BX,OFFSET ADR_TAB ;</a:t>
            </a:r>
            <a:r>
              <a:rPr lang="zh-CN" altLang="en-US">
                <a:solidFill>
                  <a:srgbClr val="0033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传表首址</a:t>
            </a:r>
            <a:endParaRPr lang="zh-CN" altLang="en-US">
              <a:solidFill>
                <a:srgbClr val="0033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CALL BINASC16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......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82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0">
                                            <p:txEl>
                                              <p:charRg st="282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charRg st="2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5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0">
                                            <p:txEl>
                                              <p:charRg st="5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30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1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charRg st="112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5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charRg st="154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0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0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530">
                                            <p:txEl>
                                              <p:charRg st="208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3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530">
                                            <p:txEl>
                                              <p:charRg st="239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68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530">
                                            <p:txEl>
                                              <p:charRg st="268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矩形 23553"/>
          <p:cNvSpPr/>
          <p:nvPr/>
        </p:nvSpPr>
        <p:spPr>
          <a:xfrm>
            <a:off x="1116013" y="701675"/>
            <a:ext cx="6858000" cy="61880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     PROC</a:t>
            </a:r>
            <a:endParaRPr lang="en-US" altLang="zh-CN" sz="2000">
              <a:solidFill>
                <a:srgbClr val="0033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BINASC8:  MOV DI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[BX]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；取待转换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位数据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DH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[DI]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JMP TRAN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BINASC16:MOV DI,[BX]    ;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取待转换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16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位数据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DX,[DI]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TRAN:      </a:t>
            </a:r>
            <a:endParaRPr lang="en-US" altLang="zh-CN" sz="2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MOV DI,[BX+2]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取待转换数据位数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CL,[DI]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XOR CH,CH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MOV DI,[BX+4];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取存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码首址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LOP:           ROL DX,1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MOV AL,DL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待转换的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位送到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AL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中转换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AND AL,1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ADD AL,30H   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构成相应的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[DI],AL  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存结果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INC DI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LOOP LOP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RET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    ENDP</a:t>
            </a:r>
            <a:endParaRPr lang="en-US" altLang="zh-CN" sz="2000">
              <a:solidFill>
                <a:srgbClr val="0033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矩形 23554"/>
          <p:cNvSpPr/>
          <p:nvPr/>
        </p:nvSpPr>
        <p:spPr>
          <a:xfrm>
            <a:off x="250825" y="52388"/>
            <a:ext cx="8497888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转换子程序设置两个入口，一个是转换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位数据的入口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BINASC8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，另一个是转换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16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位数据的入口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BINASC16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594" end="6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charRg st="594" end="6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4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charRg st="4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7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charRg st="7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0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charRg st="108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4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554">
                                            <p:txEl>
                                              <p:charRg st="143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74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554">
                                            <p:txEl>
                                              <p:charRg st="174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86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554">
                                            <p:txEl>
                                              <p:charRg st="186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29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554">
                                            <p:txEl>
                                              <p:charRg st="229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60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charRg st="260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89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charRg st="289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33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554">
                                            <p:txEl>
                                              <p:charRg st="334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358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554">
                                            <p:txEl>
                                              <p:charRg st="358" end="4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403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554">
                                            <p:txEl>
                                              <p:charRg st="403" end="4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431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554">
                                            <p:txEl>
                                              <p:charRg st="431" end="4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478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554">
                                            <p:txEl>
                                              <p:charRg st="478" end="5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517" end="5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554">
                                            <p:txEl>
                                              <p:charRg st="517" end="5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543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554">
                                            <p:txEl>
                                              <p:charRg st="543" end="5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571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554">
                                            <p:txEl>
                                              <p:charRg st="571" end="5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13313"/>
          <p:cNvSpPr/>
          <p:nvPr/>
        </p:nvSpPr>
        <p:spPr>
          <a:xfrm>
            <a:off x="304800" y="1905000"/>
            <a:ext cx="3979863" cy="22828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子程序完成二进制数与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码字符串的转换。子程序的入口参量有：被转换的数据、存储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码字符串的首址和转换的位数。无出口参量。</a:t>
            </a:r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3315" name="组合 13314"/>
          <p:cNvGrpSpPr/>
          <p:nvPr/>
        </p:nvGrpSpPr>
        <p:grpSpPr>
          <a:xfrm>
            <a:off x="4953000" y="0"/>
            <a:ext cx="3124200" cy="6477000"/>
            <a:chOff x="0" y="0"/>
            <a:chExt cx="1968" cy="4080"/>
          </a:xfrm>
        </p:grpSpPr>
        <p:sp>
          <p:nvSpPr>
            <p:cNvPr id="4099" name="流程图: 终止 13315"/>
            <p:cNvSpPr/>
            <p:nvPr/>
          </p:nvSpPr>
          <p:spPr>
            <a:xfrm>
              <a:off x="720" y="0"/>
              <a:ext cx="768" cy="192"/>
            </a:xfrm>
            <a:prstGeom prst="flowChartTerminator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BINASC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0" name="矩形 13316"/>
            <p:cNvSpPr/>
            <p:nvPr/>
          </p:nvSpPr>
          <p:spPr>
            <a:xfrm>
              <a:off x="240" y="1152"/>
              <a:ext cx="1728" cy="43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待转换的一位二进制数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送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AL</a:t>
              </a:r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的第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位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1" name="矩形 13317"/>
            <p:cNvSpPr/>
            <p:nvPr/>
          </p:nvSpPr>
          <p:spPr>
            <a:xfrm>
              <a:off x="240" y="336"/>
              <a:ext cx="1728" cy="624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DX&lt;= 待转换数据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DI&lt;=存放ASCII码首址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CX&lt;=转换的位数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2" name="矩形 13318"/>
            <p:cNvSpPr/>
            <p:nvPr/>
          </p:nvSpPr>
          <p:spPr>
            <a:xfrm>
              <a:off x="240" y="1680"/>
              <a:ext cx="1728" cy="24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AL&lt;= (AL) ^ 01H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3" name="矩形 13319"/>
            <p:cNvSpPr/>
            <p:nvPr/>
          </p:nvSpPr>
          <p:spPr>
            <a:xfrm>
              <a:off x="240" y="2016"/>
              <a:ext cx="1728" cy="24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AL&lt;= (AL)+30H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4" name="矩形 13320"/>
            <p:cNvSpPr/>
            <p:nvPr/>
          </p:nvSpPr>
          <p:spPr>
            <a:xfrm>
              <a:off x="240" y="2400"/>
              <a:ext cx="1728" cy="24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存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ASCII</a:t>
              </a:r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码：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(DI)&lt;= (AL)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5" name="矩形 13321"/>
            <p:cNvSpPr/>
            <p:nvPr/>
          </p:nvSpPr>
          <p:spPr>
            <a:xfrm>
              <a:off x="240" y="2784"/>
              <a:ext cx="1728" cy="24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修改指针：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DI&lt;= (DI)+1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6" name="矩形 13322"/>
            <p:cNvSpPr/>
            <p:nvPr/>
          </p:nvSpPr>
          <p:spPr>
            <a:xfrm>
              <a:off x="240" y="3120"/>
              <a:ext cx="1728" cy="24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计数：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CX&lt;= (CX)-1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7" name="流程图: 决策 13323"/>
            <p:cNvSpPr/>
            <p:nvPr/>
          </p:nvSpPr>
          <p:spPr>
            <a:xfrm>
              <a:off x="480" y="3456"/>
              <a:ext cx="1200" cy="288"/>
            </a:xfrm>
            <a:prstGeom prst="flowChartDecision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(CX)=0?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8" name="流程图: 终止 13324"/>
            <p:cNvSpPr/>
            <p:nvPr/>
          </p:nvSpPr>
          <p:spPr>
            <a:xfrm>
              <a:off x="672" y="3888"/>
              <a:ext cx="768" cy="192"/>
            </a:xfrm>
            <a:prstGeom prst="flowChartTerminator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返 回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9" name="直接连接符 13325"/>
            <p:cNvSpPr/>
            <p:nvPr/>
          </p:nvSpPr>
          <p:spPr>
            <a:xfrm>
              <a:off x="1056" y="192"/>
              <a:ext cx="0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0" name="直接连接符 13326"/>
            <p:cNvSpPr/>
            <p:nvPr/>
          </p:nvSpPr>
          <p:spPr>
            <a:xfrm>
              <a:off x="1008" y="960"/>
              <a:ext cx="0" cy="1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1" name="直接连接符 13327"/>
            <p:cNvSpPr/>
            <p:nvPr/>
          </p:nvSpPr>
          <p:spPr>
            <a:xfrm>
              <a:off x="1008" y="1584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2" name="直接连接符 13328"/>
            <p:cNvSpPr/>
            <p:nvPr/>
          </p:nvSpPr>
          <p:spPr>
            <a:xfrm>
              <a:off x="1008" y="1920"/>
              <a:ext cx="13" cy="4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3" name="直接连接符 13329"/>
            <p:cNvSpPr/>
            <p:nvPr/>
          </p:nvSpPr>
          <p:spPr>
            <a:xfrm>
              <a:off x="1008" y="2256"/>
              <a:ext cx="0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4" name="直接连接符 13330"/>
            <p:cNvSpPr/>
            <p:nvPr/>
          </p:nvSpPr>
          <p:spPr>
            <a:xfrm>
              <a:off x="1008" y="2640"/>
              <a:ext cx="0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5" name="直接连接符 13331"/>
            <p:cNvSpPr/>
            <p:nvPr/>
          </p:nvSpPr>
          <p:spPr>
            <a:xfrm>
              <a:off x="1008" y="3024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6" name="直接连接符 13332"/>
            <p:cNvSpPr/>
            <p:nvPr/>
          </p:nvSpPr>
          <p:spPr>
            <a:xfrm>
              <a:off x="1056" y="3360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7" name="直接连接符 13333"/>
            <p:cNvSpPr/>
            <p:nvPr/>
          </p:nvSpPr>
          <p:spPr>
            <a:xfrm>
              <a:off x="1056" y="3744"/>
              <a:ext cx="0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8" name="直接连接符 13334"/>
            <p:cNvSpPr/>
            <p:nvPr/>
          </p:nvSpPr>
          <p:spPr>
            <a:xfrm flipH="1">
              <a:off x="0" y="3600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9" name="直接连接符 13335"/>
            <p:cNvSpPr/>
            <p:nvPr/>
          </p:nvSpPr>
          <p:spPr>
            <a:xfrm flipV="1">
              <a:off x="0" y="1056"/>
              <a:ext cx="0" cy="25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20" name="直接连接符 13336"/>
            <p:cNvSpPr/>
            <p:nvPr/>
          </p:nvSpPr>
          <p:spPr>
            <a:xfrm>
              <a:off x="0" y="1056"/>
              <a:ext cx="96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21" name="文本框 13337"/>
            <p:cNvSpPr txBox="1"/>
            <p:nvPr/>
          </p:nvSpPr>
          <p:spPr>
            <a:xfrm>
              <a:off x="240" y="3360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N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22" name="文本框 13338"/>
            <p:cNvSpPr txBox="1"/>
            <p:nvPr/>
          </p:nvSpPr>
          <p:spPr>
            <a:xfrm>
              <a:off x="1296" y="369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endParaRPr lang="en-US" altLang="zh-CN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40" name="文本框 13339"/>
          <p:cNvSpPr txBox="1"/>
          <p:nvPr/>
        </p:nvSpPr>
        <p:spPr>
          <a:xfrm>
            <a:off x="2987675" y="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子程序框图：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41" name="文本框 13340"/>
          <p:cNvSpPr txBox="1"/>
          <p:nvPr/>
        </p:nvSpPr>
        <p:spPr>
          <a:xfrm>
            <a:off x="381000" y="4495800"/>
            <a:ext cx="3886200" cy="82232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‘0’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码为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30H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，’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1’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码为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31H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25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40" grpId="0"/>
      <p:bldP spid="133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14337"/>
          <p:cNvSpPr txBox="1"/>
          <p:nvPr/>
        </p:nvSpPr>
        <p:spPr>
          <a:xfrm>
            <a:off x="838200" y="0"/>
            <a:ext cx="487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源程序的数据段和堆栈安排如下：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矩形 14338"/>
          <p:cNvSpPr/>
          <p:nvPr/>
        </p:nvSpPr>
        <p:spPr>
          <a:xfrm>
            <a:off x="1371600" y="533400"/>
            <a:ext cx="5114925" cy="3378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DATA      SEGMENT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BIN1         DB  35H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BIN2         DW  0AB48H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ASCBUF  DB  20H DUP(?)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DATA      ENDS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STACK1  SEGMENT PARA STACK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DW   20H DUP(0)</a:t>
            </a:r>
            <a:endParaRPr lang="en-US" altLang="zh-CN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STACK1  ENDS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0" name="文本框 14339"/>
          <p:cNvSpPr txBox="1"/>
          <p:nvPr/>
        </p:nvSpPr>
        <p:spPr>
          <a:xfrm>
            <a:off x="2362200" y="5116513"/>
            <a:ext cx="3352800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*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用寄存器传递参量</a:t>
            </a:r>
            <a:endParaRPr lang="zh-CN" altLang="en-US">
              <a:solidFill>
                <a:srgbClr val="0033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*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用堆栈传递参量</a:t>
            </a:r>
            <a:endParaRPr lang="zh-CN" altLang="en-US">
              <a:solidFill>
                <a:srgbClr val="0033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*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用地址表传递参量</a:t>
            </a:r>
            <a:endParaRPr lang="zh-CN" altLang="en-US">
              <a:solidFill>
                <a:srgbClr val="0033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文本框 14340"/>
          <p:cNvSpPr txBox="1"/>
          <p:nvPr/>
        </p:nvSpPr>
        <p:spPr>
          <a:xfrm>
            <a:off x="533400" y="3973513"/>
            <a:ext cx="792480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由于参量的传递方式有多种形式，其相应地在子程序中取入口参量的方法也有所不同。下面介绍三种参量的传递方法：</a:t>
            </a:r>
            <a:endParaRPr lang="zh-CN" altLang="en-US">
              <a:solidFill>
                <a:srgbClr val="66FF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5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15361"/>
          <p:cNvSpPr txBox="1"/>
          <p:nvPr/>
        </p:nvSpPr>
        <p:spPr>
          <a:xfrm>
            <a:off x="762000" y="0"/>
            <a:ext cx="3352800" cy="457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、用寄存器传递参量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457200" y="457200"/>
            <a:ext cx="83058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设调用子程序时，入口参量为：被转换的数在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DX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中，若数位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&lt;16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，则从高到低地存放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转换后的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码的存放首址在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DI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中。信息的保存由主程序完成。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矩形 15363"/>
          <p:cNvSpPr/>
          <p:nvPr/>
        </p:nvSpPr>
        <p:spPr>
          <a:xfrm>
            <a:off x="1295400" y="1600200"/>
            <a:ext cx="6324600" cy="52736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COSEG   SEGMENT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ASSUME CS:COSEG,DS:DATA,SS:STACK1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START:  MOV AX,DATA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MOV DS,AX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XOR DX,DX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LEA  DI,ASCBUF;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存放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码的单元首址送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DI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MOV  DH,BIN1 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待转换的第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个数据送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DH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MOV AX,8         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待转换的二进制数的位数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PUSH DI              ;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保护信息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CALL BINASC 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调用转换子程序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POP  DI                ;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恢复信息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 DX,BIN2 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待转换的第二个数据送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DX</a:t>
            </a:r>
            <a:b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MOV  AX, 16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ADD  DI,8            ;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设置下一个数的存放首址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CALL BINASC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MOV AH,4CH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INT 21H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矩形 15364"/>
          <p:cNvSpPr/>
          <p:nvPr/>
        </p:nvSpPr>
        <p:spPr>
          <a:xfrm>
            <a:off x="3581400" y="1219200"/>
            <a:ext cx="9509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主程序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9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charRg st="1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5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4">
                                            <p:txEl>
                                              <p:charRg st="5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7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charRg st="7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453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4">
                                            <p:txEl>
                                              <p:charRg st="453" end="4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472" end="4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64">
                                            <p:txEl>
                                              <p:charRg st="472" end="4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1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364">
                                            <p:txEl>
                                              <p:charRg st="11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5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charRg st="154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9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364">
                                            <p:txEl>
                                              <p:charRg st="191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23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364">
                                            <p:txEl>
                                              <p:charRg st="231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266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364">
                                            <p:txEl>
                                              <p:charRg st="266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297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364">
                                            <p:txEl>
                                              <p:charRg st="297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334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364">
                                            <p:txEl>
                                              <p:charRg st="334" end="3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391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364">
                                            <p:txEl>
                                              <p:charRg st="391" end="4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433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364">
                                            <p:txEl>
                                              <p:charRg st="433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16385"/>
          <p:cNvSpPr/>
          <p:nvPr/>
        </p:nvSpPr>
        <p:spPr>
          <a:xfrm>
            <a:off x="533400" y="990600"/>
            <a:ext cx="8153400" cy="40544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 sz="2000">
                <a:solidFill>
                  <a:srgbClr val="0033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  PROC </a:t>
            </a:r>
            <a:endParaRPr lang="en-US" altLang="zh-CN" sz="2000">
              <a:solidFill>
                <a:srgbClr val="0033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MOV CX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AX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LOP:        ROL DX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   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；最高位移入最低位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AL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DL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AND AL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   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；保留最低位，屏蔽其它位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ADD AL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30H 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AL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中即为该数字符（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或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）的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[DI]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AL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；存结果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INC DI               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；修改地址指针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LOOP LOP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RET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33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  ENDP</a:t>
            </a:r>
            <a:endParaRPr lang="en-US" altLang="zh-CN" sz="2000">
              <a:solidFill>
                <a:srgbClr val="0033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COSEG   ENDS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END START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矩形 16386"/>
          <p:cNvSpPr/>
          <p:nvPr/>
        </p:nvSpPr>
        <p:spPr>
          <a:xfrm>
            <a:off x="3276600" y="457200"/>
            <a:ext cx="1724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转换子程序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37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charRg st="337" end="3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50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charRg st="350" end="3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24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charRg st="324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charRg st="41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86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0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386">
                                            <p:txEl>
                                              <p:charRg st="10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44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6">
                                            <p:txEl>
                                              <p:charRg st="144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9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386">
                                            <p:txEl>
                                              <p:charRg st="196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86">
                                            <p:txEl>
                                              <p:charRg st="230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77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86">
                                            <p:txEl>
                                              <p:charRg st="277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03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6">
                                            <p:txEl>
                                              <p:charRg st="303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17409"/>
          <p:cNvSpPr txBox="1"/>
          <p:nvPr/>
        </p:nvSpPr>
        <p:spPr>
          <a:xfrm>
            <a:off x="914400" y="533400"/>
            <a:ext cx="3124200" cy="457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、用堆栈传递参量</a:t>
            </a:r>
            <a:endParaRPr lang="zh-CN" altLang="en-US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文本框 17410"/>
          <p:cNvSpPr txBox="1"/>
          <p:nvPr/>
        </p:nvSpPr>
        <p:spPr>
          <a:xfrm>
            <a:off x="914400" y="3352800"/>
            <a:ext cx="6019800" cy="457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）在子程序中保存信息。</a:t>
            </a:r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矩形 17411"/>
          <p:cNvSpPr/>
          <p:nvPr/>
        </p:nvSpPr>
        <p:spPr>
          <a:xfrm>
            <a:off x="914400" y="1371600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如果使用堆栈传递参量，一般应包括：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3" name="矩形 17412"/>
          <p:cNvSpPr/>
          <p:nvPr/>
        </p:nvSpPr>
        <p:spPr>
          <a:xfrm>
            <a:off x="914400" y="2286000"/>
            <a:ext cx="5943600" cy="8223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）在主程序中，将待转换的数据、存放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码的首址和转换的位数压入堆栈；</a:t>
            </a:r>
            <a:endParaRPr lang="zh-CN" altLang="en-US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/>
      <p:bldP spid="174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0" y="0"/>
            <a:ext cx="6477000" cy="6492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；主程序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COSEG  SEGMENT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ASSUME CS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COSEG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DATA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STACK1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BEGIN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AX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DATA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MOV DS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AX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                 MOV AH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BIN1  </a:t>
            </a:r>
            <a:endParaRPr lang="en-US" altLang="zh-CN" sz="2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                 PUSH AX             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；待转换数据压栈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AX</a:t>
            </a:r>
            <a:r>
              <a:rPr lang="zh-CN" altLang="en-US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8  </a:t>
            </a:r>
            <a:endParaRPr lang="en-US" altLang="zh-CN" sz="2000">
              <a:solidFill>
                <a:srgbClr val="66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PUSH AX             </a:t>
            </a:r>
            <a:r>
              <a:rPr lang="zh-CN" altLang="en-US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；转换位数压栈</a:t>
            </a:r>
            <a:endParaRPr lang="zh-CN" altLang="en-US" sz="2000">
              <a:solidFill>
                <a:srgbClr val="66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LEA DI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ASCBUF</a:t>
            </a:r>
            <a:endParaRPr lang="en-US" altLang="zh-CN" sz="2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                 PUSH DI      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；存放</a:t>
            </a: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ASCII</a:t>
            </a:r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码的首址压栈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CALL BINASC  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；调用转换子程序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AX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BIN2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	  PUSH AX</a:t>
            </a:r>
            <a:endParaRPr lang="en-US" altLang="zh-CN" sz="2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  MOV AX</a:t>
            </a:r>
            <a:r>
              <a:rPr lang="zh-CN" altLang="en-US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10H</a:t>
            </a:r>
            <a:endParaRPr lang="en-US" altLang="zh-CN" sz="2000">
              <a:solidFill>
                <a:srgbClr val="66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66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  PUSH AX</a:t>
            </a:r>
            <a:endParaRPr lang="en-US" altLang="zh-CN" sz="2000">
              <a:solidFill>
                <a:srgbClr val="66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ADD DI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  PUSH DI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CALL BINASC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  MOV  AH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4CH    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INT    21H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8435" name="组合 18434"/>
          <p:cNvGrpSpPr/>
          <p:nvPr/>
        </p:nvGrpSpPr>
        <p:grpSpPr>
          <a:xfrm>
            <a:off x="6553200" y="260350"/>
            <a:ext cx="2590800" cy="3006725"/>
            <a:chOff x="0" y="0"/>
            <a:chExt cx="1632" cy="1894"/>
          </a:xfrm>
        </p:grpSpPr>
        <p:sp>
          <p:nvSpPr>
            <p:cNvPr id="9219" name="矩形 18435"/>
            <p:cNvSpPr/>
            <p:nvPr/>
          </p:nvSpPr>
          <p:spPr>
            <a:xfrm>
              <a:off x="521" y="0"/>
              <a:ext cx="864" cy="1406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ASCII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码首址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位数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待转换数据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0" name="直接连接符 18436"/>
            <p:cNvSpPr/>
            <p:nvPr/>
          </p:nvSpPr>
          <p:spPr>
            <a:xfrm>
              <a:off x="528" y="412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1" name="直接连接符 18437"/>
            <p:cNvSpPr/>
            <p:nvPr/>
          </p:nvSpPr>
          <p:spPr>
            <a:xfrm>
              <a:off x="528" y="604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2" name="直接连接符 18438"/>
            <p:cNvSpPr/>
            <p:nvPr/>
          </p:nvSpPr>
          <p:spPr>
            <a:xfrm>
              <a:off x="521" y="817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3" name="直接连接符 18439"/>
            <p:cNvSpPr/>
            <p:nvPr/>
          </p:nvSpPr>
          <p:spPr>
            <a:xfrm>
              <a:off x="521" y="1043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4" name="直接连接符 18440"/>
            <p:cNvSpPr/>
            <p:nvPr/>
          </p:nvSpPr>
          <p:spPr>
            <a:xfrm>
              <a:off x="521" y="1225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5" name="文本框 18441"/>
            <p:cNvSpPr txBox="1"/>
            <p:nvPr/>
          </p:nvSpPr>
          <p:spPr>
            <a:xfrm>
              <a:off x="432" y="1452"/>
              <a:ext cx="120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执行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CALL</a:t>
              </a:r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指令前堆栈情况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6" name="文本框 18442"/>
            <p:cNvSpPr txBox="1"/>
            <p:nvPr/>
          </p:nvSpPr>
          <p:spPr>
            <a:xfrm>
              <a:off x="22" y="998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SP+2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7" name="文本框 18443"/>
            <p:cNvSpPr txBox="1"/>
            <p:nvPr/>
          </p:nvSpPr>
          <p:spPr>
            <a:xfrm>
              <a:off x="0" y="113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SP+4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8" name="文本框 18444"/>
            <p:cNvSpPr txBox="1"/>
            <p:nvPr/>
          </p:nvSpPr>
          <p:spPr>
            <a:xfrm>
              <a:off x="113" y="771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9" name="直接连接符 18445"/>
            <p:cNvSpPr/>
            <p:nvPr/>
          </p:nvSpPr>
          <p:spPr>
            <a:xfrm>
              <a:off x="384" y="1276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0" name="直接连接符 18446"/>
            <p:cNvSpPr/>
            <p:nvPr/>
          </p:nvSpPr>
          <p:spPr>
            <a:xfrm>
              <a:off x="385" y="1089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1" name="直接连接符 18447"/>
            <p:cNvSpPr/>
            <p:nvPr/>
          </p:nvSpPr>
          <p:spPr>
            <a:xfrm>
              <a:off x="385" y="907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9" name="组合 18448"/>
          <p:cNvGrpSpPr/>
          <p:nvPr/>
        </p:nvGrpSpPr>
        <p:grpSpPr>
          <a:xfrm>
            <a:off x="6553200" y="3573463"/>
            <a:ext cx="2590800" cy="2797175"/>
            <a:chOff x="0" y="0"/>
            <a:chExt cx="1632" cy="1762"/>
          </a:xfrm>
        </p:grpSpPr>
        <p:sp>
          <p:nvSpPr>
            <p:cNvPr id="9233" name="矩形 18449"/>
            <p:cNvSpPr/>
            <p:nvPr/>
          </p:nvSpPr>
          <p:spPr>
            <a:xfrm>
              <a:off x="521" y="0"/>
              <a:ext cx="864" cy="120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4" name="直接连接符 18450"/>
            <p:cNvSpPr/>
            <p:nvPr/>
          </p:nvSpPr>
          <p:spPr>
            <a:xfrm>
              <a:off x="521" y="453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5" name="直接连接符 18451"/>
            <p:cNvSpPr/>
            <p:nvPr/>
          </p:nvSpPr>
          <p:spPr>
            <a:xfrm>
              <a:off x="521" y="272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6" name="直接连接符 18452"/>
            <p:cNvSpPr/>
            <p:nvPr/>
          </p:nvSpPr>
          <p:spPr>
            <a:xfrm>
              <a:off x="528" y="648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7" name="直接连接符 18453"/>
            <p:cNvSpPr/>
            <p:nvPr/>
          </p:nvSpPr>
          <p:spPr>
            <a:xfrm>
              <a:off x="528" y="840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8" name="直接连接符 18454"/>
            <p:cNvSpPr/>
            <p:nvPr/>
          </p:nvSpPr>
          <p:spPr>
            <a:xfrm>
              <a:off x="528" y="1032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9" name="文本框 18455"/>
            <p:cNvSpPr txBox="1"/>
            <p:nvPr/>
          </p:nvSpPr>
          <p:spPr>
            <a:xfrm>
              <a:off x="432" y="1320"/>
              <a:ext cx="120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执行</a:t>
              </a:r>
              <a:r>
                <a:rPr lang="en-US" altLang="zh-CN" sz="2000">
                  <a:latin typeface="Times New Roman" panose="02020603050405020304" pitchFamily="2" charset="0"/>
                  <a:ea typeface="宋体" panose="02010600030101010101" pitchFamily="2" charset="-122"/>
                </a:rPr>
                <a:t>CALL</a:t>
              </a:r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指令后堆栈情况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0" name="文本框 18456"/>
            <p:cNvSpPr txBox="1"/>
            <p:nvPr/>
          </p:nvSpPr>
          <p:spPr>
            <a:xfrm>
              <a:off x="0" y="648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SP+2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1" name="文本框 18457"/>
            <p:cNvSpPr txBox="1"/>
            <p:nvPr/>
          </p:nvSpPr>
          <p:spPr>
            <a:xfrm>
              <a:off x="0" y="84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SP+4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2" name="文本框 18458"/>
            <p:cNvSpPr txBox="1"/>
            <p:nvPr/>
          </p:nvSpPr>
          <p:spPr>
            <a:xfrm>
              <a:off x="144" y="45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3" name="直接连接符 18459"/>
            <p:cNvSpPr/>
            <p:nvPr/>
          </p:nvSpPr>
          <p:spPr>
            <a:xfrm>
              <a:off x="384" y="936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4" name="直接连接符 18460"/>
            <p:cNvSpPr/>
            <p:nvPr/>
          </p:nvSpPr>
          <p:spPr>
            <a:xfrm>
              <a:off x="384" y="744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5" name="直接连接符 18461"/>
            <p:cNvSpPr/>
            <p:nvPr/>
          </p:nvSpPr>
          <p:spPr>
            <a:xfrm>
              <a:off x="384" y="552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6" name="矩形 18462"/>
            <p:cNvSpPr/>
            <p:nvPr/>
          </p:nvSpPr>
          <p:spPr>
            <a:xfrm>
              <a:off x="528" y="984"/>
              <a:ext cx="8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待转换数据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7" name="矩形 18463"/>
            <p:cNvSpPr/>
            <p:nvPr/>
          </p:nvSpPr>
          <p:spPr>
            <a:xfrm>
              <a:off x="720" y="792"/>
              <a:ext cx="4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位数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8" name="矩形 18464"/>
            <p:cNvSpPr/>
            <p:nvPr/>
          </p:nvSpPr>
          <p:spPr>
            <a:xfrm>
              <a:off x="480" y="600"/>
              <a:ext cx="9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ASCII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码首址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49" name="矩形 18465"/>
            <p:cNvSpPr/>
            <p:nvPr/>
          </p:nvSpPr>
          <p:spPr>
            <a:xfrm>
              <a:off x="612" y="408"/>
              <a:ext cx="6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返回地址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50" name="文本框 18466"/>
            <p:cNvSpPr txBox="1"/>
            <p:nvPr/>
          </p:nvSpPr>
          <p:spPr>
            <a:xfrm>
              <a:off x="0" y="1032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SP+6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51" name="直接连接符 18467"/>
            <p:cNvSpPr/>
            <p:nvPr/>
          </p:nvSpPr>
          <p:spPr>
            <a:xfrm>
              <a:off x="384" y="1128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52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charRg st="2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4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94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4">
                                            <p:txEl>
                                              <p:charRg st="494" end="5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14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charRg st="514" end="5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99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charRg st="99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3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charRg st="130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7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charRg st="176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04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charRg st="204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49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434">
                                            <p:txEl>
                                              <p:charRg st="249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80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charRg st="280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2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charRg st="325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65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34">
                                            <p:txEl>
                                              <p:charRg st="365" end="3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94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434">
                                            <p:txEl>
                                              <p:charRg st="394" end="4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05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434">
                                            <p:txEl>
                                              <p:charRg st="405" end="4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19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434">
                                            <p:txEl>
                                              <p:charRg st="419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30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434">
                                            <p:txEl>
                                              <p:charRg st="430" end="4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55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434">
                                            <p:txEl>
                                              <p:charRg st="455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66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434">
                                            <p:txEl>
                                              <p:charRg st="466" end="4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0" y="44450"/>
            <a:ext cx="6019800" cy="6299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；转换子程序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33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 PROC</a:t>
            </a:r>
            <a:endParaRPr lang="en-US" altLang="zh-CN">
              <a:solidFill>
                <a:srgbClr val="0033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PUSH  AX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PUSH  CX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PUSH  DX 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PUSH  DI 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MOV  BP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SP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MOV DI,[BP+10] ;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从堆栈取入口参数</a:t>
            </a:r>
            <a:endParaRPr lang="zh-CN" altLang="en-US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MOV CX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[BP+12]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MOV DX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[BP+14]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LOP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：  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ROL DX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MOV AL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DL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AND AL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ADD AL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30H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MOV [DI]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AL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 INC DI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      LOOP LOP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9459" name="组合 19458"/>
          <p:cNvGrpSpPr/>
          <p:nvPr/>
        </p:nvGrpSpPr>
        <p:grpSpPr>
          <a:xfrm>
            <a:off x="8469313" y="1941513"/>
            <a:ext cx="798512" cy="366712"/>
            <a:chOff x="0" y="0"/>
            <a:chExt cx="503" cy="231"/>
          </a:xfrm>
        </p:grpSpPr>
        <p:sp>
          <p:nvSpPr>
            <p:cNvPr id="10243" name="文本框 19459"/>
            <p:cNvSpPr txBox="1"/>
            <p:nvPr/>
          </p:nvSpPr>
          <p:spPr>
            <a:xfrm>
              <a:off x="71" y="0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BP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44" name="直接连接符 19460"/>
            <p:cNvSpPr/>
            <p:nvPr/>
          </p:nvSpPr>
          <p:spPr>
            <a:xfrm flipH="1">
              <a:off x="0" y="116"/>
              <a:ext cx="9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2" name="组合 19461"/>
          <p:cNvGrpSpPr/>
          <p:nvPr/>
        </p:nvGrpSpPr>
        <p:grpSpPr>
          <a:xfrm>
            <a:off x="5943600" y="1905000"/>
            <a:ext cx="2895600" cy="3079750"/>
            <a:chOff x="0" y="0"/>
            <a:chExt cx="1824" cy="1940"/>
          </a:xfrm>
        </p:grpSpPr>
        <p:sp>
          <p:nvSpPr>
            <p:cNvPr id="10246" name="矩形 19462"/>
            <p:cNvSpPr/>
            <p:nvPr/>
          </p:nvSpPr>
          <p:spPr>
            <a:xfrm>
              <a:off x="672" y="0"/>
              <a:ext cx="864" cy="1536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(DI)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(DX)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(CX)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(AX)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返回地址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ASCII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码首址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位数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待转换数据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直接连接符 19463"/>
            <p:cNvSpPr/>
            <p:nvPr/>
          </p:nvSpPr>
          <p:spPr>
            <a:xfrm>
              <a:off x="672" y="240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直接连接符 19464"/>
            <p:cNvSpPr/>
            <p:nvPr/>
          </p:nvSpPr>
          <p:spPr>
            <a:xfrm>
              <a:off x="672" y="432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直接连接符 19465"/>
            <p:cNvSpPr/>
            <p:nvPr/>
          </p:nvSpPr>
          <p:spPr>
            <a:xfrm>
              <a:off x="672" y="576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直接连接符 19466"/>
            <p:cNvSpPr/>
            <p:nvPr/>
          </p:nvSpPr>
          <p:spPr>
            <a:xfrm>
              <a:off x="672" y="768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直接连接符 19467"/>
            <p:cNvSpPr/>
            <p:nvPr/>
          </p:nvSpPr>
          <p:spPr>
            <a:xfrm>
              <a:off x="672" y="960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直接连接符 19468"/>
            <p:cNvSpPr/>
            <p:nvPr/>
          </p:nvSpPr>
          <p:spPr>
            <a:xfrm>
              <a:off x="672" y="1104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直接连接符 19469"/>
            <p:cNvSpPr/>
            <p:nvPr/>
          </p:nvSpPr>
          <p:spPr>
            <a:xfrm>
              <a:off x="672" y="1296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文本框 19470"/>
            <p:cNvSpPr txBox="1"/>
            <p:nvPr/>
          </p:nvSpPr>
          <p:spPr>
            <a:xfrm>
              <a:off x="384" y="1536"/>
              <a:ext cx="14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子程序中保存信息并执行</a:t>
              </a: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MOV BP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，</a:t>
              </a: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SP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后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文本框 19471"/>
            <p:cNvSpPr txBox="1"/>
            <p:nvPr/>
          </p:nvSpPr>
          <p:spPr>
            <a:xfrm>
              <a:off x="120" y="48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文本框 19472"/>
            <p:cNvSpPr txBox="1"/>
            <p:nvPr/>
          </p:nvSpPr>
          <p:spPr>
            <a:xfrm>
              <a:off x="0" y="240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SP+2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文本框 19473"/>
            <p:cNvSpPr txBox="1"/>
            <p:nvPr/>
          </p:nvSpPr>
          <p:spPr>
            <a:xfrm>
              <a:off x="0" y="432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SP+4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文本框 19474"/>
            <p:cNvSpPr txBox="1"/>
            <p:nvPr/>
          </p:nvSpPr>
          <p:spPr>
            <a:xfrm>
              <a:off x="0" y="57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SP+6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文本框 19475"/>
            <p:cNvSpPr txBox="1"/>
            <p:nvPr/>
          </p:nvSpPr>
          <p:spPr>
            <a:xfrm>
              <a:off x="0" y="72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SP+8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直接连接符 19476"/>
            <p:cNvSpPr/>
            <p:nvPr/>
          </p:nvSpPr>
          <p:spPr>
            <a:xfrm>
              <a:off x="432" y="864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61" name="直接连接符 19477"/>
            <p:cNvSpPr/>
            <p:nvPr/>
          </p:nvSpPr>
          <p:spPr>
            <a:xfrm>
              <a:off x="432" y="672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62" name="直接连接符 19478"/>
            <p:cNvSpPr/>
            <p:nvPr/>
          </p:nvSpPr>
          <p:spPr>
            <a:xfrm>
              <a:off x="432" y="528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直接连接符 19479"/>
            <p:cNvSpPr/>
            <p:nvPr/>
          </p:nvSpPr>
          <p:spPr>
            <a:xfrm>
              <a:off x="432" y="336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直接连接符 19480"/>
            <p:cNvSpPr/>
            <p:nvPr/>
          </p:nvSpPr>
          <p:spPr>
            <a:xfrm>
              <a:off x="432" y="144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65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6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charRg st="6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8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58">
                                            <p:txEl>
                                              <p:charRg st="83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0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58">
                                            <p:txEl>
                                              <p:charRg st="105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2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charRg st="128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6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58">
                                            <p:txEl>
                                              <p:charRg st="164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9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458">
                                            <p:txEl>
                                              <p:charRg st="191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19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58">
                                            <p:txEl>
                                              <p:charRg st="219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34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458">
                                            <p:txEl>
                                              <p:charRg st="234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56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458">
                                            <p:txEl>
                                              <p:charRg st="256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77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458">
                                            <p:txEl>
                                              <p:charRg st="277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300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458">
                                            <p:txEl>
                                              <p:charRg st="300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32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458">
                                            <p:txEl>
                                              <p:charRg st="324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344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458">
                                            <p:txEl>
                                              <p:charRg st="344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20481"/>
          <p:cNvSpPr/>
          <p:nvPr/>
        </p:nvSpPr>
        <p:spPr>
          <a:xfrm>
            <a:off x="1447800" y="188913"/>
            <a:ext cx="6148388" cy="30130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POP  DI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POP  DX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POP  CX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POP  AX</a:t>
            </a:r>
            <a:endParaRPr lang="en-US" altLang="zh-CN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      RET  6    ;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返回并从堆栈中弹出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个字节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33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BINASC ENDP</a:t>
            </a:r>
            <a:endParaRPr lang="en-US" altLang="zh-CN">
              <a:solidFill>
                <a:srgbClr val="0033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COSEG  ENDS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END BEGIN</a:t>
            </a:r>
            <a:endParaRPr lang="en-US" altLang="zh-CN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0483" name="组合 20482"/>
          <p:cNvGrpSpPr/>
          <p:nvPr/>
        </p:nvGrpSpPr>
        <p:grpSpPr>
          <a:xfrm>
            <a:off x="304800" y="3429000"/>
            <a:ext cx="2362200" cy="3048000"/>
            <a:chOff x="0" y="0"/>
            <a:chExt cx="1488" cy="1920"/>
          </a:xfrm>
        </p:grpSpPr>
        <p:sp>
          <p:nvSpPr>
            <p:cNvPr id="11267" name="矩形 20483"/>
            <p:cNvSpPr/>
            <p:nvPr/>
          </p:nvSpPr>
          <p:spPr>
            <a:xfrm>
              <a:off x="432" y="0"/>
              <a:ext cx="864" cy="1536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(DI)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(DX)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(CX)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(AX)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返回地址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ASCII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码首址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位数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待转换数据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68" name="直接连接符 20484"/>
            <p:cNvSpPr/>
            <p:nvPr/>
          </p:nvSpPr>
          <p:spPr>
            <a:xfrm>
              <a:off x="432" y="240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直接连接符 20485"/>
            <p:cNvSpPr/>
            <p:nvPr/>
          </p:nvSpPr>
          <p:spPr>
            <a:xfrm>
              <a:off x="432" y="432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直接连接符 20486"/>
            <p:cNvSpPr/>
            <p:nvPr/>
          </p:nvSpPr>
          <p:spPr>
            <a:xfrm>
              <a:off x="432" y="576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直接连接符 20487"/>
            <p:cNvSpPr/>
            <p:nvPr/>
          </p:nvSpPr>
          <p:spPr>
            <a:xfrm>
              <a:off x="432" y="768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直接连接符 20488"/>
            <p:cNvSpPr/>
            <p:nvPr/>
          </p:nvSpPr>
          <p:spPr>
            <a:xfrm>
              <a:off x="432" y="960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直接连接符 20489"/>
            <p:cNvSpPr/>
            <p:nvPr/>
          </p:nvSpPr>
          <p:spPr>
            <a:xfrm>
              <a:off x="432" y="1104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直接连接符 20490"/>
            <p:cNvSpPr/>
            <p:nvPr/>
          </p:nvSpPr>
          <p:spPr>
            <a:xfrm>
              <a:off x="432" y="1296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文本框 20491"/>
            <p:cNvSpPr txBox="1"/>
            <p:nvPr/>
          </p:nvSpPr>
          <p:spPr>
            <a:xfrm>
              <a:off x="384" y="1689"/>
              <a:ext cx="11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执行</a:t>
              </a: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RET 6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前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文本框 20492"/>
            <p:cNvSpPr txBox="1"/>
            <p:nvPr/>
          </p:nvSpPr>
          <p:spPr>
            <a:xfrm>
              <a:off x="0" y="768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直接连接符 20493"/>
            <p:cNvSpPr/>
            <p:nvPr/>
          </p:nvSpPr>
          <p:spPr>
            <a:xfrm>
              <a:off x="240" y="864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95" name="组合 20494"/>
          <p:cNvGrpSpPr/>
          <p:nvPr/>
        </p:nvGrpSpPr>
        <p:grpSpPr>
          <a:xfrm>
            <a:off x="4724400" y="3352800"/>
            <a:ext cx="2286000" cy="3200400"/>
            <a:chOff x="0" y="0"/>
            <a:chExt cx="1440" cy="2016"/>
          </a:xfrm>
        </p:grpSpPr>
        <p:sp>
          <p:nvSpPr>
            <p:cNvPr id="11279" name="矩形 20495"/>
            <p:cNvSpPr/>
            <p:nvPr/>
          </p:nvSpPr>
          <p:spPr>
            <a:xfrm>
              <a:off x="480" y="0"/>
              <a:ext cx="864" cy="1536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(DI)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(DX)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(CX)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(AX)</a:t>
              </a:r>
              <a:endParaRPr lang="en-US" altLang="zh-CN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返回地址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ASCII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码首址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位数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待转换数据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直接连接符 20496"/>
            <p:cNvSpPr/>
            <p:nvPr/>
          </p:nvSpPr>
          <p:spPr>
            <a:xfrm>
              <a:off x="480" y="192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1" name="直接连接符 20497"/>
            <p:cNvSpPr/>
            <p:nvPr/>
          </p:nvSpPr>
          <p:spPr>
            <a:xfrm>
              <a:off x="480" y="384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直接连接符 20498"/>
            <p:cNvSpPr/>
            <p:nvPr/>
          </p:nvSpPr>
          <p:spPr>
            <a:xfrm>
              <a:off x="480" y="528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3" name="直接连接符 20499"/>
            <p:cNvSpPr/>
            <p:nvPr/>
          </p:nvSpPr>
          <p:spPr>
            <a:xfrm>
              <a:off x="480" y="720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直接连接符 20500"/>
            <p:cNvSpPr/>
            <p:nvPr/>
          </p:nvSpPr>
          <p:spPr>
            <a:xfrm>
              <a:off x="480" y="912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文本框 20501"/>
            <p:cNvSpPr txBox="1"/>
            <p:nvPr/>
          </p:nvSpPr>
          <p:spPr>
            <a:xfrm>
              <a:off x="384" y="1785"/>
              <a:ext cx="10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执行</a:t>
              </a: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RET 6</a:t>
              </a:r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后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矩形 20502"/>
            <p:cNvSpPr/>
            <p:nvPr/>
          </p:nvSpPr>
          <p:spPr>
            <a:xfrm>
              <a:off x="480" y="1536"/>
              <a:ext cx="864" cy="19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直接连接符 20503"/>
            <p:cNvSpPr/>
            <p:nvPr/>
          </p:nvSpPr>
          <p:spPr>
            <a:xfrm>
              <a:off x="480" y="1104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直接连接符 20504"/>
            <p:cNvSpPr/>
            <p:nvPr/>
          </p:nvSpPr>
          <p:spPr>
            <a:xfrm>
              <a:off x="480" y="1296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文本框 20505"/>
            <p:cNvSpPr txBox="1"/>
            <p:nvPr/>
          </p:nvSpPr>
          <p:spPr>
            <a:xfrm>
              <a:off x="0" y="1536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SP</a:t>
              </a:r>
              <a:endParaRPr lang="en-US" altLang="zh-CN" sz="180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直接连接符 20506"/>
            <p:cNvSpPr/>
            <p:nvPr/>
          </p:nvSpPr>
          <p:spPr>
            <a:xfrm>
              <a:off x="288" y="1632"/>
              <a:ext cx="1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91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p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 dir="in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0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charRg st="104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16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charRg st="116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9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charRg st="9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5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charRg st="15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2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6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charRg st="6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天兰色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CC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E2AA"/>
      </a:accent5>
      <a:accent6>
        <a:srgbClr val="00E5E5"/>
      </a:accent6>
      <a:hlink>
        <a:srgbClr val="FF0000"/>
      </a:hlink>
      <a:folHlink>
        <a:srgbClr val="96969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6633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B9AD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D:\Office\Templates\演示文稿设计\天兰色模板.pot</Template>
  <TotalTime>0</TotalTime>
  <Words>4149</Words>
  <Application>WPS 演示</Application>
  <PresentationFormat>在屏幕上显示</PresentationFormat>
  <Paragraphs>339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2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Calibri</vt:lpstr>
      <vt:lpstr>天兰色模板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DOS功能调用</vt:lpstr>
      <vt:lpstr>循环程序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基本程序设计技术</dc:title>
  <dc:creator>liao</dc:creator>
  <cp:lastModifiedBy>Administrator</cp:lastModifiedBy>
  <cp:revision>990</cp:revision>
  <dcterms:created xsi:type="dcterms:W3CDTF">2000-10-14T04:30:58Z</dcterms:created>
  <dcterms:modified xsi:type="dcterms:W3CDTF">2017-04-24T03:17:08Z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