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0" r:id="rId2"/>
    <p:sldId id="391" r:id="rId3"/>
    <p:sldId id="257" r:id="rId4"/>
    <p:sldId id="258" r:id="rId5"/>
    <p:sldId id="259" r:id="rId6"/>
    <p:sldId id="256" r:id="rId7"/>
    <p:sldId id="260" r:id="rId8"/>
    <p:sldId id="261" r:id="rId9"/>
    <p:sldId id="262" r:id="rId10"/>
    <p:sldId id="263" r:id="rId11"/>
    <p:sldId id="264" r:id="rId12"/>
    <p:sldId id="265" r:id="rId13"/>
    <p:sldId id="266" r:id="rId14"/>
    <p:sldId id="267" r:id="rId15"/>
    <p:sldId id="268" r:id="rId16"/>
    <p:sldId id="269" r:id="rId17"/>
    <p:sldId id="270" r:id="rId18"/>
    <p:sldId id="280" r:id="rId19"/>
    <p:sldId id="281" r:id="rId20"/>
    <p:sldId id="282" r:id="rId21"/>
    <p:sldId id="283" r:id="rId22"/>
    <p:sldId id="284" r:id="rId23"/>
    <p:sldId id="285" r:id="rId24"/>
    <p:sldId id="286" r:id="rId25"/>
    <p:sldId id="287" r:id="rId26"/>
    <p:sldId id="299"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3" r:id="rId47"/>
    <p:sldId id="324" r:id="rId48"/>
    <p:sldId id="325" r:id="rId49"/>
    <p:sldId id="326" r:id="rId50"/>
    <p:sldId id="327" r:id="rId51"/>
    <p:sldId id="328" r:id="rId52"/>
    <p:sldId id="331"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50" r:id="rId68"/>
    <p:sldId id="351" r:id="rId69"/>
    <p:sldId id="352" r:id="rId70"/>
    <p:sldId id="353" r:id="rId71"/>
    <p:sldId id="355" r:id="rId72"/>
    <p:sldId id="358" r:id="rId73"/>
    <p:sldId id="359" r:id="rId74"/>
    <p:sldId id="360" r:id="rId75"/>
    <p:sldId id="364" r:id="rId76"/>
    <p:sldId id="363" r:id="rId77"/>
    <p:sldId id="362" r:id="rId78"/>
    <p:sldId id="361" r:id="rId79"/>
    <p:sldId id="368" r:id="rId80"/>
    <p:sldId id="367" r:id="rId81"/>
    <p:sldId id="366" r:id="rId82"/>
    <p:sldId id="365" r:id="rId83"/>
    <p:sldId id="357" r:id="rId84"/>
    <p:sldId id="356" r:id="rId85"/>
    <p:sldId id="370" r:id="rId86"/>
    <p:sldId id="371" r:id="rId87"/>
    <p:sldId id="372" r:id="rId88"/>
    <p:sldId id="373" r:id="rId89"/>
    <p:sldId id="374" r:id="rId90"/>
    <p:sldId id="375" r:id="rId91"/>
    <p:sldId id="376" r:id="rId92"/>
    <p:sldId id="377" r:id="rId93"/>
    <p:sldId id="378" r:id="rId94"/>
    <p:sldId id="379" r:id="rId95"/>
    <p:sldId id="380" r:id="rId96"/>
    <p:sldId id="381" r:id="rId97"/>
    <p:sldId id="382" r:id="rId98"/>
    <p:sldId id="383" r:id="rId99"/>
    <p:sldId id="384" r:id="rId100"/>
    <p:sldId id="385" r:id="rId101"/>
    <p:sldId id="386" r:id="rId102"/>
    <p:sldId id="387" r:id="rId103"/>
    <p:sldId id="388" r:id="rId104"/>
    <p:sldId id="389" r:id="rId10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3" autoAdjust="0"/>
    <p:restoredTop sz="94660"/>
  </p:normalViewPr>
  <p:slideViewPr>
    <p:cSldViewPr>
      <p:cViewPr varScale="1">
        <p:scale>
          <a:sx n="108" d="100"/>
          <a:sy n="108" d="100"/>
        </p:scale>
        <p:origin x="-18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060848"/>
            <a:ext cx="8229600" cy="3528392"/>
          </a:xfrm>
        </p:spPr>
        <p:txBody>
          <a:bodyPr>
            <a:normAutofit/>
          </a:bodyPr>
          <a:lstStyle/>
          <a:p>
            <a:pPr marL="0" indent="0" algn="ctr">
              <a:buNone/>
            </a:pPr>
            <a:r>
              <a:rPr lang="zh-CN" altLang="en-US" sz="4000" dirty="0" smtClean="0"/>
              <a:t>计算机系统结构</a:t>
            </a:r>
            <a:endParaRPr lang="en-US" altLang="zh-CN" sz="4000" dirty="0" smtClean="0"/>
          </a:p>
          <a:p>
            <a:pPr marL="0" indent="0" algn="ctr">
              <a:buNone/>
            </a:pPr>
            <a:r>
              <a:rPr lang="zh-CN" altLang="en-US" sz="4000" dirty="0" smtClean="0"/>
              <a:t>课程实验</a:t>
            </a:r>
            <a:endParaRPr lang="en-US" altLang="zh-CN" sz="4000" dirty="0" smtClean="0"/>
          </a:p>
          <a:p>
            <a:pPr marL="0" indent="0" algn="ctr">
              <a:buNone/>
            </a:pPr>
            <a:r>
              <a:rPr lang="zh-CN" altLang="en-US" sz="4000" b="1" dirty="0" smtClean="0"/>
              <a:t>第一次实验</a:t>
            </a:r>
            <a:endParaRPr lang="zh-CN" altLang="en-US" sz="4000" b="1" dirty="0"/>
          </a:p>
        </p:txBody>
      </p:sp>
    </p:spTree>
    <p:extLst>
      <p:ext uri="{BB962C8B-B14F-4D97-AF65-F5344CB8AC3E}">
        <p14:creationId xmlns:p14="http://schemas.microsoft.com/office/powerpoint/2010/main" val="266414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381000" y="381000"/>
            <a:ext cx="8229600" cy="2255838"/>
          </a:xfrm>
          <a:solidFill>
            <a:schemeClr val="bg1"/>
          </a:solidFill>
        </p:spPr>
        <p:txBody>
          <a:bodyPr/>
          <a:lstStyle/>
          <a:p>
            <a:pPr>
              <a:lnSpc>
                <a:spcPct val="90000"/>
              </a:lnSpc>
              <a:buFontTx/>
              <a:buNone/>
            </a:pPr>
            <a:r>
              <a:rPr lang="en-US" altLang="zh-CN" dirty="0"/>
              <a:t>           </a:t>
            </a:r>
            <a:r>
              <a:rPr lang="zh-CN" altLang="en-US" dirty="0"/>
              <a:t>在许多方面，</a:t>
            </a:r>
            <a:r>
              <a:rPr lang="zh-CN" altLang="en-US" b="1" dirty="0"/>
              <a:t>程序模块和电路图符号是一致的</a:t>
            </a:r>
            <a:r>
              <a:rPr lang="zh-CN" altLang="en-US" dirty="0"/>
              <a:t>。每个</a:t>
            </a:r>
            <a:r>
              <a:rPr lang="en-US" altLang="zh-CN" dirty="0"/>
              <a:t>Verilog</a:t>
            </a:r>
            <a:r>
              <a:rPr lang="zh-CN" altLang="en-US" dirty="0"/>
              <a:t>程序包括</a:t>
            </a:r>
            <a:r>
              <a:rPr lang="en-US" altLang="zh-CN" dirty="0"/>
              <a:t>4</a:t>
            </a:r>
            <a:r>
              <a:rPr lang="zh-CN" altLang="en-US" dirty="0"/>
              <a:t>个主要部分：</a:t>
            </a:r>
            <a:r>
              <a:rPr lang="zh-CN" altLang="en-US" b="1" dirty="0">
                <a:solidFill>
                  <a:srgbClr val="FF0000"/>
                </a:solidFill>
              </a:rPr>
              <a:t>端口定义、</a:t>
            </a:r>
            <a:r>
              <a:rPr lang="en-US" altLang="zh-CN" b="1" dirty="0">
                <a:solidFill>
                  <a:srgbClr val="FF0000"/>
                </a:solidFill>
              </a:rPr>
              <a:t>I/O</a:t>
            </a:r>
            <a:r>
              <a:rPr lang="zh-CN" altLang="en-US" b="1" dirty="0">
                <a:solidFill>
                  <a:srgbClr val="FF0000"/>
                </a:solidFill>
              </a:rPr>
              <a:t>说明、内部信号说明和功能定义</a:t>
            </a:r>
            <a:r>
              <a:rPr lang="zh-CN" altLang="en-US" dirty="0"/>
              <a:t>。</a:t>
            </a:r>
          </a:p>
        </p:txBody>
      </p:sp>
      <p:sp>
        <p:nvSpPr>
          <p:cNvPr id="6148" name="Text Box 4"/>
          <p:cNvSpPr txBox="1">
            <a:spLocks noChangeArrowheads="1"/>
          </p:cNvSpPr>
          <p:nvPr/>
        </p:nvSpPr>
        <p:spPr bwMode="auto">
          <a:xfrm>
            <a:off x="609600" y="3048000"/>
            <a:ext cx="76358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solidFill>
                  <a:srgbClr val="FF3300"/>
                </a:solidFill>
                <a:latin typeface="Times New Roman" charset="0"/>
              </a:rPr>
              <a:t>3.1.1 </a:t>
            </a:r>
            <a:r>
              <a:rPr kumimoji="1" lang="zh-CN" altLang="en-US" sz="3200" b="1">
                <a:solidFill>
                  <a:srgbClr val="FF3300"/>
                </a:solidFill>
                <a:latin typeface="Times New Roman" charset="0"/>
              </a:rPr>
              <a:t>模块的端口定义</a:t>
            </a:r>
            <a:endParaRPr kumimoji="1" lang="zh-CN" altLang="en-US" sz="2400">
              <a:solidFill>
                <a:srgbClr val="FF3300"/>
              </a:solidFill>
              <a:latin typeface="Times New Roman" charset="0"/>
            </a:endParaRPr>
          </a:p>
        </p:txBody>
      </p:sp>
      <p:sp>
        <p:nvSpPr>
          <p:cNvPr id="6149" name="Text Box 5"/>
          <p:cNvSpPr txBox="1">
            <a:spLocks noChangeArrowheads="1"/>
          </p:cNvSpPr>
          <p:nvPr/>
        </p:nvSpPr>
        <p:spPr bwMode="auto">
          <a:xfrm>
            <a:off x="762000" y="3886200"/>
            <a:ext cx="75596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dirty="0">
                <a:latin typeface="Times New Roman" charset="0"/>
              </a:rPr>
              <a:t>        </a:t>
            </a:r>
            <a:r>
              <a:rPr kumimoji="1" lang="zh-CN" altLang="en-US" sz="3200" dirty="0">
                <a:latin typeface="Times New Roman" charset="0"/>
              </a:rPr>
              <a:t>模块的端口声明了模块的输入、输出口，格式如下：</a:t>
            </a:r>
            <a:endParaRPr kumimoji="1" lang="zh-CN" altLang="en-US" sz="2400" dirty="0">
              <a:latin typeface="Times New Roman" charset="0"/>
            </a:endParaRPr>
          </a:p>
        </p:txBody>
      </p:sp>
      <p:sp>
        <p:nvSpPr>
          <p:cNvPr id="6150" name="Rectangle 6"/>
          <p:cNvSpPr>
            <a:spLocks noChangeArrowheads="1"/>
          </p:cNvSpPr>
          <p:nvPr/>
        </p:nvSpPr>
        <p:spPr bwMode="auto">
          <a:xfrm>
            <a:off x="762000" y="5181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a:t>module     </a:t>
            </a:r>
            <a:r>
              <a:rPr lang="zh-CN" altLang="en-US" sz="3200"/>
              <a:t>模块名（口</a:t>
            </a:r>
            <a:r>
              <a:rPr lang="en-US" altLang="zh-CN" sz="3200"/>
              <a:t>1</a:t>
            </a:r>
            <a:r>
              <a:rPr lang="zh-CN" altLang="en-US" sz="3200"/>
              <a:t>，口</a:t>
            </a:r>
            <a:r>
              <a:rPr lang="en-US" altLang="zh-CN" sz="3200"/>
              <a:t>2</a:t>
            </a:r>
            <a:r>
              <a:rPr lang="zh-CN" altLang="en-US" sz="3200"/>
              <a:t>，口</a:t>
            </a:r>
            <a:r>
              <a:rPr lang="en-US" altLang="zh-CN" sz="3200"/>
              <a:t>3</a:t>
            </a:r>
            <a:r>
              <a:rPr lang="zh-CN" altLang="en-US" sz="3200"/>
              <a:t>，</a:t>
            </a:r>
            <a:r>
              <a:rPr lang="en-US" altLang="zh-CN" sz="3200"/>
              <a:t>….</a:t>
            </a:r>
            <a:r>
              <a:rPr lang="zh-CN" altLang="en-US" sz="3200"/>
              <a:t>）</a:t>
            </a:r>
            <a:r>
              <a:rPr lang="zh-CN" altLang="en-US" sz="3200" b="1">
                <a:solidFill>
                  <a:srgbClr val="FF3300"/>
                </a:solidFill>
              </a:rPr>
              <a:t>；</a:t>
            </a:r>
          </a:p>
        </p:txBody>
      </p:sp>
    </p:spTree>
    <p:extLst>
      <p:ext uri="{BB962C8B-B14F-4D97-AF65-F5344CB8AC3E}">
        <p14:creationId xmlns:p14="http://schemas.microsoft.com/office/powerpoint/2010/main" val="4259539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checkerboard(across)">
                                      <p:cBhvr>
                                        <p:cTn id="13" dur="500"/>
                                        <p:tgtEl>
                                          <p:spTgt spid="61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149"/>
                                        </p:tgtEl>
                                        <p:attrNameLst>
                                          <p:attrName>style.visibility</p:attrName>
                                        </p:attrNameLst>
                                      </p:cBhvr>
                                      <p:to>
                                        <p:strVal val="visible"/>
                                      </p:to>
                                    </p:set>
                                    <p:animEffect transition="in" filter="slide(fromBottom)">
                                      <p:cBhvr>
                                        <p:cTn id="18" dur="500"/>
                                        <p:tgtEl>
                                          <p:spTgt spid="61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additive="base">
                                        <p:cTn id="23" dur="500" fill="hold"/>
                                        <p:tgtEl>
                                          <p:spTgt spid="6150"/>
                                        </p:tgtEl>
                                        <p:attrNameLst>
                                          <p:attrName>ppt_x</p:attrName>
                                        </p:attrNameLst>
                                      </p:cBhvr>
                                      <p:tavLst>
                                        <p:tav tm="0">
                                          <p:val>
                                            <p:strVal val="0-#ppt_w/2"/>
                                          </p:val>
                                        </p:tav>
                                        <p:tav tm="100000">
                                          <p:val>
                                            <p:strVal val="#ppt_x"/>
                                          </p:val>
                                        </p:tav>
                                      </p:tavLst>
                                    </p:anim>
                                    <p:anim calcmode="lin" valueType="num">
                                      <p:cBhvr additive="base">
                                        <p:cTn id="24"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autoUpdateAnimBg="0"/>
      <p:bldP spid="6148" grpId="0" autoUpdateAnimBg="0"/>
      <p:bldP spid="6149" grpId="0" autoUpdateAnimBg="0"/>
      <p:bldP spid="6150"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若</a:t>
            </a:r>
            <a:r>
              <a:rPr lang="en-US" altLang="zh-CN" dirty="0" smtClean="0"/>
              <a:t>Synthesize-XST</a:t>
            </a:r>
            <a:r>
              <a:rPr lang="zh-CN" altLang="en-US" dirty="0" smtClean="0"/>
              <a:t>前打红叉，说明代码有错，可按提示改正。若打钩说明综合成功。若出现感叹号，则说明有警告，但也说明综合成功，可以修改也可以忽略。</a:t>
            </a:r>
            <a:endParaRPr lang="zh-CN" altLang="en-US" dirty="0"/>
          </a:p>
        </p:txBody>
      </p:sp>
    </p:spTree>
    <p:extLst>
      <p:ext uri="{BB962C8B-B14F-4D97-AF65-F5344CB8AC3E}">
        <p14:creationId xmlns:p14="http://schemas.microsoft.com/office/powerpoint/2010/main" val="34433219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要知道是否完成了我们期望的功能。可以通过建立</a:t>
            </a:r>
            <a:r>
              <a:rPr lang="en-US" altLang="zh-CN" dirty="0" err="1" smtClean="0">
                <a:latin typeface="Times New Roman" pitchFamily="18" charset="0"/>
                <a:cs typeface="Times New Roman" pitchFamily="18" charset="0"/>
              </a:rPr>
              <a:t>Testbench</a:t>
            </a:r>
            <a:r>
              <a:rPr lang="zh-CN" altLang="en-US" dirty="0" smtClean="0">
                <a:latin typeface="Times New Roman" pitchFamily="18" charset="0"/>
                <a:cs typeface="Times New Roman" pitchFamily="18" charset="0"/>
              </a:rPr>
              <a:t>文件来仿真验证。</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在工程管理区上方选择“</a:t>
            </a:r>
            <a:r>
              <a:rPr lang="en-US" altLang="zh-CN" dirty="0" smtClean="0">
                <a:latin typeface="Times New Roman" pitchFamily="18" charset="0"/>
                <a:cs typeface="Times New Roman" pitchFamily="18" charset="0"/>
              </a:rPr>
              <a:t>Stimulation</a:t>
            </a:r>
            <a:r>
              <a:rPr lang="zh-CN" altLang="en-US" dirty="0" smtClean="0">
                <a:latin typeface="Times New Roman" pitchFamily="18" charset="0"/>
                <a:cs typeface="Times New Roman" pitchFamily="18" charset="0"/>
              </a:rPr>
              <a:t>”，双击</a:t>
            </a:r>
            <a:r>
              <a:rPr lang="en-US" altLang="zh-CN" dirty="0" err="1">
                <a:latin typeface="Times New Roman" pitchFamily="18" charset="0"/>
                <a:cs typeface="Times New Roman" pitchFamily="18" charset="0"/>
              </a:rPr>
              <a:t>Testbench</a:t>
            </a:r>
            <a:r>
              <a:rPr lang="zh-CN" altLang="en-US" dirty="0">
                <a:latin typeface="Times New Roman" pitchFamily="18" charset="0"/>
                <a:cs typeface="Times New Roman" pitchFamily="18" charset="0"/>
              </a:rPr>
              <a:t>文件“</a:t>
            </a:r>
            <a:r>
              <a:rPr lang="en-US" altLang="zh-CN" dirty="0" err="1" smtClean="0">
                <a:latin typeface="Times New Roman" pitchFamily="18" charset="0"/>
                <a:cs typeface="Times New Roman" pitchFamily="18" charset="0"/>
              </a:rPr>
              <a:t>pipelinedcpu_tb</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7124823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再在左下角过程管理区双击“</a:t>
            </a:r>
            <a:r>
              <a:rPr lang="en-US" altLang="zh-CN" dirty="0" smtClean="0">
                <a:latin typeface="Times New Roman" pitchFamily="18" charset="0"/>
                <a:cs typeface="Times New Roman" pitchFamily="18" charset="0"/>
              </a:rPr>
              <a:t>Stimulate Behavioral Model</a:t>
            </a:r>
            <a:r>
              <a:rPr lang="zh-CN" altLang="en-US" dirty="0" smtClean="0">
                <a:latin typeface="Times New Roman" pitchFamily="18" charset="0"/>
                <a:cs typeface="Times New Roman" pitchFamily="18" charset="0"/>
              </a:rPr>
              <a:t>”，观察仿真结果，即可验证。</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52104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x\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 y="80962"/>
            <a:ext cx="8753475" cy="669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6538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2190750"/>
            <a:ext cx="91344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769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88925" y="1087438"/>
            <a:ext cx="8397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a:solidFill>
                  <a:srgbClr val="FF3300"/>
                </a:solidFill>
                <a:latin typeface="Times New Roman" charset="0"/>
              </a:rPr>
              <a:t>3.1.2 </a:t>
            </a:r>
            <a:r>
              <a:rPr kumimoji="1" lang="zh-CN" altLang="en-US" sz="3200" b="1">
                <a:solidFill>
                  <a:srgbClr val="FF3300"/>
                </a:solidFill>
                <a:latin typeface="Times New Roman" charset="0"/>
              </a:rPr>
              <a:t>模块内容</a:t>
            </a:r>
            <a:endParaRPr kumimoji="1" lang="zh-CN" altLang="en-US" sz="2400">
              <a:solidFill>
                <a:srgbClr val="FF3300"/>
              </a:solidFill>
              <a:latin typeface="Times New Roman" charset="0"/>
            </a:endParaRPr>
          </a:p>
        </p:txBody>
      </p:sp>
      <p:sp>
        <p:nvSpPr>
          <p:cNvPr id="7172" name="Text Box 4"/>
          <p:cNvSpPr txBox="1">
            <a:spLocks noChangeArrowheads="1"/>
          </p:cNvSpPr>
          <p:nvPr/>
        </p:nvSpPr>
        <p:spPr bwMode="auto">
          <a:xfrm>
            <a:off x="365125" y="1925638"/>
            <a:ext cx="8397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zh-CN" altLang="en-US" sz="3200">
                <a:latin typeface="Times New Roman" charset="0"/>
              </a:rPr>
              <a:t>模块的内容包括</a:t>
            </a:r>
            <a:r>
              <a:rPr kumimoji="1" lang="en-US" altLang="zh-CN" sz="3200">
                <a:latin typeface="Times New Roman" charset="0"/>
              </a:rPr>
              <a:t>I/O</a:t>
            </a:r>
            <a:r>
              <a:rPr kumimoji="1" lang="zh-CN" altLang="en-US" sz="3200">
                <a:latin typeface="Times New Roman" charset="0"/>
              </a:rPr>
              <a:t>说明、内部信号声明和功能定义。</a:t>
            </a:r>
            <a:endParaRPr kumimoji="1" lang="zh-CN" altLang="en-US" sz="2400">
              <a:latin typeface="Times New Roman" charset="0"/>
            </a:endParaRPr>
          </a:p>
        </p:txBody>
      </p:sp>
      <p:sp>
        <p:nvSpPr>
          <p:cNvPr id="7173" name="Text Box 5"/>
          <p:cNvSpPr txBox="1">
            <a:spLocks noChangeArrowheads="1"/>
          </p:cNvSpPr>
          <p:nvPr/>
        </p:nvSpPr>
        <p:spPr bwMode="auto">
          <a:xfrm>
            <a:off x="517525" y="3200400"/>
            <a:ext cx="8016875" cy="176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charset="0"/>
              </a:rPr>
              <a:t> </a:t>
            </a:r>
            <a:r>
              <a:rPr kumimoji="1" lang="en-US" altLang="zh-CN" sz="3200" dirty="0">
                <a:solidFill>
                  <a:srgbClr val="FF0000"/>
                </a:solidFill>
                <a:latin typeface="Times New Roman" charset="0"/>
              </a:rPr>
              <a:t>I/O</a:t>
            </a:r>
            <a:r>
              <a:rPr kumimoji="1" lang="zh-CN" altLang="en-US" sz="3200" dirty="0">
                <a:solidFill>
                  <a:srgbClr val="FF0000"/>
                </a:solidFill>
                <a:latin typeface="Times New Roman" charset="0"/>
              </a:rPr>
              <a:t>说明的格式如下：</a:t>
            </a:r>
          </a:p>
          <a:p>
            <a:pPr>
              <a:spcBef>
                <a:spcPct val="20000"/>
              </a:spcBef>
            </a:pPr>
            <a:r>
              <a:rPr kumimoji="1" lang="zh-CN" altLang="en-US" sz="3200" dirty="0">
                <a:latin typeface="Times New Roman" charset="0"/>
              </a:rPr>
              <a:t>输入口：</a:t>
            </a:r>
            <a:r>
              <a:rPr kumimoji="1" lang="en-US" altLang="zh-CN" sz="3200" dirty="0">
                <a:latin typeface="Times New Roman" charset="0"/>
              </a:rPr>
              <a:t>input   </a:t>
            </a:r>
            <a:r>
              <a:rPr kumimoji="1" lang="zh-CN" altLang="en-US" sz="3200" dirty="0">
                <a:latin typeface="Times New Roman" charset="0"/>
              </a:rPr>
              <a:t>端口名</a:t>
            </a:r>
            <a:r>
              <a:rPr kumimoji="1" lang="en-US" altLang="zh-CN" sz="3200" dirty="0">
                <a:latin typeface="Times New Roman" charset="0"/>
              </a:rPr>
              <a:t>1</a:t>
            </a:r>
            <a:r>
              <a:rPr kumimoji="1" lang="zh-CN" altLang="en-US" sz="3200" dirty="0">
                <a:latin typeface="Times New Roman" charset="0"/>
              </a:rPr>
              <a:t>，端口名</a:t>
            </a:r>
            <a:r>
              <a:rPr kumimoji="1" lang="en-US" altLang="zh-CN" sz="3200" dirty="0">
                <a:latin typeface="Times New Roman" charset="0"/>
              </a:rPr>
              <a:t>2</a:t>
            </a:r>
            <a:r>
              <a:rPr kumimoji="1" lang="zh-CN" altLang="en-US" sz="3200" dirty="0">
                <a:latin typeface="Times New Roman" charset="0"/>
              </a:rPr>
              <a:t>，</a:t>
            </a:r>
            <a:r>
              <a:rPr kumimoji="1" lang="en-US" altLang="zh-CN" sz="3200" dirty="0">
                <a:latin typeface="Times New Roman" charset="0"/>
              </a:rPr>
              <a:t>….</a:t>
            </a:r>
            <a:r>
              <a:rPr kumimoji="1" lang="zh-CN" altLang="en-US" sz="3200" dirty="0">
                <a:latin typeface="Times New Roman" charset="0"/>
              </a:rPr>
              <a:t>；</a:t>
            </a:r>
          </a:p>
          <a:p>
            <a:pPr>
              <a:spcBef>
                <a:spcPct val="20000"/>
              </a:spcBef>
            </a:pPr>
            <a:r>
              <a:rPr kumimoji="1" lang="zh-CN" altLang="en-US" sz="3200" dirty="0">
                <a:latin typeface="Times New Roman" charset="0"/>
              </a:rPr>
              <a:t>输出口：</a:t>
            </a:r>
            <a:r>
              <a:rPr kumimoji="1" lang="en-US" altLang="zh-CN" sz="3200" dirty="0">
                <a:latin typeface="Times New Roman" charset="0"/>
              </a:rPr>
              <a:t>output  </a:t>
            </a:r>
            <a:r>
              <a:rPr kumimoji="1" lang="zh-CN" altLang="en-US" sz="3200" dirty="0">
                <a:latin typeface="Times New Roman" charset="0"/>
              </a:rPr>
              <a:t>端口名</a:t>
            </a:r>
            <a:r>
              <a:rPr kumimoji="1" lang="en-US" altLang="zh-CN" sz="3200" dirty="0">
                <a:latin typeface="Times New Roman" charset="0"/>
              </a:rPr>
              <a:t>1</a:t>
            </a:r>
            <a:r>
              <a:rPr kumimoji="1" lang="zh-CN" altLang="en-US" sz="3200" dirty="0">
                <a:latin typeface="Times New Roman" charset="0"/>
              </a:rPr>
              <a:t>，端口名</a:t>
            </a:r>
            <a:r>
              <a:rPr kumimoji="1" lang="en-US" altLang="zh-CN" sz="3200" dirty="0">
                <a:latin typeface="Times New Roman" charset="0"/>
              </a:rPr>
              <a:t>2</a:t>
            </a:r>
            <a:r>
              <a:rPr kumimoji="1" lang="zh-CN" altLang="en-US" sz="3200" dirty="0">
                <a:latin typeface="Times New Roman" charset="0"/>
              </a:rPr>
              <a:t>，</a:t>
            </a:r>
            <a:r>
              <a:rPr kumimoji="1" lang="en-US" altLang="zh-CN" sz="3200" dirty="0">
                <a:latin typeface="Times New Roman" charset="0"/>
              </a:rPr>
              <a:t>….</a:t>
            </a:r>
            <a:r>
              <a:rPr kumimoji="1" lang="zh-CN" altLang="en-US" sz="3200" dirty="0">
                <a:latin typeface="Times New Roman" charset="0"/>
              </a:rPr>
              <a:t>；</a:t>
            </a:r>
            <a:endParaRPr kumimoji="1" lang="zh-CN" altLang="en-US" sz="2400" dirty="0">
              <a:latin typeface="Times New Roman" charset="0"/>
            </a:endParaRPr>
          </a:p>
        </p:txBody>
      </p:sp>
      <p:sp>
        <p:nvSpPr>
          <p:cNvPr id="7174" name="Text Box 6"/>
          <p:cNvSpPr txBox="1">
            <a:spLocks noChangeArrowheads="1"/>
          </p:cNvSpPr>
          <p:nvPr/>
        </p:nvSpPr>
        <p:spPr bwMode="auto">
          <a:xfrm>
            <a:off x="685800" y="5105400"/>
            <a:ext cx="7924800" cy="1066800"/>
          </a:xfrm>
          <a:prstGeom prst="rect">
            <a:avLst/>
          </a:prstGeom>
          <a:solidFill>
            <a:schemeClr val="bg1"/>
          </a:solidFill>
          <a:ln>
            <a:noFill/>
          </a:ln>
          <a:effectLst/>
          <a:extLst/>
        </p:spPr>
        <p:txBody>
          <a:bodyPr>
            <a:spAutoFit/>
          </a:bodyPr>
          <a:lstStyle/>
          <a:p>
            <a:pPr>
              <a:spcBef>
                <a:spcPct val="20000"/>
              </a:spcBef>
            </a:pPr>
            <a:r>
              <a:rPr kumimoji="1" lang="en-US" altLang="zh-CN" sz="3200" dirty="0">
                <a:latin typeface="Times New Roman" charset="0"/>
              </a:rPr>
              <a:t>        I/O</a:t>
            </a:r>
            <a:r>
              <a:rPr kumimoji="1" lang="zh-CN" altLang="en-US" sz="3200" dirty="0">
                <a:latin typeface="Times New Roman" charset="0"/>
              </a:rPr>
              <a:t>说明也可以写在端口声明语句里，格式如下：</a:t>
            </a:r>
            <a:endParaRPr kumimoji="1" lang="zh-CN" altLang="en-US" sz="2400" dirty="0">
              <a:latin typeface="Times New Roman" charset="0"/>
            </a:endParaRPr>
          </a:p>
        </p:txBody>
      </p:sp>
    </p:spTree>
    <p:extLst>
      <p:ext uri="{BB962C8B-B14F-4D97-AF65-F5344CB8AC3E}">
        <p14:creationId xmlns:p14="http://schemas.microsoft.com/office/powerpoint/2010/main" val="1297933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1+#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1+#ppt_w/2"/>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0-#ppt_w/2"/>
                                          </p:val>
                                        </p:tav>
                                        <p:tav tm="100000">
                                          <p:val>
                                            <p:strVal val="#ppt_x"/>
                                          </p:val>
                                        </p:tav>
                                      </p:tavLst>
                                    </p:anim>
                                    <p:anim calcmode="lin" valueType="num">
                                      <p:cBhvr additive="base">
                                        <p:cTn id="20" dur="500" fill="hold"/>
                                        <p:tgtEl>
                                          <p:spTgt spid="717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0-#ppt_w/2"/>
                                          </p:val>
                                        </p:tav>
                                        <p:tav tm="100000">
                                          <p:val>
                                            <p:strVal val="#ppt_x"/>
                                          </p:val>
                                        </p:tav>
                                      </p:tavLst>
                                    </p:anim>
                                    <p:anim calcmode="lin" valueType="num">
                                      <p:cBhvr additive="base">
                                        <p:cTn id="26"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762000" y="304800"/>
            <a:ext cx="7772400" cy="1066800"/>
          </a:xfrm>
        </p:spPr>
        <p:txBody>
          <a:bodyPr/>
          <a:lstStyle/>
          <a:p>
            <a:pPr>
              <a:buFontTx/>
              <a:buNone/>
            </a:pPr>
            <a:r>
              <a:rPr lang="en-US" altLang="zh-CN"/>
              <a:t>Module  module_name(input port1,input port2,….output port1,output port2,….);</a:t>
            </a:r>
          </a:p>
        </p:txBody>
      </p:sp>
      <p:sp>
        <p:nvSpPr>
          <p:cNvPr id="8195" name="Text Box 3"/>
          <p:cNvSpPr txBox="1">
            <a:spLocks noChangeArrowheads="1"/>
          </p:cNvSpPr>
          <p:nvPr/>
        </p:nvSpPr>
        <p:spPr bwMode="auto">
          <a:xfrm>
            <a:off x="669925" y="1600200"/>
            <a:ext cx="7635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charset="0"/>
              </a:rPr>
              <a:t>        </a:t>
            </a:r>
            <a:r>
              <a:rPr kumimoji="1" lang="zh-CN" altLang="en-US" sz="3200" b="1" dirty="0">
                <a:solidFill>
                  <a:schemeClr val="accent2"/>
                </a:solidFill>
                <a:latin typeface="Times New Roman" charset="0"/>
              </a:rPr>
              <a:t>模块中最重要的部分是逻辑功能定义，有</a:t>
            </a:r>
            <a:r>
              <a:rPr kumimoji="1" lang="zh-CN" altLang="en-US" sz="3200" b="1" dirty="0">
                <a:solidFill>
                  <a:srgbClr val="FF3300"/>
                </a:solidFill>
                <a:latin typeface="Times New Roman" charset="0"/>
              </a:rPr>
              <a:t>三种方法</a:t>
            </a:r>
            <a:r>
              <a:rPr kumimoji="1" lang="zh-CN" altLang="en-US" sz="3200" b="1" dirty="0">
                <a:solidFill>
                  <a:schemeClr val="accent2"/>
                </a:solidFill>
                <a:latin typeface="Times New Roman" charset="0"/>
              </a:rPr>
              <a:t>可在模块中产生逻辑。</a:t>
            </a:r>
          </a:p>
        </p:txBody>
      </p:sp>
      <p:sp>
        <p:nvSpPr>
          <p:cNvPr id="8196" name="Text Box 4"/>
          <p:cNvSpPr txBox="1">
            <a:spLocks noChangeArrowheads="1"/>
          </p:cNvSpPr>
          <p:nvPr/>
        </p:nvSpPr>
        <p:spPr bwMode="auto">
          <a:xfrm>
            <a:off x="365125" y="2895600"/>
            <a:ext cx="832167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charset="0"/>
              </a:rPr>
              <a:t>一、用“</a:t>
            </a:r>
            <a:r>
              <a:rPr kumimoji="1" lang="en-US" altLang="zh-CN" sz="3200" b="1" dirty="0">
                <a:latin typeface="Times New Roman" charset="0"/>
              </a:rPr>
              <a:t>assign”</a:t>
            </a:r>
            <a:r>
              <a:rPr kumimoji="1" lang="zh-CN" altLang="en-US" sz="3200" b="1" dirty="0">
                <a:latin typeface="Times New Roman" charset="0"/>
              </a:rPr>
              <a:t>声明语句</a:t>
            </a:r>
          </a:p>
          <a:p>
            <a:pPr>
              <a:spcBef>
                <a:spcPct val="20000"/>
              </a:spcBef>
            </a:pPr>
            <a:r>
              <a:rPr kumimoji="1" lang="zh-CN" altLang="en-US" sz="3200" dirty="0">
                <a:latin typeface="Times New Roman" charset="0"/>
              </a:rPr>
              <a:t>         如：</a:t>
            </a:r>
            <a:r>
              <a:rPr kumimoji="1" lang="en-US" altLang="zh-CN" sz="3200" dirty="0">
                <a:latin typeface="Times New Roman" charset="0"/>
              </a:rPr>
              <a:t>assign   a = b &amp; c</a:t>
            </a:r>
            <a:r>
              <a:rPr kumimoji="1" lang="zh-CN" altLang="en-US" sz="3200" dirty="0">
                <a:latin typeface="Times New Roman" charset="0"/>
              </a:rPr>
              <a:t>；</a:t>
            </a:r>
          </a:p>
        </p:txBody>
      </p:sp>
      <p:sp>
        <p:nvSpPr>
          <p:cNvPr id="8197" name="Text Box 5"/>
          <p:cNvSpPr txBox="1">
            <a:spLocks noChangeArrowheads="1"/>
          </p:cNvSpPr>
          <p:nvPr/>
        </p:nvSpPr>
        <p:spPr bwMode="auto">
          <a:xfrm>
            <a:off x="441325" y="4364038"/>
            <a:ext cx="7940675"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charset="0"/>
              </a:rPr>
              <a:t>二、用实例元件</a:t>
            </a:r>
          </a:p>
          <a:p>
            <a:pPr>
              <a:spcBef>
                <a:spcPct val="20000"/>
              </a:spcBef>
            </a:pPr>
            <a:r>
              <a:rPr kumimoji="1" lang="zh-CN" altLang="en-US" sz="3200" dirty="0">
                <a:latin typeface="Times New Roman" charset="0"/>
              </a:rPr>
              <a:t>         如：</a:t>
            </a:r>
            <a:r>
              <a:rPr kumimoji="1" lang="en-US" altLang="zh-CN" sz="3200" dirty="0">
                <a:latin typeface="Times New Roman" charset="0"/>
              </a:rPr>
              <a:t>and   </a:t>
            </a:r>
            <a:r>
              <a:rPr kumimoji="1" lang="en-US" altLang="zh-CN" sz="3200" dirty="0" err="1">
                <a:latin typeface="Times New Roman" charset="0"/>
              </a:rPr>
              <a:t>and_inst</a:t>
            </a:r>
            <a:r>
              <a:rPr kumimoji="1" lang="en-US" altLang="zh-CN" sz="3200" dirty="0">
                <a:latin typeface="Times New Roman" charset="0"/>
              </a:rPr>
              <a:t>(q, a, b);</a:t>
            </a:r>
            <a:endParaRPr kumimoji="1" lang="en-US" altLang="zh-CN" sz="2400" dirty="0">
              <a:latin typeface="Times New Roman" charset="0"/>
            </a:endParaRPr>
          </a:p>
        </p:txBody>
      </p:sp>
    </p:spTree>
    <p:extLst>
      <p:ext uri="{BB962C8B-B14F-4D97-AF65-F5344CB8AC3E}">
        <p14:creationId xmlns:p14="http://schemas.microsoft.com/office/powerpoint/2010/main" val="1545722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0-#ppt_w/2"/>
                                          </p:val>
                                        </p:tav>
                                        <p:tav tm="100000">
                                          <p:val>
                                            <p:strVal val="#ppt_x"/>
                                          </p:val>
                                        </p:tav>
                                      </p:tavLst>
                                    </p:anim>
                                    <p:anim calcmode="lin" valueType="num">
                                      <p:cBhvr additive="base">
                                        <p:cTn id="8"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additive="base">
                                        <p:cTn id="19" dur="500" fill="hold"/>
                                        <p:tgtEl>
                                          <p:spTgt spid="8196"/>
                                        </p:tgtEl>
                                        <p:attrNameLst>
                                          <p:attrName>ppt_x</p:attrName>
                                        </p:attrNameLst>
                                      </p:cBhvr>
                                      <p:tavLst>
                                        <p:tav tm="0">
                                          <p:val>
                                            <p:strVal val="0-#ppt_w/2"/>
                                          </p:val>
                                        </p:tav>
                                        <p:tav tm="100000">
                                          <p:val>
                                            <p:strVal val="#ppt_x"/>
                                          </p:val>
                                        </p:tav>
                                      </p:tavLst>
                                    </p:anim>
                                    <p:anim calcmode="lin" valueType="num">
                                      <p:cBhvr additive="base">
                                        <p:cTn id="20" dur="500" fill="hold"/>
                                        <p:tgtEl>
                                          <p:spTgt spid="8196"/>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additive="base">
                                        <p:cTn id="25" dur="500" fill="hold"/>
                                        <p:tgtEl>
                                          <p:spTgt spid="8197"/>
                                        </p:tgtEl>
                                        <p:attrNameLst>
                                          <p:attrName>ppt_x</p:attrName>
                                        </p:attrNameLst>
                                      </p:cBhvr>
                                      <p:tavLst>
                                        <p:tav tm="0">
                                          <p:val>
                                            <p:strVal val="1+#ppt_w/2"/>
                                          </p:val>
                                        </p:tav>
                                        <p:tav tm="100000">
                                          <p:val>
                                            <p:strVal val="#ppt_x"/>
                                          </p:val>
                                        </p:tav>
                                      </p:tavLst>
                                    </p:anim>
                                    <p:anim calcmode="lin" valueType="num">
                                      <p:cBhvr additive="base">
                                        <p:cTn id="26"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196" grpId="0" autoUpdateAnimBg="0"/>
      <p:bldP spid="819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381000"/>
            <a:ext cx="7772400" cy="685800"/>
          </a:xfrm>
        </p:spPr>
        <p:txBody>
          <a:bodyPr/>
          <a:lstStyle/>
          <a:p>
            <a:pPr>
              <a:buFontTx/>
              <a:buNone/>
            </a:pPr>
            <a:r>
              <a:rPr lang="zh-CN" altLang="en-US" b="1" dirty="0"/>
              <a:t>三、用“</a:t>
            </a:r>
            <a:r>
              <a:rPr lang="en-US" altLang="zh-CN" b="1" dirty="0"/>
              <a:t>always”</a:t>
            </a:r>
            <a:r>
              <a:rPr lang="zh-CN" altLang="en-US" b="1" dirty="0"/>
              <a:t>块</a:t>
            </a:r>
            <a:endParaRPr lang="zh-CN" altLang="en-US" dirty="0"/>
          </a:p>
        </p:txBody>
      </p:sp>
      <p:sp>
        <p:nvSpPr>
          <p:cNvPr id="9219" name="Text Box 3"/>
          <p:cNvSpPr txBox="1">
            <a:spLocks noChangeArrowheads="1"/>
          </p:cNvSpPr>
          <p:nvPr/>
        </p:nvSpPr>
        <p:spPr bwMode="auto">
          <a:xfrm>
            <a:off x="441325" y="1163638"/>
            <a:ext cx="8093075"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charset="0"/>
              </a:rPr>
              <a:t>如：</a:t>
            </a:r>
          </a:p>
          <a:p>
            <a:pPr>
              <a:spcBef>
                <a:spcPct val="20000"/>
              </a:spcBef>
            </a:pPr>
            <a:r>
              <a:rPr kumimoji="1" lang="zh-CN" altLang="en-US" sz="3200">
                <a:solidFill>
                  <a:srgbClr val="FF3300"/>
                </a:solidFill>
                <a:latin typeface="Times New Roman" charset="0"/>
              </a:rPr>
              <a:t>    </a:t>
            </a:r>
            <a:r>
              <a:rPr kumimoji="1" lang="en-US" altLang="zh-CN" sz="3200">
                <a:solidFill>
                  <a:srgbClr val="FF3300"/>
                </a:solidFill>
                <a:latin typeface="Times New Roman" charset="0"/>
              </a:rPr>
              <a:t>always @(posedge clk or posedge clr)</a:t>
            </a:r>
          </a:p>
          <a:p>
            <a:pPr>
              <a:spcBef>
                <a:spcPct val="20000"/>
              </a:spcBef>
            </a:pPr>
            <a:r>
              <a:rPr kumimoji="1" lang="en-US" altLang="zh-CN" sz="3200">
                <a:solidFill>
                  <a:srgbClr val="FF3300"/>
                </a:solidFill>
                <a:latin typeface="Times New Roman" charset="0"/>
              </a:rPr>
              <a:t>             begin</a:t>
            </a:r>
          </a:p>
          <a:p>
            <a:pPr>
              <a:spcBef>
                <a:spcPct val="20000"/>
              </a:spcBef>
            </a:pPr>
            <a:r>
              <a:rPr kumimoji="1" lang="en-US" altLang="zh-CN" sz="3200">
                <a:solidFill>
                  <a:srgbClr val="FF3300"/>
                </a:solidFill>
                <a:latin typeface="Times New Roman" charset="0"/>
              </a:rPr>
              <a:t>                       if (clr)   q&lt;=0;</a:t>
            </a:r>
          </a:p>
          <a:p>
            <a:pPr>
              <a:spcBef>
                <a:spcPct val="20000"/>
              </a:spcBef>
            </a:pPr>
            <a:r>
              <a:rPr kumimoji="1" lang="en-US" altLang="zh-CN" sz="3200">
                <a:solidFill>
                  <a:srgbClr val="FF3300"/>
                </a:solidFill>
                <a:latin typeface="Times New Roman" charset="0"/>
              </a:rPr>
              <a:t>                        else   if(en)  q &lt;=d;</a:t>
            </a:r>
          </a:p>
          <a:p>
            <a:pPr>
              <a:spcBef>
                <a:spcPct val="20000"/>
              </a:spcBef>
            </a:pPr>
            <a:r>
              <a:rPr kumimoji="1" lang="en-US" altLang="zh-CN" sz="3200">
                <a:solidFill>
                  <a:srgbClr val="FF3300"/>
                </a:solidFill>
                <a:latin typeface="Times New Roman" charset="0"/>
              </a:rPr>
              <a:t>              end</a:t>
            </a:r>
            <a:endParaRPr kumimoji="1" lang="en-US" altLang="zh-CN" sz="2400">
              <a:solidFill>
                <a:srgbClr val="FF3300"/>
              </a:solidFill>
              <a:latin typeface="Times New Roman" charset="0"/>
            </a:endParaRPr>
          </a:p>
        </p:txBody>
      </p:sp>
      <p:sp>
        <p:nvSpPr>
          <p:cNvPr id="9220" name="Text Box 4"/>
          <p:cNvSpPr txBox="1">
            <a:spLocks noChangeArrowheads="1"/>
          </p:cNvSpPr>
          <p:nvPr/>
        </p:nvSpPr>
        <p:spPr bwMode="auto">
          <a:xfrm>
            <a:off x="669925" y="4800600"/>
            <a:ext cx="794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charset="0"/>
              </a:rPr>
              <a:t>        </a:t>
            </a:r>
            <a:r>
              <a:rPr kumimoji="1" lang="zh-CN" altLang="en-US" sz="3200" dirty="0">
                <a:latin typeface="Times New Roman" charset="0"/>
              </a:rPr>
              <a:t>该语句常用于描述时序逻辑，上例是一个带异步清除端的</a:t>
            </a:r>
            <a:r>
              <a:rPr kumimoji="1" lang="en-US" altLang="zh-CN" sz="3200" dirty="0">
                <a:latin typeface="Times New Roman" charset="0"/>
              </a:rPr>
              <a:t>D</a:t>
            </a:r>
            <a:r>
              <a:rPr kumimoji="1" lang="zh-CN" altLang="en-US" sz="3200" dirty="0">
                <a:latin typeface="Times New Roman" charset="0"/>
              </a:rPr>
              <a:t>触发器。</a:t>
            </a:r>
            <a:endParaRPr kumimoji="1" lang="zh-CN" altLang="en-US" sz="2400" dirty="0">
              <a:latin typeface="Times New Roman" charset="0"/>
            </a:endParaRPr>
          </a:p>
        </p:txBody>
      </p:sp>
    </p:spTree>
    <p:extLst>
      <p:ext uri="{BB962C8B-B14F-4D97-AF65-F5344CB8AC3E}">
        <p14:creationId xmlns:p14="http://schemas.microsoft.com/office/powerpoint/2010/main" val="286348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219"/>
                                        </p:tgtEl>
                                        <p:attrNameLst>
                                          <p:attrName>style.visibility</p:attrName>
                                        </p:attrNameLst>
                                      </p:cBhvr>
                                      <p:to>
                                        <p:strVal val="visible"/>
                                      </p:to>
                                    </p:set>
                                    <p:anim calcmode="lin" valueType="num">
                                      <p:cBhvr additive="base">
                                        <p:cTn id="13" dur="500" fill="hold"/>
                                        <p:tgtEl>
                                          <p:spTgt spid="9219"/>
                                        </p:tgtEl>
                                        <p:attrNameLst>
                                          <p:attrName>ppt_x</p:attrName>
                                        </p:attrNameLst>
                                      </p:cBhvr>
                                      <p:tavLst>
                                        <p:tav tm="0">
                                          <p:val>
                                            <p:strVal val="1+#ppt_w/2"/>
                                          </p:val>
                                        </p:tav>
                                        <p:tav tm="100000">
                                          <p:val>
                                            <p:strVal val="#ppt_x"/>
                                          </p:val>
                                        </p:tav>
                                      </p:tavLst>
                                    </p:anim>
                                    <p:anim calcmode="lin" valueType="num">
                                      <p:cBhvr additive="base">
                                        <p:cTn id="14" dur="500" fill="hold"/>
                                        <p:tgtEl>
                                          <p:spTgt spid="921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slide(fromBottom)">
                                      <p:cBhvr>
                                        <p:cTn id="19"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85800" y="457200"/>
            <a:ext cx="7772400" cy="762000"/>
          </a:xfrm>
        </p:spPr>
        <p:txBody>
          <a:bodyPr/>
          <a:lstStyle/>
          <a:p>
            <a:pPr>
              <a:buFontTx/>
              <a:buNone/>
            </a:pPr>
            <a:r>
              <a:rPr lang="zh-CN" altLang="en-US" b="1" dirty="0" smtClean="0">
                <a:solidFill>
                  <a:srgbClr val="FF3300"/>
                </a:solidFill>
              </a:rPr>
              <a:t>三</a:t>
            </a:r>
            <a:r>
              <a:rPr lang="zh-CN" altLang="en-US" b="1" dirty="0">
                <a:solidFill>
                  <a:srgbClr val="FF3300"/>
                </a:solidFill>
              </a:rPr>
              <a:t>种语句</a:t>
            </a:r>
            <a:r>
              <a:rPr lang="zh-CN" altLang="en-US" b="1" dirty="0" smtClean="0">
                <a:solidFill>
                  <a:srgbClr val="FF3300"/>
                </a:solidFill>
              </a:rPr>
              <a:t>小结：</a:t>
            </a:r>
            <a:endParaRPr lang="zh-CN" altLang="en-US" b="1" dirty="0">
              <a:solidFill>
                <a:srgbClr val="FF3300"/>
              </a:solidFill>
            </a:endParaRPr>
          </a:p>
        </p:txBody>
      </p:sp>
      <p:sp>
        <p:nvSpPr>
          <p:cNvPr id="10243" name="Text Box 3"/>
          <p:cNvSpPr txBox="1">
            <a:spLocks noChangeArrowheads="1"/>
          </p:cNvSpPr>
          <p:nvPr/>
        </p:nvSpPr>
        <p:spPr bwMode="auto">
          <a:xfrm>
            <a:off x="619467" y="1428206"/>
            <a:ext cx="8016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charset="0"/>
              </a:rPr>
              <a:t>1</a:t>
            </a:r>
            <a:r>
              <a:rPr kumimoji="1" lang="zh-CN" altLang="en-US" sz="3200" dirty="0">
                <a:latin typeface="Times New Roman" charset="0"/>
              </a:rPr>
              <a:t>、三种语句都是可以</a:t>
            </a:r>
            <a:r>
              <a:rPr kumimoji="1" lang="zh-CN" altLang="en-US" sz="3200" b="1" dirty="0">
                <a:solidFill>
                  <a:srgbClr val="FF3300"/>
                </a:solidFill>
                <a:latin typeface="Times New Roman" charset="0"/>
              </a:rPr>
              <a:t>并发运行</a:t>
            </a:r>
            <a:r>
              <a:rPr kumimoji="1" lang="zh-CN" altLang="en-US" sz="3200" dirty="0">
                <a:latin typeface="Times New Roman" charset="0"/>
              </a:rPr>
              <a:t>的；</a:t>
            </a:r>
          </a:p>
        </p:txBody>
      </p:sp>
      <p:sp>
        <p:nvSpPr>
          <p:cNvPr id="10244" name="Text Box 4"/>
          <p:cNvSpPr txBox="1">
            <a:spLocks noChangeArrowheads="1"/>
          </p:cNvSpPr>
          <p:nvPr/>
        </p:nvSpPr>
        <p:spPr bwMode="auto">
          <a:xfrm>
            <a:off x="593725" y="2230438"/>
            <a:ext cx="7407275" cy="579437"/>
          </a:xfrm>
          <a:prstGeom prst="rect">
            <a:avLst/>
          </a:prstGeom>
          <a:solidFill>
            <a:schemeClr val="bg1"/>
          </a:solidFill>
          <a:ln>
            <a:noFill/>
          </a:ln>
          <a:effectLst/>
          <a:extLst/>
        </p:spPr>
        <p:txBody>
          <a:bodyPr>
            <a:spAutoFit/>
          </a:bodyPr>
          <a:lstStyle/>
          <a:p>
            <a:pPr>
              <a:spcBef>
                <a:spcPct val="20000"/>
              </a:spcBef>
            </a:pPr>
            <a:r>
              <a:rPr kumimoji="1" lang="en-US" altLang="zh-CN" sz="3200" dirty="0">
                <a:latin typeface="Times New Roman" charset="0"/>
              </a:rPr>
              <a:t>2</a:t>
            </a:r>
            <a:r>
              <a:rPr kumimoji="1" lang="zh-CN" altLang="en-US" sz="3200" dirty="0">
                <a:latin typeface="Times New Roman" charset="0"/>
              </a:rPr>
              <a:t>、 </a:t>
            </a:r>
            <a:r>
              <a:rPr kumimoji="1" lang="en-US" altLang="zh-CN" sz="3200" dirty="0">
                <a:latin typeface="Times New Roman" charset="0"/>
              </a:rPr>
              <a:t>always</a:t>
            </a:r>
            <a:r>
              <a:rPr kumimoji="1" lang="zh-CN" altLang="en-US" sz="3200" dirty="0">
                <a:latin typeface="Times New Roman" charset="0"/>
              </a:rPr>
              <a:t>语句内部是</a:t>
            </a:r>
            <a:r>
              <a:rPr kumimoji="1" lang="zh-CN" altLang="en-US" sz="3200" b="1" dirty="0">
                <a:solidFill>
                  <a:srgbClr val="FF0000"/>
                </a:solidFill>
                <a:latin typeface="Times New Roman" charset="0"/>
              </a:rPr>
              <a:t>顺序执行</a:t>
            </a:r>
            <a:r>
              <a:rPr kumimoji="1" lang="zh-CN" altLang="en-US" sz="3200" dirty="0">
                <a:latin typeface="Times New Roman" charset="0"/>
              </a:rPr>
              <a:t>的；</a:t>
            </a:r>
          </a:p>
        </p:txBody>
      </p:sp>
      <p:sp>
        <p:nvSpPr>
          <p:cNvPr id="10245" name="Text Box 5"/>
          <p:cNvSpPr txBox="1">
            <a:spLocks noChangeArrowheads="1"/>
          </p:cNvSpPr>
          <p:nvPr/>
        </p:nvSpPr>
        <p:spPr bwMode="auto">
          <a:xfrm>
            <a:off x="669925" y="2992438"/>
            <a:ext cx="710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3</a:t>
            </a:r>
            <a:r>
              <a:rPr kumimoji="1" lang="zh-CN" altLang="en-US" sz="3200">
                <a:latin typeface="Times New Roman" charset="0"/>
              </a:rPr>
              <a:t>、在实际运用中灵活应用</a:t>
            </a:r>
            <a:r>
              <a:rPr kumimoji="1" lang="zh-CN" altLang="en-US" sz="3200" b="1">
                <a:solidFill>
                  <a:srgbClr val="FF3300"/>
                </a:solidFill>
                <a:latin typeface="Times New Roman" charset="0"/>
              </a:rPr>
              <a:t>并发和顺序</a:t>
            </a:r>
            <a:r>
              <a:rPr kumimoji="1" lang="zh-CN" altLang="en-US" sz="3200">
                <a:latin typeface="Times New Roman" charset="0"/>
              </a:rPr>
              <a:t>。</a:t>
            </a:r>
            <a:endParaRPr kumimoji="1" lang="zh-CN" altLang="en-US" sz="2400">
              <a:latin typeface="Times New Roman" charset="0"/>
            </a:endParaRPr>
          </a:p>
        </p:txBody>
      </p:sp>
    </p:spTree>
    <p:extLst>
      <p:ext uri="{BB962C8B-B14F-4D97-AF65-F5344CB8AC3E}">
        <p14:creationId xmlns:p14="http://schemas.microsoft.com/office/powerpoint/2010/main" val="4227558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 calcmode="lin" valueType="num">
                                      <p:cBhvr>
                                        <p:cTn id="12" dur="1000" fill="hold"/>
                                        <p:tgtEl>
                                          <p:spTgt spid="10243"/>
                                        </p:tgtEl>
                                        <p:attrNameLst>
                                          <p:attrName>ppt_w</p:attrName>
                                        </p:attrNameLst>
                                      </p:cBhvr>
                                      <p:tavLst>
                                        <p:tav tm="0">
                                          <p:val>
                                            <p:fltVal val="0"/>
                                          </p:val>
                                        </p:tav>
                                        <p:tav tm="100000">
                                          <p:val>
                                            <p:strVal val="#ppt_w"/>
                                          </p:val>
                                        </p:tav>
                                      </p:tavLst>
                                    </p:anim>
                                    <p:anim calcmode="lin" valueType="num">
                                      <p:cBhvr>
                                        <p:cTn id="13" dur="1000" fill="hold"/>
                                        <p:tgtEl>
                                          <p:spTgt spid="10243"/>
                                        </p:tgtEl>
                                        <p:attrNameLst>
                                          <p:attrName>ppt_h</p:attrName>
                                        </p:attrNameLst>
                                      </p:cBhvr>
                                      <p:tavLst>
                                        <p:tav tm="0">
                                          <p:val>
                                            <p:fltVal val="0"/>
                                          </p:val>
                                        </p:tav>
                                        <p:tav tm="100000">
                                          <p:val>
                                            <p:strVal val="#ppt_h"/>
                                          </p:val>
                                        </p:tav>
                                      </p:tavLst>
                                    </p:anim>
                                    <p:anim calcmode="lin" valueType="num">
                                      <p:cBhvr>
                                        <p:cTn id="14" dur="1000" fill="hold"/>
                                        <p:tgtEl>
                                          <p:spTgt spid="1024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024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10244"/>
                                        </p:tgtEl>
                                        <p:attrNameLst>
                                          <p:attrName>style.visibility</p:attrName>
                                        </p:attrNameLst>
                                      </p:cBhvr>
                                      <p:to>
                                        <p:strVal val="visible"/>
                                      </p:to>
                                    </p:set>
                                    <p:animEffect transition="in" filter="barn(inHorizontal)">
                                      <p:cBhvr>
                                        <p:cTn id="20" dur="500"/>
                                        <p:tgtEl>
                                          <p:spTgt spid="102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0245"/>
                                        </p:tgtEl>
                                        <p:attrNameLst>
                                          <p:attrName>style.visibility</p:attrName>
                                        </p:attrNameLst>
                                      </p:cBhvr>
                                      <p:to>
                                        <p:strVal val="visible"/>
                                      </p:to>
                                    </p:set>
                                    <p:animEffect transition="in" filter="barn(outHorizontal)">
                                      <p:cBhvr>
                                        <p:cTn id="25"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P spid="10244" grpId="0" animBg="1" autoUpdateAnimBg="0"/>
      <p:bldP spid="1024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517525" y="2057400"/>
            <a:ext cx="7940675" cy="152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b="1" dirty="0" smtClean="0">
                <a:latin typeface="Times New Roman" charset="0"/>
              </a:rPr>
              <a:t>四、</a:t>
            </a:r>
            <a:r>
              <a:rPr kumimoji="1" lang="en-US" altLang="zh-CN" sz="3200" b="1" dirty="0">
                <a:latin typeface="Times New Roman" charset="0"/>
              </a:rPr>
              <a:t>4</a:t>
            </a:r>
            <a:r>
              <a:rPr kumimoji="1" lang="zh-CN" altLang="en-US" sz="3200" b="1" dirty="0">
                <a:latin typeface="Times New Roman" charset="0"/>
              </a:rPr>
              <a:t>个最基本的数据类型</a:t>
            </a:r>
          </a:p>
          <a:p>
            <a:pPr>
              <a:lnSpc>
                <a:spcPct val="90000"/>
              </a:lnSpc>
              <a:spcBef>
                <a:spcPct val="20000"/>
              </a:spcBef>
            </a:pPr>
            <a:r>
              <a:rPr kumimoji="1" lang="zh-CN" altLang="en-US" sz="3200" dirty="0">
                <a:latin typeface="Times New Roman" charset="0"/>
              </a:rPr>
              <a:t>          </a:t>
            </a:r>
            <a:r>
              <a:rPr kumimoji="1" lang="en-US" altLang="zh-CN" sz="3200" dirty="0">
                <a:latin typeface="Times New Roman" charset="0"/>
              </a:rPr>
              <a:t>integer</a:t>
            </a:r>
            <a:r>
              <a:rPr kumimoji="1" lang="zh-CN" altLang="en-US" sz="3200" dirty="0">
                <a:latin typeface="Times New Roman" charset="0"/>
              </a:rPr>
              <a:t>型、</a:t>
            </a:r>
            <a:r>
              <a:rPr kumimoji="1" lang="en-US" altLang="zh-CN" sz="3200" dirty="0">
                <a:latin typeface="Times New Roman" charset="0"/>
              </a:rPr>
              <a:t>parameter</a:t>
            </a:r>
            <a:r>
              <a:rPr kumimoji="1" lang="zh-CN" altLang="en-US" sz="3200" dirty="0">
                <a:latin typeface="Times New Roman" charset="0"/>
              </a:rPr>
              <a:t>型、</a:t>
            </a:r>
            <a:r>
              <a:rPr kumimoji="1" lang="en-US" altLang="zh-CN" sz="3200" dirty="0" err="1">
                <a:latin typeface="Times New Roman" charset="0"/>
              </a:rPr>
              <a:t>reg</a:t>
            </a:r>
            <a:r>
              <a:rPr kumimoji="1" lang="zh-CN" altLang="en-US" sz="3200" dirty="0">
                <a:latin typeface="Times New Roman" charset="0"/>
              </a:rPr>
              <a:t>型、</a:t>
            </a:r>
            <a:r>
              <a:rPr kumimoji="1" lang="en-US" altLang="zh-CN" sz="3200" dirty="0">
                <a:latin typeface="Times New Roman" charset="0"/>
              </a:rPr>
              <a:t>wire</a:t>
            </a:r>
            <a:r>
              <a:rPr kumimoji="1" lang="zh-CN" altLang="en-US" sz="3200" dirty="0">
                <a:latin typeface="Times New Roman" charset="0"/>
              </a:rPr>
              <a:t>型。</a:t>
            </a:r>
          </a:p>
        </p:txBody>
      </p:sp>
    </p:spTree>
    <p:extLst>
      <p:ext uri="{BB962C8B-B14F-4D97-AF65-F5344CB8AC3E}">
        <p14:creationId xmlns:p14="http://schemas.microsoft.com/office/powerpoint/2010/main" val="304428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1000" fill="hold"/>
                                        <p:tgtEl>
                                          <p:spTgt spid="11268"/>
                                        </p:tgtEl>
                                        <p:attrNameLst>
                                          <p:attrName>ppt_w</p:attrName>
                                        </p:attrNameLst>
                                      </p:cBhvr>
                                      <p:tavLst>
                                        <p:tav tm="0">
                                          <p:val>
                                            <p:fltVal val="0"/>
                                          </p:val>
                                        </p:tav>
                                        <p:tav tm="100000">
                                          <p:val>
                                            <p:strVal val="#ppt_w"/>
                                          </p:val>
                                        </p:tav>
                                      </p:tavLst>
                                    </p:anim>
                                    <p:anim calcmode="lin" valueType="num">
                                      <p:cBhvr>
                                        <p:cTn id="8" dur="1000" fill="hold"/>
                                        <p:tgtEl>
                                          <p:spTgt spid="11268"/>
                                        </p:tgtEl>
                                        <p:attrNameLst>
                                          <p:attrName>ppt_h</p:attrName>
                                        </p:attrNameLst>
                                      </p:cBhvr>
                                      <p:tavLst>
                                        <p:tav tm="0">
                                          <p:val>
                                            <p:fltVal val="0"/>
                                          </p:val>
                                        </p:tav>
                                        <p:tav tm="100000">
                                          <p:val>
                                            <p:strVal val="#ppt_h"/>
                                          </p:val>
                                        </p:tav>
                                      </p:tavLst>
                                    </p:anim>
                                    <p:anim calcmode="lin" valueType="num">
                                      <p:cBhvr>
                                        <p:cTn id="9" dur="1000" fill="hold"/>
                                        <p:tgtEl>
                                          <p:spTgt spid="112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6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5800" y="381000"/>
            <a:ext cx="7772400" cy="609600"/>
          </a:xfrm>
        </p:spPr>
        <p:txBody>
          <a:bodyPr/>
          <a:lstStyle/>
          <a:p>
            <a:pPr>
              <a:buFontTx/>
              <a:buNone/>
            </a:pPr>
            <a:r>
              <a:rPr lang="en-US" altLang="zh-CN" dirty="0" smtClean="0">
                <a:solidFill>
                  <a:srgbClr val="FF0000"/>
                </a:solidFill>
              </a:rPr>
              <a:t>1</a:t>
            </a:r>
            <a:r>
              <a:rPr lang="zh-CN" altLang="en-US" b="1" dirty="0" smtClean="0">
                <a:solidFill>
                  <a:srgbClr val="FF0000"/>
                </a:solidFill>
              </a:rPr>
              <a:t>、数字</a:t>
            </a:r>
            <a:r>
              <a:rPr lang="zh-CN" altLang="en-US" b="1" dirty="0">
                <a:solidFill>
                  <a:srgbClr val="FF0000"/>
                </a:solidFill>
              </a:rPr>
              <a:t>表达方式有以下</a:t>
            </a:r>
            <a:r>
              <a:rPr lang="en-US" altLang="zh-CN" b="1" dirty="0">
                <a:solidFill>
                  <a:srgbClr val="FF0000"/>
                </a:solidFill>
              </a:rPr>
              <a:t>3</a:t>
            </a:r>
            <a:r>
              <a:rPr lang="zh-CN" altLang="en-US" b="1" dirty="0">
                <a:solidFill>
                  <a:srgbClr val="FF0000"/>
                </a:solidFill>
              </a:rPr>
              <a:t>种：</a:t>
            </a:r>
          </a:p>
        </p:txBody>
      </p:sp>
      <p:sp>
        <p:nvSpPr>
          <p:cNvPr id="12291" name="Text Box 3"/>
          <p:cNvSpPr txBox="1">
            <a:spLocks noChangeArrowheads="1"/>
          </p:cNvSpPr>
          <p:nvPr/>
        </p:nvSpPr>
        <p:spPr bwMode="auto">
          <a:xfrm>
            <a:off x="365125" y="1066800"/>
            <a:ext cx="8397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dirty="0">
                <a:latin typeface="Times New Roman" charset="0"/>
              </a:rPr>
              <a:t>（</a:t>
            </a:r>
            <a:r>
              <a:rPr kumimoji="1" lang="en-US" altLang="zh-CN" sz="3200" dirty="0">
                <a:latin typeface="Times New Roman" charset="0"/>
              </a:rPr>
              <a:t>1</a:t>
            </a:r>
            <a:r>
              <a:rPr kumimoji="1" lang="zh-CN" altLang="en-US" sz="3200" dirty="0">
                <a:latin typeface="Times New Roman" charset="0"/>
              </a:rPr>
              <a:t>）</a:t>
            </a:r>
            <a:r>
              <a:rPr kumimoji="1" lang="en-US" altLang="zh-CN" sz="3200" dirty="0">
                <a:latin typeface="Times New Roman" charset="0"/>
              </a:rPr>
              <a:t>&lt;</a:t>
            </a:r>
            <a:r>
              <a:rPr kumimoji="1" lang="zh-CN" altLang="en-US" sz="3200" dirty="0">
                <a:latin typeface="Times New Roman" charset="0"/>
              </a:rPr>
              <a:t>位宽</a:t>
            </a:r>
            <a:r>
              <a:rPr kumimoji="1" lang="en-US" altLang="zh-CN" sz="3200" dirty="0">
                <a:latin typeface="Times New Roman" charset="0"/>
              </a:rPr>
              <a:t>&gt; &lt;</a:t>
            </a:r>
            <a:r>
              <a:rPr kumimoji="1" lang="zh-CN" altLang="en-US" sz="3200" dirty="0">
                <a:latin typeface="Times New Roman" charset="0"/>
              </a:rPr>
              <a:t>进制</a:t>
            </a:r>
            <a:r>
              <a:rPr kumimoji="1" lang="en-US" altLang="zh-CN" sz="3200" dirty="0">
                <a:latin typeface="Times New Roman" charset="0"/>
              </a:rPr>
              <a:t>&gt; &lt;</a:t>
            </a:r>
            <a:r>
              <a:rPr kumimoji="1" lang="zh-CN" altLang="en-US" sz="3200" dirty="0">
                <a:latin typeface="Times New Roman" charset="0"/>
              </a:rPr>
              <a:t>数字</a:t>
            </a:r>
            <a:r>
              <a:rPr kumimoji="1" lang="en-US" altLang="zh-CN" sz="3200" dirty="0">
                <a:latin typeface="Times New Roman" charset="0"/>
              </a:rPr>
              <a:t>&gt;</a:t>
            </a:r>
            <a:r>
              <a:rPr kumimoji="1" lang="zh-CN" altLang="en-US" sz="3200" dirty="0">
                <a:latin typeface="Times New Roman" charset="0"/>
              </a:rPr>
              <a:t>，这是一种全面的描述方式。</a:t>
            </a:r>
          </a:p>
        </p:txBody>
      </p:sp>
      <p:sp>
        <p:nvSpPr>
          <p:cNvPr id="12292" name="Text Box 4"/>
          <p:cNvSpPr txBox="1">
            <a:spLocks noChangeArrowheads="1"/>
          </p:cNvSpPr>
          <p:nvPr/>
        </p:nvSpPr>
        <p:spPr bwMode="auto">
          <a:xfrm>
            <a:off x="441325" y="2362200"/>
            <a:ext cx="81692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dirty="0">
                <a:latin typeface="Times New Roman" charset="0"/>
              </a:rPr>
              <a:t>（</a:t>
            </a:r>
            <a:r>
              <a:rPr kumimoji="1" lang="en-US" altLang="zh-CN" sz="3200" dirty="0">
                <a:latin typeface="Times New Roman" charset="0"/>
              </a:rPr>
              <a:t>2</a:t>
            </a:r>
            <a:r>
              <a:rPr kumimoji="1" lang="zh-CN" altLang="en-US" sz="3200" dirty="0">
                <a:latin typeface="Times New Roman" charset="0"/>
              </a:rPr>
              <a:t>）在</a:t>
            </a:r>
            <a:r>
              <a:rPr kumimoji="1" lang="en-US" altLang="zh-CN" sz="3200" dirty="0">
                <a:latin typeface="Times New Roman" charset="0"/>
              </a:rPr>
              <a:t>&lt;</a:t>
            </a:r>
            <a:r>
              <a:rPr kumimoji="1" lang="zh-CN" altLang="en-US" sz="3200" dirty="0">
                <a:latin typeface="Times New Roman" charset="0"/>
              </a:rPr>
              <a:t>进制</a:t>
            </a:r>
            <a:r>
              <a:rPr kumimoji="1" lang="en-US" altLang="zh-CN" sz="3200" dirty="0">
                <a:latin typeface="Times New Roman" charset="0"/>
              </a:rPr>
              <a:t>&gt; &lt;</a:t>
            </a:r>
            <a:r>
              <a:rPr kumimoji="1" lang="zh-CN" altLang="en-US" sz="3200" dirty="0">
                <a:latin typeface="Times New Roman" charset="0"/>
              </a:rPr>
              <a:t>数字</a:t>
            </a:r>
            <a:r>
              <a:rPr kumimoji="1" lang="en-US" altLang="zh-CN" sz="3200" dirty="0">
                <a:latin typeface="Times New Roman" charset="0"/>
              </a:rPr>
              <a:t>&gt;</a:t>
            </a:r>
            <a:r>
              <a:rPr kumimoji="1" lang="zh-CN" altLang="en-US" sz="3200" dirty="0">
                <a:latin typeface="Times New Roman" charset="0"/>
              </a:rPr>
              <a:t>这种描述方式中，数字的位宽采用缺省位宽（这由具体的机器系统决定，但至少</a:t>
            </a:r>
            <a:r>
              <a:rPr kumimoji="1" lang="en-US" altLang="zh-CN" sz="3200" dirty="0">
                <a:latin typeface="Times New Roman" charset="0"/>
              </a:rPr>
              <a:t>32</a:t>
            </a:r>
            <a:r>
              <a:rPr kumimoji="1" lang="zh-CN" altLang="en-US" sz="3200" dirty="0">
                <a:latin typeface="Times New Roman" charset="0"/>
              </a:rPr>
              <a:t>位）。</a:t>
            </a:r>
            <a:endParaRPr kumimoji="1" lang="zh-CN" altLang="en-US" sz="2400" dirty="0">
              <a:latin typeface="Times New Roman" charset="0"/>
            </a:endParaRPr>
          </a:p>
        </p:txBody>
      </p:sp>
      <p:sp>
        <p:nvSpPr>
          <p:cNvPr id="12293" name="Text Box 5"/>
          <p:cNvSpPr txBox="1">
            <a:spLocks noChangeArrowheads="1"/>
          </p:cNvSpPr>
          <p:nvPr/>
        </p:nvSpPr>
        <p:spPr bwMode="auto">
          <a:xfrm>
            <a:off x="457200" y="3983038"/>
            <a:ext cx="8093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charset="0"/>
              </a:rPr>
              <a:t>（</a:t>
            </a:r>
            <a:r>
              <a:rPr kumimoji="1" lang="en-US" altLang="zh-CN" sz="3200">
                <a:latin typeface="Times New Roman" charset="0"/>
              </a:rPr>
              <a:t>3</a:t>
            </a:r>
            <a:r>
              <a:rPr kumimoji="1" lang="zh-CN" altLang="en-US" sz="3200">
                <a:latin typeface="Times New Roman" charset="0"/>
              </a:rPr>
              <a:t>）在 </a:t>
            </a:r>
            <a:r>
              <a:rPr kumimoji="1" lang="en-US" altLang="zh-CN" sz="3200">
                <a:latin typeface="Times New Roman" charset="0"/>
              </a:rPr>
              <a:t>&lt;</a:t>
            </a:r>
            <a:r>
              <a:rPr kumimoji="1" lang="zh-CN" altLang="en-US" sz="3200">
                <a:latin typeface="Times New Roman" charset="0"/>
              </a:rPr>
              <a:t>数字</a:t>
            </a:r>
            <a:r>
              <a:rPr kumimoji="1" lang="en-US" altLang="zh-CN" sz="3200">
                <a:latin typeface="Times New Roman" charset="0"/>
              </a:rPr>
              <a:t>&gt;</a:t>
            </a:r>
            <a:r>
              <a:rPr kumimoji="1" lang="zh-CN" altLang="en-US" sz="3200">
                <a:latin typeface="Times New Roman" charset="0"/>
              </a:rPr>
              <a:t>这种描述方式中，采用缺省进制（十进制）。</a:t>
            </a:r>
            <a:endParaRPr kumimoji="1" lang="zh-CN" altLang="en-US" sz="2400">
              <a:latin typeface="Times New Roman" charset="0"/>
            </a:endParaRPr>
          </a:p>
        </p:txBody>
      </p:sp>
      <p:sp>
        <p:nvSpPr>
          <p:cNvPr id="12294" name="Text Box 6"/>
          <p:cNvSpPr txBox="1">
            <a:spLocks noChangeArrowheads="1"/>
          </p:cNvSpPr>
          <p:nvPr/>
        </p:nvSpPr>
        <p:spPr bwMode="auto">
          <a:xfrm>
            <a:off x="669925" y="5126038"/>
            <a:ext cx="7635875" cy="1066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charset="0"/>
              </a:rPr>
              <a:t>       </a:t>
            </a:r>
            <a:r>
              <a:rPr kumimoji="1" lang="zh-CN" altLang="en-US" sz="3200" dirty="0">
                <a:latin typeface="Times New Roman" charset="0"/>
              </a:rPr>
              <a:t>在表达式中，位宽指明了数字的精确位数。见下例：</a:t>
            </a:r>
            <a:endParaRPr kumimoji="1" lang="zh-CN" altLang="en-US" sz="2400" dirty="0">
              <a:latin typeface="Times New Roman" charset="0"/>
            </a:endParaRPr>
          </a:p>
        </p:txBody>
      </p:sp>
    </p:spTree>
    <p:extLst>
      <p:ext uri="{BB962C8B-B14F-4D97-AF65-F5344CB8AC3E}">
        <p14:creationId xmlns:p14="http://schemas.microsoft.com/office/powerpoint/2010/main" val="255219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ox(in)">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linds(horizontal)">
                                      <p:cBhvr>
                                        <p:cTn id="12" dur="500"/>
                                        <p:tgtEl>
                                          <p:spTgt spid="12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dissolve">
                                      <p:cBhvr>
                                        <p:cTn id="17" dur="500"/>
                                        <p:tgtEl>
                                          <p:spTgt spid="12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slide(fromBottom)">
                                      <p:cBhvr>
                                        <p:cTn id="22" dur="500"/>
                                        <p:tgtEl>
                                          <p:spTgt spid="12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 calcmode="lin" valueType="num">
                                      <p:cBhvr>
                                        <p:cTn id="27" dur="1000" fill="hold"/>
                                        <p:tgtEl>
                                          <p:spTgt spid="12294"/>
                                        </p:tgtEl>
                                        <p:attrNameLst>
                                          <p:attrName>ppt_w</p:attrName>
                                        </p:attrNameLst>
                                      </p:cBhvr>
                                      <p:tavLst>
                                        <p:tav tm="0">
                                          <p:val>
                                            <p:fltVal val="0"/>
                                          </p:val>
                                        </p:tav>
                                        <p:tav tm="100000">
                                          <p:val>
                                            <p:strVal val="#ppt_w"/>
                                          </p:val>
                                        </p:tav>
                                      </p:tavLst>
                                    </p:anim>
                                    <p:anim calcmode="lin" valueType="num">
                                      <p:cBhvr>
                                        <p:cTn id="28" dur="1000" fill="hold"/>
                                        <p:tgtEl>
                                          <p:spTgt spid="12294"/>
                                        </p:tgtEl>
                                        <p:attrNameLst>
                                          <p:attrName>ppt_h</p:attrName>
                                        </p:attrNameLst>
                                      </p:cBhvr>
                                      <p:tavLst>
                                        <p:tav tm="0">
                                          <p:val>
                                            <p:fltVal val="0"/>
                                          </p:val>
                                        </p:tav>
                                        <p:tav tm="100000">
                                          <p:val>
                                            <p:strVal val="#ppt_h"/>
                                          </p:val>
                                        </p:tav>
                                      </p:tavLst>
                                    </p:anim>
                                    <p:anim calcmode="lin" valueType="num">
                                      <p:cBhvr>
                                        <p:cTn id="29" dur="1000" fill="hold"/>
                                        <p:tgtEl>
                                          <p:spTgt spid="12294"/>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229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P spid="12292" grpId="0" autoUpdateAnimBg="0"/>
      <p:bldP spid="12293" grpId="0" autoUpdateAnimBg="0"/>
      <p:bldP spid="1229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5800" y="304800"/>
            <a:ext cx="7772400" cy="4204320"/>
          </a:xfrm>
        </p:spPr>
        <p:txBody>
          <a:bodyPr>
            <a:normAutofit/>
          </a:bodyPr>
          <a:lstStyle/>
          <a:p>
            <a:pPr>
              <a:buFontTx/>
              <a:buNone/>
            </a:pPr>
            <a:r>
              <a:rPr lang="en-US" altLang="zh-CN" dirty="0"/>
              <a:t>   8‘b10101100       //</a:t>
            </a:r>
            <a:r>
              <a:rPr lang="zh-CN" altLang="en-US" dirty="0"/>
              <a:t>位宽为</a:t>
            </a:r>
            <a:r>
              <a:rPr lang="en-US" altLang="zh-CN" dirty="0"/>
              <a:t>8</a:t>
            </a:r>
            <a:r>
              <a:rPr lang="zh-CN" altLang="en-US" dirty="0"/>
              <a:t>的数的二进制表示，‘</a:t>
            </a:r>
            <a:r>
              <a:rPr lang="en-US" altLang="zh-CN" dirty="0"/>
              <a:t>b</a:t>
            </a:r>
            <a:r>
              <a:rPr lang="zh-CN" altLang="en-US" dirty="0"/>
              <a:t>表示二进制。</a:t>
            </a:r>
          </a:p>
          <a:p>
            <a:pPr>
              <a:buFontTx/>
              <a:buNone/>
            </a:pPr>
            <a:r>
              <a:rPr lang="zh-CN" altLang="en-US" dirty="0"/>
              <a:t>   </a:t>
            </a:r>
            <a:r>
              <a:rPr lang="en-US" altLang="zh-CN" dirty="0"/>
              <a:t>8‘ha2    //</a:t>
            </a:r>
            <a:r>
              <a:rPr lang="zh-CN" altLang="en-US" dirty="0"/>
              <a:t>位宽为</a:t>
            </a:r>
            <a:r>
              <a:rPr lang="en-US" altLang="zh-CN" dirty="0"/>
              <a:t>8</a:t>
            </a:r>
            <a:r>
              <a:rPr lang="zh-CN" altLang="en-US" dirty="0"/>
              <a:t>的数的十六进制表示，‘</a:t>
            </a:r>
            <a:r>
              <a:rPr lang="en-US" altLang="zh-CN" dirty="0"/>
              <a:t>h</a:t>
            </a:r>
            <a:r>
              <a:rPr lang="zh-CN" altLang="en-US" dirty="0"/>
              <a:t>表示十六进制</a:t>
            </a:r>
            <a:r>
              <a:rPr lang="zh-CN" altLang="en-US" dirty="0" smtClean="0"/>
              <a:t>。</a:t>
            </a:r>
            <a:endParaRPr lang="en-US" altLang="zh-CN" dirty="0" smtClean="0"/>
          </a:p>
          <a:p>
            <a:pPr>
              <a:buFontTx/>
              <a:buNone/>
            </a:pPr>
            <a:endParaRPr lang="en-US" altLang="zh-CN" dirty="0">
              <a:solidFill>
                <a:schemeClr val="accent2"/>
              </a:solidFill>
            </a:endParaRPr>
          </a:p>
          <a:p>
            <a:pPr>
              <a:buFontTx/>
              <a:buNone/>
            </a:pPr>
            <a:r>
              <a:rPr kumimoji="1" lang="en-US" altLang="zh-CN" dirty="0">
                <a:solidFill>
                  <a:srgbClr val="FF3300"/>
                </a:solidFill>
                <a:latin typeface="Times New Roman" charset="0"/>
              </a:rPr>
              <a:t> </a:t>
            </a:r>
            <a:r>
              <a:rPr kumimoji="1" lang="zh-CN" altLang="en-US" dirty="0">
                <a:solidFill>
                  <a:srgbClr val="FF3300"/>
                </a:solidFill>
                <a:latin typeface="Times New Roman" charset="0"/>
              </a:rPr>
              <a:t>当常数不说明位数时，默认值为</a:t>
            </a:r>
            <a:r>
              <a:rPr kumimoji="1" lang="en-US" altLang="zh-CN" dirty="0">
                <a:solidFill>
                  <a:srgbClr val="FF3300"/>
                </a:solidFill>
                <a:latin typeface="Times New Roman" charset="0"/>
              </a:rPr>
              <a:t>32</a:t>
            </a:r>
            <a:r>
              <a:rPr kumimoji="1" lang="zh-CN" altLang="en-US" dirty="0">
                <a:solidFill>
                  <a:srgbClr val="FF3300"/>
                </a:solidFill>
                <a:latin typeface="Times New Roman" charset="0"/>
              </a:rPr>
              <a:t>位，每个字母用</a:t>
            </a:r>
            <a:r>
              <a:rPr kumimoji="1" lang="en-US" altLang="zh-CN" dirty="0">
                <a:solidFill>
                  <a:srgbClr val="FF3300"/>
                </a:solidFill>
                <a:latin typeface="Times New Roman" charset="0"/>
              </a:rPr>
              <a:t>8</a:t>
            </a:r>
            <a:r>
              <a:rPr kumimoji="1" lang="zh-CN" altLang="en-US" dirty="0">
                <a:solidFill>
                  <a:srgbClr val="FF3300"/>
                </a:solidFill>
                <a:latin typeface="Times New Roman" charset="0"/>
              </a:rPr>
              <a:t>位的</a:t>
            </a:r>
            <a:r>
              <a:rPr kumimoji="1" lang="en-US" altLang="zh-CN" dirty="0">
                <a:solidFill>
                  <a:srgbClr val="FF3300"/>
                </a:solidFill>
                <a:latin typeface="Times New Roman" charset="0"/>
              </a:rPr>
              <a:t>ASCII</a:t>
            </a:r>
            <a:r>
              <a:rPr kumimoji="1" lang="zh-CN" altLang="en-US" dirty="0">
                <a:solidFill>
                  <a:srgbClr val="FF3300"/>
                </a:solidFill>
                <a:latin typeface="Times New Roman" charset="0"/>
              </a:rPr>
              <a:t>值表示。</a:t>
            </a:r>
            <a:endParaRPr lang="zh-CN" altLang="en-US" dirty="0">
              <a:solidFill>
                <a:schemeClr val="accent2"/>
              </a:solidFill>
            </a:endParaRPr>
          </a:p>
        </p:txBody>
      </p:sp>
    </p:spTree>
    <p:extLst>
      <p:ext uri="{BB962C8B-B14F-4D97-AF65-F5344CB8AC3E}">
        <p14:creationId xmlns:p14="http://schemas.microsoft.com/office/powerpoint/2010/main" val="4104494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381000"/>
            <a:ext cx="7772400" cy="1247800"/>
          </a:xfrm>
        </p:spPr>
        <p:txBody>
          <a:bodyPr>
            <a:normAutofit/>
          </a:bodyPr>
          <a:lstStyle/>
          <a:p>
            <a:pPr>
              <a:buFontTx/>
              <a:buNone/>
            </a:pPr>
            <a:r>
              <a:rPr lang="en-US" altLang="zh-CN" b="1" dirty="0" smtClean="0">
                <a:solidFill>
                  <a:srgbClr val="FF3300"/>
                </a:solidFill>
              </a:rPr>
              <a:t>2</a:t>
            </a:r>
            <a:r>
              <a:rPr lang="zh-CN" altLang="en-US" b="1" dirty="0" smtClean="0">
                <a:solidFill>
                  <a:srgbClr val="FF3300"/>
                </a:solidFill>
              </a:rPr>
              <a:t>、变量</a:t>
            </a:r>
            <a:endParaRPr lang="en-US" altLang="zh-CN" b="1" dirty="0" smtClean="0">
              <a:solidFill>
                <a:srgbClr val="FF3300"/>
              </a:solidFill>
            </a:endParaRPr>
          </a:p>
          <a:p>
            <a:pPr>
              <a:buFontTx/>
              <a:buNone/>
            </a:pPr>
            <a:r>
              <a:rPr lang="zh-CN" altLang="en-US" b="1" dirty="0" smtClean="0">
                <a:solidFill>
                  <a:srgbClr val="FF3300"/>
                </a:solidFill>
              </a:rPr>
              <a:t>一</a:t>
            </a:r>
            <a:r>
              <a:rPr lang="zh-CN" altLang="en-US" b="1" dirty="0">
                <a:solidFill>
                  <a:srgbClr val="FF3300"/>
                </a:solidFill>
              </a:rPr>
              <a:t>、 </a:t>
            </a:r>
            <a:r>
              <a:rPr lang="en-US" altLang="zh-CN" b="1" dirty="0">
                <a:solidFill>
                  <a:srgbClr val="FF3300"/>
                </a:solidFill>
              </a:rPr>
              <a:t>wire</a:t>
            </a:r>
            <a:r>
              <a:rPr lang="zh-CN" altLang="en-US" b="1" dirty="0">
                <a:solidFill>
                  <a:srgbClr val="FF3300"/>
                </a:solidFill>
              </a:rPr>
              <a:t>型</a:t>
            </a:r>
            <a:endParaRPr lang="zh-CN" altLang="en-US" dirty="0">
              <a:solidFill>
                <a:srgbClr val="FF3300"/>
              </a:solidFill>
            </a:endParaRPr>
          </a:p>
        </p:txBody>
      </p:sp>
      <p:sp>
        <p:nvSpPr>
          <p:cNvPr id="24579" name="Text Box 3"/>
          <p:cNvSpPr txBox="1">
            <a:spLocks noChangeArrowheads="1"/>
          </p:cNvSpPr>
          <p:nvPr/>
        </p:nvSpPr>
        <p:spPr bwMode="auto">
          <a:xfrm>
            <a:off x="288925" y="1988840"/>
            <a:ext cx="8474075" cy="2528887"/>
          </a:xfrm>
          <a:prstGeom prst="rect">
            <a:avLst/>
          </a:prstGeom>
          <a:solidFill>
            <a:schemeClr val="bg1"/>
          </a:solidFill>
          <a:ln>
            <a:noFill/>
          </a:ln>
          <a:effectLst/>
          <a:extLst/>
        </p:spPr>
        <p:txBody>
          <a:bodyPr>
            <a:spAutoFit/>
          </a:bodyPr>
          <a:lstStyle/>
          <a:p>
            <a:pPr>
              <a:spcBef>
                <a:spcPct val="20000"/>
              </a:spcBef>
            </a:pPr>
            <a:r>
              <a:rPr kumimoji="1" lang="en-US" altLang="zh-CN" sz="3200" dirty="0">
                <a:latin typeface="Times New Roman" charset="0"/>
              </a:rPr>
              <a:t>         wire</a:t>
            </a:r>
            <a:r>
              <a:rPr kumimoji="1" lang="zh-CN" altLang="en-US" sz="3200" dirty="0">
                <a:latin typeface="Times New Roman" charset="0"/>
              </a:rPr>
              <a:t>型数据常用来表示以</a:t>
            </a:r>
            <a:r>
              <a:rPr kumimoji="1" lang="en-US" altLang="zh-CN" sz="3200" dirty="0">
                <a:latin typeface="Times New Roman" charset="0"/>
              </a:rPr>
              <a:t>assign</a:t>
            </a:r>
            <a:r>
              <a:rPr kumimoji="1" lang="zh-CN" altLang="en-US" sz="3200" dirty="0">
                <a:latin typeface="Times New Roman" charset="0"/>
              </a:rPr>
              <a:t>关键字指定的</a:t>
            </a:r>
            <a:r>
              <a:rPr kumimoji="1" lang="zh-CN" altLang="en-US" sz="3200" b="1" dirty="0">
                <a:solidFill>
                  <a:srgbClr val="FF3300"/>
                </a:solidFill>
                <a:latin typeface="Times New Roman" charset="0"/>
              </a:rPr>
              <a:t>组合逻辑信号</a:t>
            </a:r>
            <a:r>
              <a:rPr kumimoji="1" lang="zh-CN" altLang="en-US" sz="3200" dirty="0">
                <a:latin typeface="Times New Roman" charset="0"/>
              </a:rPr>
              <a:t>。</a:t>
            </a:r>
            <a:r>
              <a:rPr kumimoji="1" lang="en-US" altLang="zh-CN" sz="3200" b="1" dirty="0">
                <a:solidFill>
                  <a:srgbClr val="FF3300"/>
                </a:solidFill>
                <a:latin typeface="Times New Roman" charset="0"/>
              </a:rPr>
              <a:t>Verilog</a:t>
            </a:r>
            <a:r>
              <a:rPr kumimoji="1" lang="zh-CN" altLang="en-US" sz="3200" b="1" dirty="0">
                <a:solidFill>
                  <a:srgbClr val="FF3300"/>
                </a:solidFill>
                <a:latin typeface="Times New Roman" charset="0"/>
              </a:rPr>
              <a:t>程序模块中输入、输出信号类型缺省时自动定义为</a:t>
            </a:r>
            <a:r>
              <a:rPr kumimoji="1" lang="en-US" altLang="zh-CN" sz="3200" b="1" dirty="0">
                <a:solidFill>
                  <a:srgbClr val="FF3300"/>
                </a:solidFill>
                <a:latin typeface="Times New Roman" charset="0"/>
              </a:rPr>
              <a:t>wire</a:t>
            </a:r>
            <a:r>
              <a:rPr kumimoji="1" lang="zh-CN" altLang="en-US" sz="3200" b="1" dirty="0">
                <a:solidFill>
                  <a:srgbClr val="FF3300"/>
                </a:solidFill>
                <a:latin typeface="Times New Roman" charset="0"/>
              </a:rPr>
              <a:t>型。</a:t>
            </a:r>
            <a:r>
              <a:rPr kumimoji="1" lang="zh-CN" altLang="en-US" sz="3200" dirty="0">
                <a:latin typeface="Times New Roman" charset="0"/>
              </a:rPr>
              <a:t> </a:t>
            </a:r>
            <a:r>
              <a:rPr kumimoji="1" lang="en-US" altLang="zh-CN" sz="3200" dirty="0">
                <a:latin typeface="Times New Roman" charset="0"/>
              </a:rPr>
              <a:t>wire</a:t>
            </a:r>
            <a:r>
              <a:rPr kumimoji="1" lang="zh-CN" altLang="en-US" sz="3200" dirty="0">
                <a:latin typeface="Times New Roman" charset="0"/>
              </a:rPr>
              <a:t>型信号用作任何方程式的输入，也可以用作“</a:t>
            </a:r>
            <a:r>
              <a:rPr kumimoji="1" lang="en-US" altLang="zh-CN" sz="3200" dirty="0">
                <a:latin typeface="Times New Roman" charset="0"/>
              </a:rPr>
              <a:t>assign”</a:t>
            </a:r>
            <a:r>
              <a:rPr kumimoji="1" lang="zh-CN" altLang="en-US" sz="3200" dirty="0">
                <a:latin typeface="Times New Roman" charset="0"/>
              </a:rPr>
              <a:t>语句或实例元件的输出。其格式如下：</a:t>
            </a:r>
            <a:endParaRPr kumimoji="1" lang="zh-CN" altLang="en-US" sz="2400" dirty="0">
              <a:latin typeface="Times New Roman" charset="0"/>
            </a:endParaRPr>
          </a:p>
        </p:txBody>
      </p:sp>
      <p:sp>
        <p:nvSpPr>
          <p:cNvPr id="24580" name="Text Box 4"/>
          <p:cNvSpPr txBox="1">
            <a:spLocks noChangeArrowheads="1"/>
          </p:cNvSpPr>
          <p:nvPr/>
        </p:nvSpPr>
        <p:spPr bwMode="auto">
          <a:xfrm>
            <a:off x="593724" y="4752181"/>
            <a:ext cx="786447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charset="0"/>
              </a:rPr>
              <a:t> wire [n-1:0] </a:t>
            </a:r>
            <a:r>
              <a:rPr kumimoji="1" lang="zh-CN" altLang="en-US" sz="3200" dirty="0">
                <a:latin typeface="Times New Roman" charset="0"/>
              </a:rPr>
              <a:t>数据名</a:t>
            </a:r>
            <a:r>
              <a:rPr kumimoji="1" lang="en-US" altLang="zh-CN" sz="3200" dirty="0">
                <a:latin typeface="Times New Roman" charset="0"/>
              </a:rPr>
              <a:t>1</a:t>
            </a:r>
            <a:r>
              <a:rPr kumimoji="1" lang="zh-CN" altLang="en-US" sz="3200" dirty="0">
                <a:latin typeface="Times New Roman" charset="0"/>
              </a:rPr>
              <a:t>，</a:t>
            </a:r>
            <a:r>
              <a:rPr kumimoji="1" lang="en-US" altLang="zh-CN" sz="3200" dirty="0">
                <a:latin typeface="Times New Roman" charset="0"/>
              </a:rPr>
              <a:t>…..</a:t>
            </a:r>
            <a:r>
              <a:rPr kumimoji="1" lang="zh-CN" altLang="en-US" sz="3200" dirty="0">
                <a:latin typeface="Times New Roman" charset="0"/>
              </a:rPr>
              <a:t>，数据名</a:t>
            </a:r>
            <a:r>
              <a:rPr kumimoji="1" lang="en-US" altLang="zh-CN" sz="3200" dirty="0">
                <a:latin typeface="Times New Roman" charset="0"/>
              </a:rPr>
              <a:t>n</a:t>
            </a:r>
            <a:r>
              <a:rPr kumimoji="1" lang="zh-CN" altLang="en-US" sz="3200" dirty="0">
                <a:latin typeface="Times New Roman" charset="0"/>
              </a:rPr>
              <a:t>；</a:t>
            </a:r>
          </a:p>
          <a:p>
            <a:pPr>
              <a:spcBef>
                <a:spcPct val="20000"/>
              </a:spcBef>
            </a:pPr>
            <a:r>
              <a:rPr kumimoji="1" lang="zh-CN" altLang="en-US" sz="3200" dirty="0">
                <a:latin typeface="Times New Roman" charset="0"/>
              </a:rPr>
              <a:t>或   </a:t>
            </a:r>
            <a:r>
              <a:rPr kumimoji="1" lang="en-US" altLang="zh-CN" sz="3200" dirty="0">
                <a:latin typeface="Times New Roman" charset="0"/>
              </a:rPr>
              <a:t>wire [n:1] </a:t>
            </a:r>
            <a:r>
              <a:rPr kumimoji="1" lang="zh-CN" altLang="en-US" sz="3200" dirty="0">
                <a:latin typeface="Times New Roman" charset="0"/>
              </a:rPr>
              <a:t>数据名</a:t>
            </a:r>
            <a:r>
              <a:rPr kumimoji="1" lang="en-US" altLang="zh-CN" sz="3200" dirty="0">
                <a:latin typeface="Times New Roman" charset="0"/>
              </a:rPr>
              <a:t>1</a:t>
            </a:r>
            <a:r>
              <a:rPr kumimoji="1" lang="zh-CN" altLang="en-US" sz="3200" dirty="0">
                <a:latin typeface="Times New Roman" charset="0"/>
              </a:rPr>
              <a:t>，</a:t>
            </a:r>
            <a:r>
              <a:rPr kumimoji="1" lang="en-US" altLang="zh-CN" sz="3200" dirty="0">
                <a:latin typeface="Times New Roman" charset="0"/>
              </a:rPr>
              <a:t>…..</a:t>
            </a:r>
            <a:r>
              <a:rPr kumimoji="1" lang="zh-CN" altLang="en-US" sz="3200" dirty="0">
                <a:latin typeface="Times New Roman" charset="0"/>
              </a:rPr>
              <a:t>，</a:t>
            </a:r>
            <a:r>
              <a:rPr kumimoji="1" lang="zh-CN" altLang="en-US" sz="3200" dirty="0" smtClean="0">
                <a:latin typeface="Times New Roman" charset="0"/>
              </a:rPr>
              <a:t>数据名</a:t>
            </a:r>
            <a:r>
              <a:rPr kumimoji="1" lang="en-US" altLang="zh-CN" sz="3200" dirty="0" smtClean="0">
                <a:latin typeface="Times New Roman" charset="0"/>
              </a:rPr>
              <a:t>n;</a:t>
            </a:r>
            <a:endParaRPr kumimoji="1" lang="zh-CN" altLang="en-US" sz="2400" dirty="0">
              <a:solidFill>
                <a:schemeClr val="accent2"/>
              </a:solidFill>
              <a:latin typeface="Times New Roman" charset="0"/>
            </a:endParaRPr>
          </a:p>
        </p:txBody>
      </p:sp>
    </p:spTree>
    <p:extLst>
      <p:ext uri="{BB962C8B-B14F-4D97-AF65-F5344CB8AC3E}">
        <p14:creationId xmlns:p14="http://schemas.microsoft.com/office/powerpoint/2010/main" val="24993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ox(in)">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box(in)">
                                      <p:cBhvr>
                                        <p:cTn id="12" dur="500"/>
                                        <p:tgtEl>
                                          <p:spTgt spid="245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dissolve">
                                      <p:cBhvr>
                                        <p:cTn id="17" dur="500"/>
                                        <p:tgtEl>
                                          <p:spTgt spid="245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4580"/>
                                        </p:tgtEl>
                                        <p:attrNameLst>
                                          <p:attrName>style.visibility</p:attrName>
                                        </p:attrNameLst>
                                      </p:cBhvr>
                                      <p:to>
                                        <p:strVal val="visible"/>
                                      </p:to>
                                    </p:set>
                                    <p:animEffect transition="in" filter="slide(fromBottom)">
                                      <p:cBhvr>
                                        <p:cTn id="2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P spid="24579" grpId="0" animBg="1" autoUpdateAnimBg="0"/>
      <p:bldP spid="2458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85800" y="304800"/>
            <a:ext cx="7772400" cy="609600"/>
          </a:xfrm>
        </p:spPr>
        <p:txBody>
          <a:bodyPr/>
          <a:lstStyle/>
          <a:p>
            <a:pPr>
              <a:buFontTx/>
              <a:buNone/>
            </a:pPr>
            <a:r>
              <a:rPr lang="zh-CN" altLang="en-US" b="1">
                <a:solidFill>
                  <a:srgbClr val="FF3300"/>
                </a:solidFill>
              </a:rPr>
              <a:t>二、</a:t>
            </a:r>
            <a:r>
              <a:rPr lang="en-US" altLang="zh-CN" b="1">
                <a:solidFill>
                  <a:srgbClr val="FF3300"/>
                </a:solidFill>
              </a:rPr>
              <a:t>reg</a:t>
            </a:r>
            <a:r>
              <a:rPr lang="zh-CN" altLang="en-US" b="1">
                <a:solidFill>
                  <a:srgbClr val="FF3300"/>
                </a:solidFill>
              </a:rPr>
              <a:t>型</a:t>
            </a:r>
            <a:endParaRPr lang="zh-CN" altLang="en-US">
              <a:solidFill>
                <a:srgbClr val="FF3300"/>
              </a:solidFill>
            </a:endParaRPr>
          </a:p>
        </p:txBody>
      </p:sp>
      <p:sp>
        <p:nvSpPr>
          <p:cNvPr id="25603" name="Text Box 3"/>
          <p:cNvSpPr txBox="1">
            <a:spLocks noChangeArrowheads="1"/>
          </p:cNvSpPr>
          <p:nvPr/>
        </p:nvSpPr>
        <p:spPr bwMode="auto">
          <a:xfrm>
            <a:off x="517525" y="935038"/>
            <a:ext cx="83978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charset="0"/>
              </a:rPr>
              <a:t>        </a:t>
            </a:r>
            <a:r>
              <a:rPr kumimoji="1" lang="zh-CN" altLang="en-US" sz="2800">
                <a:latin typeface="Times New Roman" charset="0"/>
              </a:rPr>
              <a:t>寄存器是数据存储单元的抽象。寄存器数据类型的关键字是</a:t>
            </a:r>
            <a:r>
              <a:rPr kumimoji="1" lang="en-US" altLang="zh-CN" sz="2800">
                <a:latin typeface="Times New Roman" charset="0"/>
              </a:rPr>
              <a:t>reg</a:t>
            </a:r>
            <a:r>
              <a:rPr kumimoji="1" lang="zh-CN" altLang="en-US" sz="2800">
                <a:latin typeface="Times New Roman" charset="0"/>
              </a:rPr>
              <a:t>。 </a:t>
            </a:r>
            <a:r>
              <a:rPr kumimoji="1" lang="en-US" altLang="zh-CN" sz="2800" b="1">
                <a:solidFill>
                  <a:srgbClr val="FF3300"/>
                </a:solidFill>
                <a:latin typeface="Times New Roman" charset="0"/>
              </a:rPr>
              <a:t>Reg</a:t>
            </a:r>
            <a:r>
              <a:rPr kumimoji="1" lang="zh-CN" altLang="en-US" sz="2800" b="1">
                <a:solidFill>
                  <a:srgbClr val="FF3300"/>
                </a:solidFill>
                <a:latin typeface="Times New Roman" charset="0"/>
              </a:rPr>
              <a:t>类型数据的缺省初始值为不定值</a:t>
            </a:r>
            <a:r>
              <a:rPr kumimoji="1" lang="en-US" altLang="zh-CN" sz="2800" b="1">
                <a:solidFill>
                  <a:srgbClr val="FF3300"/>
                </a:solidFill>
                <a:latin typeface="Times New Roman" charset="0"/>
              </a:rPr>
              <a:t>x</a:t>
            </a:r>
            <a:r>
              <a:rPr kumimoji="1" lang="zh-CN" altLang="en-US" sz="2800" b="1">
                <a:solidFill>
                  <a:srgbClr val="FF3300"/>
                </a:solidFill>
                <a:latin typeface="Times New Roman" charset="0"/>
              </a:rPr>
              <a:t>。</a:t>
            </a:r>
            <a:endParaRPr kumimoji="1" lang="zh-CN" altLang="en-US" sz="2400" b="1">
              <a:solidFill>
                <a:srgbClr val="FF3300"/>
              </a:solidFill>
              <a:latin typeface="Times New Roman" charset="0"/>
            </a:endParaRPr>
          </a:p>
        </p:txBody>
      </p:sp>
      <p:sp>
        <p:nvSpPr>
          <p:cNvPr id="25604" name="Text Box 4"/>
          <p:cNvSpPr txBox="1">
            <a:spLocks noChangeArrowheads="1"/>
          </p:cNvSpPr>
          <p:nvPr/>
        </p:nvSpPr>
        <p:spPr bwMode="auto">
          <a:xfrm>
            <a:off x="441325" y="2326588"/>
            <a:ext cx="8397875" cy="1800225"/>
          </a:xfrm>
          <a:prstGeom prst="rect">
            <a:avLst/>
          </a:prstGeom>
          <a:solidFill>
            <a:schemeClr val="bg1"/>
          </a:solidFill>
          <a:ln>
            <a:noFill/>
          </a:ln>
          <a:effectLst/>
          <a:extLst/>
        </p:spPr>
        <p:txBody>
          <a:bodyPr>
            <a:spAutoFit/>
          </a:bodyPr>
          <a:lstStyle/>
          <a:p>
            <a:pPr>
              <a:spcBef>
                <a:spcPct val="20000"/>
              </a:spcBef>
            </a:pPr>
            <a:r>
              <a:rPr kumimoji="1" lang="en-US" altLang="zh-CN" sz="2800" dirty="0">
                <a:latin typeface="Times New Roman" charset="0"/>
              </a:rPr>
              <a:t>        </a:t>
            </a:r>
            <a:r>
              <a:rPr kumimoji="1" lang="en-US" altLang="zh-CN" sz="2800" dirty="0" err="1">
                <a:latin typeface="Times New Roman" charset="0"/>
              </a:rPr>
              <a:t>reg</a:t>
            </a:r>
            <a:r>
              <a:rPr kumimoji="1" lang="zh-CN" altLang="en-US" sz="2800" dirty="0">
                <a:latin typeface="Times New Roman" charset="0"/>
              </a:rPr>
              <a:t>型数据常用来表示“</a:t>
            </a:r>
            <a:r>
              <a:rPr kumimoji="1" lang="en-US" altLang="zh-CN" sz="2800" dirty="0">
                <a:latin typeface="Times New Roman" charset="0"/>
              </a:rPr>
              <a:t>always”</a:t>
            </a:r>
            <a:r>
              <a:rPr kumimoji="1" lang="zh-CN" altLang="en-US" sz="2800" dirty="0">
                <a:latin typeface="Times New Roman" charset="0"/>
              </a:rPr>
              <a:t>模块内的指定信号，常代表触发器。通常在设计中要由“</a:t>
            </a:r>
            <a:r>
              <a:rPr kumimoji="1" lang="en-US" altLang="zh-CN" sz="2800" dirty="0">
                <a:latin typeface="Times New Roman" charset="0"/>
              </a:rPr>
              <a:t>always”</a:t>
            </a:r>
            <a:r>
              <a:rPr kumimoji="1" lang="zh-CN" altLang="en-US" sz="2800" dirty="0">
                <a:latin typeface="Times New Roman" charset="0"/>
              </a:rPr>
              <a:t>模块通过使用行为描述语句来表达逻辑关系。</a:t>
            </a:r>
            <a:r>
              <a:rPr kumimoji="1" lang="zh-CN" altLang="en-US" sz="2800" b="1" dirty="0">
                <a:latin typeface="Times New Roman" charset="0"/>
              </a:rPr>
              <a:t>在“</a:t>
            </a:r>
            <a:r>
              <a:rPr kumimoji="1" lang="en-US" altLang="zh-CN" sz="2800" b="1" dirty="0">
                <a:latin typeface="Times New Roman" charset="0"/>
              </a:rPr>
              <a:t>always”</a:t>
            </a:r>
            <a:r>
              <a:rPr kumimoji="1" lang="zh-CN" altLang="en-US" sz="2800" b="1" dirty="0">
                <a:latin typeface="Times New Roman" charset="0"/>
              </a:rPr>
              <a:t>模块内赋值的每一个信号都必须定义成</a:t>
            </a:r>
            <a:r>
              <a:rPr kumimoji="1" lang="en-US" altLang="zh-CN" sz="2800" b="1" dirty="0" err="1">
                <a:latin typeface="Times New Roman" charset="0"/>
              </a:rPr>
              <a:t>reg</a:t>
            </a:r>
            <a:r>
              <a:rPr kumimoji="1" lang="zh-CN" altLang="en-US" sz="2800" b="1" dirty="0">
                <a:latin typeface="Times New Roman" charset="0"/>
              </a:rPr>
              <a:t>型。</a:t>
            </a:r>
            <a:endParaRPr kumimoji="1" lang="zh-CN" altLang="en-US" sz="2400" dirty="0">
              <a:latin typeface="Times New Roman" charset="0"/>
            </a:endParaRPr>
          </a:p>
        </p:txBody>
      </p:sp>
      <p:sp>
        <p:nvSpPr>
          <p:cNvPr id="25605" name="Text Box 5"/>
          <p:cNvSpPr txBox="1">
            <a:spLocks noChangeArrowheads="1"/>
          </p:cNvSpPr>
          <p:nvPr/>
        </p:nvSpPr>
        <p:spPr bwMode="auto">
          <a:xfrm>
            <a:off x="517525" y="4592638"/>
            <a:ext cx="8093075"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charset="0"/>
              </a:rPr>
              <a:t> </a:t>
            </a:r>
            <a:r>
              <a:rPr kumimoji="1" lang="en-US" altLang="zh-CN" sz="2800">
                <a:solidFill>
                  <a:schemeClr val="accent2"/>
                </a:solidFill>
                <a:latin typeface="Times New Roman" charset="0"/>
              </a:rPr>
              <a:t>reg</a:t>
            </a:r>
            <a:r>
              <a:rPr kumimoji="1" lang="zh-CN" altLang="en-US" sz="2800">
                <a:solidFill>
                  <a:schemeClr val="accent2"/>
                </a:solidFill>
                <a:latin typeface="Times New Roman" charset="0"/>
              </a:rPr>
              <a:t>型数据的格式：</a:t>
            </a:r>
          </a:p>
          <a:p>
            <a:pPr>
              <a:spcBef>
                <a:spcPct val="20000"/>
              </a:spcBef>
            </a:pPr>
            <a:r>
              <a:rPr kumimoji="1" lang="zh-CN" altLang="en-US" sz="2800">
                <a:solidFill>
                  <a:schemeClr val="accent2"/>
                </a:solidFill>
                <a:latin typeface="Times New Roman" charset="0"/>
              </a:rPr>
              <a:t>     </a:t>
            </a:r>
            <a:r>
              <a:rPr kumimoji="1" lang="en-US" altLang="zh-CN" sz="2800">
                <a:solidFill>
                  <a:schemeClr val="accent2"/>
                </a:solidFill>
                <a:latin typeface="Times New Roman" charset="0"/>
              </a:rPr>
              <a:t>reg [n-1:0] </a:t>
            </a:r>
            <a:r>
              <a:rPr kumimoji="1" lang="zh-CN" altLang="en-US" sz="2800">
                <a:solidFill>
                  <a:schemeClr val="accent2"/>
                </a:solidFill>
                <a:latin typeface="Times New Roman" charset="0"/>
              </a:rPr>
              <a:t>数据名</a:t>
            </a:r>
            <a:r>
              <a:rPr kumimoji="1" lang="en-US" altLang="zh-CN" sz="2800">
                <a:solidFill>
                  <a:schemeClr val="accent2"/>
                </a:solidFill>
                <a:latin typeface="Times New Roman" charset="0"/>
              </a:rPr>
              <a:t>1</a:t>
            </a:r>
            <a:r>
              <a:rPr kumimoji="1" lang="zh-CN" altLang="en-US" sz="2800">
                <a:solidFill>
                  <a:schemeClr val="accent2"/>
                </a:solidFill>
                <a:latin typeface="Times New Roman" charset="0"/>
              </a:rPr>
              <a:t>，</a:t>
            </a:r>
            <a:r>
              <a:rPr kumimoji="1" lang="en-US" altLang="zh-CN" sz="2800">
                <a:solidFill>
                  <a:schemeClr val="accent2"/>
                </a:solidFill>
                <a:latin typeface="Times New Roman" charset="0"/>
              </a:rPr>
              <a:t>….</a:t>
            </a:r>
            <a:r>
              <a:rPr kumimoji="1" lang="zh-CN" altLang="en-US" sz="2800">
                <a:solidFill>
                  <a:schemeClr val="accent2"/>
                </a:solidFill>
                <a:latin typeface="Times New Roman" charset="0"/>
              </a:rPr>
              <a:t>，数据名</a:t>
            </a:r>
            <a:r>
              <a:rPr kumimoji="1" lang="en-US" altLang="zh-CN" sz="2800">
                <a:solidFill>
                  <a:schemeClr val="accent2"/>
                </a:solidFill>
                <a:latin typeface="Times New Roman" charset="0"/>
              </a:rPr>
              <a:t>n</a:t>
            </a:r>
            <a:r>
              <a:rPr kumimoji="1" lang="zh-CN" altLang="en-US" sz="2800">
                <a:solidFill>
                  <a:schemeClr val="accent2"/>
                </a:solidFill>
                <a:latin typeface="Times New Roman" charset="0"/>
              </a:rPr>
              <a:t>；</a:t>
            </a:r>
          </a:p>
          <a:p>
            <a:pPr>
              <a:spcBef>
                <a:spcPct val="20000"/>
              </a:spcBef>
            </a:pPr>
            <a:r>
              <a:rPr kumimoji="1" lang="zh-CN" altLang="en-US" sz="2800">
                <a:solidFill>
                  <a:schemeClr val="accent2"/>
                </a:solidFill>
                <a:latin typeface="Times New Roman" charset="0"/>
              </a:rPr>
              <a:t>或  </a:t>
            </a:r>
            <a:r>
              <a:rPr kumimoji="1" lang="en-US" altLang="zh-CN" sz="2800">
                <a:solidFill>
                  <a:schemeClr val="accent2"/>
                </a:solidFill>
                <a:latin typeface="Times New Roman" charset="0"/>
              </a:rPr>
              <a:t>reg [n:1] </a:t>
            </a:r>
            <a:r>
              <a:rPr kumimoji="1" lang="zh-CN" altLang="en-US" sz="2800">
                <a:solidFill>
                  <a:schemeClr val="accent2"/>
                </a:solidFill>
                <a:latin typeface="Times New Roman" charset="0"/>
              </a:rPr>
              <a:t>数据名</a:t>
            </a:r>
            <a:r>
              <a:rPr kumimoji="1" lang="en-US" altLang="zh-CN" sz="2800">
                <a:solidFill>
                  <a:schemeClr val="accent2"/>
                </a:solidFill>
                <a:latin typeface="Times New Roman" charset="0"/>
              </a:rPr>
              <a:t>1</a:t>
            </a:r>
            <a:r>
              <a:rPr kumimoji="1" lang="zh-CN" altLang="en-US" sz="2800">
                <a:solidFill>
                  <a:schemeClr val="accent2"/>
                </a:solidFill>
                <a:latin typeface="Times New Roman" charset="0"/>
              </a:rPr>
              <a:t>，</a:t>
            </a:r>
            <a:r>
              <a:rPr kumimoji="1" lang="en-US" altLang="zh-CN" sz="2800">
                <a:solidFill>
                  <a:schemeClr val="accent2"/>
                </a:solidFill>
                <a:latin typeface="Times New Roman" charset="0"/>
              </a:rPr>
              <a:t>….</a:t>
            </a:r>
            <a:r>
              <a:rPr kumimoji="1" lang="zh-CN" altLang="en-US" sz="2800">
                <a:solidFill>
                  <a:schemeClr val="accent2"/>
                </a:solidFill>
                <a:latin typeface="Times New Roman" charset="0"/>
              </a:rPr>
              <a:t>，数据名</a:t>
            </a:r>
            <a:r>
              <a:rPr kumimoji="1" lang="en-US" altLang="zh-CN" sz="2800">
                <a:solidFill>
                  <a:schemeClr val="accent2"/>
                </a:solidFill>
                <a:latin typeface="Times New Roman" charset="0"/>
              </a:rPr>
              <a:t>n</a:t>
            </a:r>
            <a:r>
              <a:rPr kumimoji="1" lang="zh-CN" altLang="en-US" sz="2800">
                <a:solidFill>
                  <a:schemeClr val="accent2"/>
                </a:solidFill>
                <a:latin typeface="Times New Roman" charset="0"/>
              </a:rPr>
              <a:t>；</a:t>
            </a:r>
            <a:endParaRPr kumimoji="1" lang="zh-CN" altLang="en-US" sz="2400">
              <a:solidFill>
                <a:schemeClr val="accent2"/>
              </a:solidFill>
              <a:latin typeface="Times New Roman" charset="0"/>
            </a:endParaRPr>
          </a:p>
        </p:txBody>
      </p:sp>
    </p:spTree>
    <p:extLst>
      <p:ext uri="{BB962C8B-B14F-4D97-AF65-F5344CB8AC3E}">
        <p14:creationId xmlns:p14="http://schemas.microsoft.com/office/powerpoint/2010/main" val="1057501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0-#ppt_w/2"/>
                                          </p:val>
                                        </p:tav>
                                        <p:tav tm="100000">
                                          <p:val>
                                            <p:strVal val="#ppt_x"/>
                                          </p:val>
                                        </p:tav>
                                      </p:tavLst>
                                    </p:anim>
                                    <p:anim calcmode="lin" valueType="num">
                                      <p:cBhvr additive="base">
                                        <p:cTn id="14"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4"/>
                                        </p:tgtEl>
                                        <p:attrNameLst>
                                          <p:attrName>style.visibility</p:attrName>
                                        </p:attrNameLst>
                                      </p:cBhvr>
                                      <p:to>
                                        <p:strVal val="visible"/>
                                      </p:to>
                                    </p:set>
                                    <p:anim calcmode="lin" valueType="num">
                                      <p:cBhvr additive="base">
                                        <p:cTn id="19" dur="500" fill="hold"/>
                                        <p:tgtEl>
                                          <p:spTgt spid="25604"/>
                                        </p:tgtEl>
                                        <p:attrNameLst>
                                          <p:attrName>ppt_x</p:attrName>
                                        </p:attrNameLst>
                                      </p:cBhvr>
                                      <p:tavLst>
                                        <p:tav tm="0">
                                          <p:val>
                                            <p:strVal val="0-#ppt_w/2"/>
                                          </p:val>
                                        </p:tav>
                                        <p:tav tm="100000">
                                          <p:val>
                                            <p:strVal val="#ppt_x"/>
                                          </p:val>
                                        </p:tav>
                                      </p:tavLst>
                                    </p:anim>
                                    <p:anim calcmode="lin" valueType="num">
                                      <p:cBhvr additive="base">
                                        <p:cTn id="20"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5"/>
                                        </p:tgtEl>
                                        <p:attrNameLst>
                                          <p:attrName>style.visibility</p:attrName>
                                        </p:attrNameLst>
                                      </p:cBhvr>
                                      <p:to>
                                        <p:strVal val="visible"/>
                                      </p:to>
                                    </p:set>
                                    <p:anim calcmode="lin" valueType="num">
                                      <p:cBhvr additive="base">
                                        <p:cTn id="25" dur="500" fill="hold"/>
                                        <p:tgtEl>
                                          <p:spTgt spid="25605"/>
                                        </p:tgtEl>
                                        <p:attrNameLst>
                                          <p:attrName>ppt_x</p:attrName>
                                        </p:attrNameLst>
                                      </p:cBhvr>
                                      <p:tavLst>
                                        <p:tav tm="0">
                                          <p:val>
                                            <p:strVal val="0-#ppt_w/2"/>
                                          </p:val>
                                        </p:tav>
                                        <p:tav tm="100000">
                                          <p:val>
                                            <p:strVal val="#ppt_x"/>
                                          </p:val>
                                        </p:tav>
                                      </p:tavLst>
                                    </p:anim>
                                    <p:anim calcmode="lin" valueType="num">
                                      <p:cBhvr additive="base">
                                        <p:cTn id="26"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P spid="25603" grpId="0" autoUpdateAnimBg="0"/>
      <p:bldP spid="25604" grpId="0" animBg="1" autoUpdateAnimBg="0"/>
      <p:bldP spid="2560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95736" y="2924944"/>
            <a:ext cx="4618856" cy="1252736"/>
          </a:xfrm>
        </p:spPr>
        <p:txBody>
          <a:bodyPr>
            <a:normAutofit/>
          </a:bodyPr>
          <a:lstStyle/>
          <a:p>
            <a:pPr marL="0" indent="0">
              <a:buNone/>
            </a:pPr>
            <a:r>
              <a:rPr lang="en-US" altLang="zh-CN" sz="3600" b="1" dirty="0" smtClean="0"/>
              <a:t>Verilog HDL</a:t>
            </a:r>
            <a:r>
              <a:rPr lang="zh-CN" altLang="en-US" sz="3600" b="1" dirty="0" smtClean="0"/>
              <a:t>知识回顾</a:t>
            </a:r>
            <a:endParaRPr lang="zh-CN" altLang="en-US" sz="3600" b="1" dirty="0"/>
          </a:p>
        </p:txBody>
      </p:sp>
    </p:spTree>
    <p:extLst>
      <p:ext uri="{BB962C8B-B14F-4D97-AF65-F5344CB8AC3E}">
        <p14:creationId xmlns:p14="http://schemas.microsoft.com/office/powerpoint/2010/main" val="2818019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457200"/>
            <a:ext cx="7772400" cy="3581400"/>
          </a:xfrm>
          <a:solidFill>
            <a:schemeClr val="bg1"/>
          </a:solidFill>
        </p:spPr>
        <p:txBody>
          <a:bodyPr/>
          <a:lstStyle/>
          <a:p>
            <a:pPr>
              <a:buFontTx/>
              <a:buNone/>
            </a:pPr>
            <a:r>
              <a:rPr lang="en-US" altLang="zh-CN" dirty="0"/>
              <a:t>           </a:t>
            </a:r>
            <a:r>
              <a:rPr lang="zh-CN" altLang="en-US" dirty="0"/>
              <a:t>对于</a:t>
            </a:r>
            <a:r>
              <a:rPr lang="en-US" altLang="zh-CN" dirty="0" err="1"/>
              <a:t>reg</a:t>
            </a:r>
            <a:r>
              <a:rPr lang="zh-CN" altLang="en-US" dirty="0"/>
              <a:t>型数据，其赋值语句的作用就如同改变一组触发器的存储单元的值。在</a:t>
            </a:r>
            <a:r>
              <a:rPr lang="en-US" altLang="zh-CN" dirty="0"/>
              <a:t>Verilog</a:t>
            </a:r>
            <a:r>
              <a:rPr lang="zh-CN" altLang="en-US" dirty="0"/>
              <a:t>中有许多</a:t>
            </a:r>
            <a:r>
              <a:rPr lang="zh-CN" altLang="en-US" b="1" dirty="0"/>
              <a:t>构造（）</a:t>
            </a:r>
            <a:r>
              <a:rPr lang="zh-CN" altLang="en-US" dirty="0"/>
              <a:t>来控制何时或是否执行这些赋值语句。这些控制构造用来描述硬件触发器的状态，如时钟上升沿，或用来描述判断逻辑，如多路选择器。</a:t>
            </a:r>
          </a:p>
        </p:txBody>
      </p:sp>
      <p:sp>
        <p:nvSpPr>
          <p:cNvPr id="26627" name="Text Box 3"/>
          <p:cNvSpPr txBox="1">
            <a:spLocks noChangeArrowheads="1"/>
          </p:cNvSpPr>
          <p:nvPr/>
        </p:nvSpPr>
        <p:spPr bwMode="auto">
          <a:xfrm>
            <a:off x="593725" y="4059238"/>
            <a:ext cx="7940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en-US" altLang="zh-CN" sz="3200" b="1">
                <a:solidFill>
                  <a:srgbClr val="FF3300"/>
                </a:solidFill>
                <a:latin typeface="Times New Roman" charset="0"/>
              </a:rPr>
              <a:t>reg</a:t>
            </a:r>
            <a:r>
              <a:rPr kumimoji="1" lang="zh-CN" altLang="en-US" sz="3200" b="1">
                <a:solidFill>
                  <a:srgbClr val="FF3300"/>
                </a:solidFill>
                <a:latin typeface="Times New Roman" charset="0"/>
              </a:rPr>
              <a:t>型数据的缺省初始值是不定值。</a:t>
            </a:r>
            <a:endParaRPr kumimoji="1" lang="zh-CN" altLang="en-US" sz="2400" b="1">
              <a:solidFill>
                <a:srgbClr val="FF3300"/>
              </a:solidFill>
              <a:latin typeface="Times New Roman" charset="0"/>
            </a:endParaRPr>
          </a:p>
        </p:txBody>
      </p:sp>
      <p:sp>
        <p:nvSpPr>
          <p:cNvPr id="26628" name="Text Box 4"/>
          <p:cNvSpPr txBox="1">
            <a:spLocks noChangeArrowheads="1"/>
          </p:cNvSpPr>
          <p:nvPr/>
        </p:nvSpPr>
        <p:spPr bwMode="auto">
          <a:xfrm>
            <a:off x="1127125" y="5364163"/>
            <a:ext cx="7178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chemeClr val="accent2"/>
                </a:solidFill>
                <a:latin typeface="Times New Roman" charset="0"/>
              </a:rPr>
              <a:t>三、</a:t>
            </a:r>
            <a:r>
              <a:rPr kumimoji="1" lang="en-US" altLang="zh-CN" sz="3200" b="1">
                <a:solidFill>
                  <a:schemeClr val="accent2"/>
                </a:solidFill>
                <a:latin typeface="Times New Roman" charset="0"/>
              </a:rPr>
              <a:t>memory</a:t>
            </a:r>
            <a:r>
              <a:rPr kumimoji="1" lang="zh-CN" altLang="en-US" sz="3200" b="1">
                <a:solidFill>
                  <a:schemeClr val="accent2"/>
                </a:solidFill>
                <a:latin typeface="Times New Roman" charset="0"/>
              </a:rPr>
              <a:t>型</a:t>
            </a:r>
            <a:endParaRPr kumimoji="1" lang="zh-CN" altLang="en-US" sz="2400">
              <a:solidFill>
                <a:schemeClr val="accent2"/>
              </a:solidFill>
              <a:latin typeface="Times New Roman" charset="0"/>
            </a:endParaRPr>
          </a:p>
        </p:txBody>
      </p:sp>
    </p:spTree>
    <p:extLst>
      <p:ext uri="{BB962C8B-B14F-4D97-AF65-F5344CB8AC3E}">
        <p14:creationId xmlns:p14="http://schemas.microsoft.com/office/powerpoint/2010/main" val="1600011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Effect transition="in" filter="dissolve">
                                      <p:cBhvr>
                                        <p:cTn id="13" dur="500"/>
                                        <p:tgtEl>
                                          <p:spTgt spid="266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6628"/>
                                        </p:tgtEl>
                                        <p:attrNameLst>
                                          <p:attrName>style.visibility</p:attrName>
                                        </p:attrNameLst>
                                      </p:cBhvr>
                                      <p:to>
                                        <p:strVal val="visible"/>
                                      </p:to>
                                    </p:set>
                                    <p:animEffect transition="in" filter="slide(fromBottom)">
                                      <p:cBhvr>
                                        <p:cTn id="18"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utoUpdateAnimBg="0"/>
      <p:bldP spid="266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228600" y="304800"/>
            <a:ext cx="8610600" cy="2286000"/>
          </a:xfrm>
        </p:spPr>
        <p:txBody>
          <a:bodyPr>
            <a:normAutofit lnSpcReduction="10000"/>
          </a:bodyPr>
          <a:lstStyle/>
          <a:p>
            <a:pPr>
              <a:buFontTx/>
              <a:buNone/>
            </a:pPr>
            <a:r>
              <a:rPr lang="en-US" altLang="zh-CN"/>
              <a:t>           </a:t>
            </a:r>
            <a:r>
              <a:rPr lang="en-US" altLang="zh-CN">
                <a:solidFill>
                  <a:schemeClr val="accent2"/>
                </a:solidFill>
              </a:rPr>
              <a:t> Verilog HDL</a:t>
            </a:r>
            <a:r>
              <a:rPr lang="zh-CN" altLang="en-US">
                <a:solidFill>
                  <a:schemeClr val="accent2"/>
                </a:solidFill>
              </a:rPr>
              <a:t>通过对</a:t>
            </a:r>
            <a:r>
              <a:rPr lang="en-US" altLang="zh-CN">
                <a:solidFill>
                  <a:schemeClr val="accent2"/>
                </a:solidFill>
              </a:rPr>
              <a:t>reg</a:t>
            </a:r>
            <a:r>
              <a:rPr lang="zh-CN" altLang="en-US">
                <a:solidFill>
                  <a:schemeClr val="accent2"/>
                </a:solidFill>
              </a:rPr>
              <a:t>型变量建立数组来对存储器建模，可以描述</a:t>
            </a:r>
            <a:r>
              <a:rPr lang="en-US" altLang="zh-CN">
                <a:solidFill>
                  <a:schemeClr val="accent2"/>
                </a:solidFill>
              </a:rPr>
              <a:t>RAM</a:t>
            </a:r>
            <a:r>
              <a:rPr lang="zh-CN" altLang="en-US">
                <a:solidFill>
                  <a:schemeClr val="accent2"/>
                </a:solidFill>
              </a:rPr>
              <a:t>存储器、</a:t>
            </a:r>
            <a:r>
              <a:rPr lang="en-US" altLang="zh-CN">
                <a:solidFill>
                  <a:schemeClr val="accent2"/>
                </a:solidFill>
              </a:rPr>
              <a:t>ROM</a:t>
            </a:r>
            <a:r>
              <a:rPr lang="zh-CN" altLang="en-US">
                <a:solidFill>
                  <a:schemeClr val="accent2"/>
                </a:solidFill>
              </a:rPr>
              <a:t>存储器和</a:t>
            </a:r>
            <a:r>
              <a:rPr lang="en-US" altLang="zh-CN">
                <a:solidFill>
                  <a:schemeClr val="accent2"/>
                </a:solidFill>
              </a:rPr>
              <a:t>reg</a:t>
            </a:r>
            <a:r>
              <a:rPr lang="zh-CN" altLang="en-US">
                <a:solidFill>
                  <a:schemeClr val="accent2"/>
                </a:solidFill>
              </a:rPr>
              <a:t>文件。数组中的每一个单元通过一个数组索引进行寻址。</a:t>
            </a:r>
            <a:r>
              <a:rPr lang="zh-CN" altLang="en-US" b="1">
                <a:solidFill>
                  <a:schemeClr val="accent2"/>
                </a:solidFill>
              </a:rPr>
              <a:t>在</a:t>
            </a:r>
            <a:r>
              <a:rPr lang="en-US" altLang="zh-CN" b="1">
                <a:solidFill>
                  <a:schemeClr val="accent2"/>
                </a:solidFill>
              </a:rPr>
              <a:t>Verilog</a:t>
            </a:r>
            <a:r>
              <a:rPr lang="zh-CN" altLang="en-US" b="1">
                <a:solidFill>
                  <a:schemeClr val="accent2"/>
                </a:solidFill>
              </a:rPr>
              <a:t>语言中没有多维数组存在。</a:t>
            </a:r>
          </a:p>
        </p:txBody>
      </p:sp>
      <p:sp>
        <p:nvSpPr>
          <p:cNvPr id="27651" name="Text Box 3"/>
          <p:cNvSpPr txBox="1">
            <a:spLocks noChangeArrowheads="1"/>
          </p:cNvSpPr>
          <p:nvPr/>
        </p:nvSpPr>
        <p:spPr bwMode="auto">
          <a:xfrm>
            <a:off x="746125" y="2819400"/>
            <a:ext cx="7635875"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memory</a:t>
            </a:r>
            <a:r>
              <a:rPr kumimoji="1" lang="zh-CN" altLang="en-US" sz="3200">
                <a:latin typeface="Times New Roman" charset="0"/>
              </a:rPr>
              <a:t>型数据是通过扩展</a:t>
            </a:r>
            <a:r>
              <a:rPr kumimoji="1" lang="en-US" altLang="zh-CN" sz="3200">
                <a:latin typeface="Times New Roman" charset="0"/>
              </a:rPr>
              <a:t>reg</a:t>
            </a:r>
            <a:r>
              <a:rPr kumimoji="1" lang="zh-CN" altLang="en-US" sz="3200">
                <a:latin typeface="Times New Roman" charset="0"/>
              </a:rPr>
              <a:t>型数据的地址范围来生成的。格式如下：</a:t>
            </a:r>
          </a:p>
          <a:p>
            <a:pPr>
              <a:spcBef>
                <a:spcPct val="20000"/>
              </a:spcBef>
            </a:pPr>
            <a:r>
              <a:rPr kumimoji="1" lang="zh-CN" altLang="en-US" sz="3200">
                <a:latin typeface="Times New Roman" charset="0"/>
              </a:rPr>
              <a:t>        </a:t>
            </a:r>
            <a:r>
              <a:rPr kumimoji="1" lang="en-US" altLang="zh-CN" sz="3200">
                <a:latin typeface="Times New Roman" charset="0"/>
              </a:rPr>
              <a:t>reg  [n-1:0]  </a:t>
            </a:r>
            <a:r>
              <a:rPr kumimoji="1" lang="zh-CN" altLang="en-US" sz="3200">
                <a:latin typeface="Times New Roman" charset="0"/>
              </a:rPr>
              <a:t>存储器名 </a:t>
            </a:r>
            <a:r>
              <a:rPr kumimoji="1" lang="en-US" altLang="zh-CN" sz="3200">
                <a:latin typeface="Times New Roman" charset="0"/>
              </a:rPr>
              <a:t>[m-1:0] </a:t>
            </a:r>
            <a:r>
              <a:rPr kumimoji="1" lang="zh-CN" altLang="en-US" sz="3200">
                <a:latin typeface="Times New Roman" charset="0"/>
              </a:rPr>
              <a:t>；</a:t>
            </a:r>
          </a:p>
          <a:p>
            <a:pPr>
              <a:spcBef>
                <a:spcPct val="20000"/>
              </a:spcBef>
            </a:pPr>
            <a:r>
              <a:rPr kumimoji="1" lang="zh-CN" altLang="en-US" sz="3200">
                <a:latin typeface="Times New Roman" charset="0"/>
              </a:rPr>
              <a:t>或    </a:t>
            </a:r>
            <a:r>
              <a:rPr kumimoji="1" lang="en-US" altLang="zh-CN" sz="3200">
                <a:latin typeface="Times New Roman" charset="0"/>
              </a:rPr>
              <a:t>reg  [n:1]  </a:t>
            </a:r>
            <a:r>
              <a:rPr kumimoji="1" lang="zh-CN" altLang="en-US" sz="3200">
                <a:latin typeface="Times New Roman" charset="0"/>
              </a:rPr>
              <a:t>存储器名 </a:t>
            </a:r>
            <a:r>
              <a:rPr kumimoji="1" lang="en-US" altLang="zh-CN" sz="3200">
                <a:latin typeface="Times New Roman" charset="0"/>
              </a:rPr>
              <a:t>[m:1] </a:t>
            </a:r>
            <a:r>
              <a:rPr kumimoji="1" lang="zh-CN" altLang="en-US" sz="3200">
                <a:latin typeface="Times New Roman" charset="0"/>
              </a:rPr>
              <a:t>；</a:t>
            </a:r>
            <a:endParaRPr kumimoji="1" lang="zh-CN" altLang="en-US" sz="2400">
              <a:latin typeface="Times New Roman" charset="0"/>
            </a:endParaRPr>
          </a:p>
        </p:txBody>
      </p:sp>
      <p:sp>
        <p:nvSpPr>
          <p:cNvPr id="27652" name="Text Box 4"/>
          <p:cNvSpPr txBox="1">
            <a:spLocks noChangeArrowheads="1"/>
          </p:cNvSpPr>
          <p:nvPr/>
        </p:nvSpPr>
        <p:spPr bwMode="auto">
          <a:xfrm>
            <a:off x="685800" y="51054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zh-CN" altLang="en-US" sz="3200" b="1">
                <a:solidFill>
                  <a:srgbClr val="FF3300"/>
                </a:solidFill>
                <a:latin typeface="Times New Roman" charset="0"/>
              </a:rPr>
              <a:t>另外，在同一个数据类型声明语句里，可以同时定义存储器型数据和</a:t>
            </a:r>
            <a:r>
              <a:rPr kumimoji="1" lang="en-US" altLang="zh-CN" sz="3200" b="1">
                <a:solidFill>
                  <a:srgbClr val="FF3300"/>
                </a:solidFill>
                <a:latin typeface="Times New Roman" charset="0"/>
              </a:rPr>
              <a:t>reg</a:t>
            </a:r>
            <a:r>
              <a:rPr kumimoji="1" lang="zh-CN" altLang="en-US" sz="3200" b="1">
                <a:solidFill>
                  <a:srgbClr val="FF3300"/>
                </a:solidFill>
                <a:latin typeface="Times New Roman" charset="0"/>
              </a:rPr>
              <a:t>型数据。</a:t>
            </a:r>
            <a:endParaRPr kumimoji="1" lang="zh-CN" altLang="en-US" sz="2400">
              <a:solidFill>
                <a:srgbClr val="FF3300"/>
              </a:solidFill>
              <a:latin typeface="Times New Roman" charset="0"/>
            </a:endParaRPr>
          </a:p>
        </p:txBody>
      </p:sp>
    </p:spTree>
    <p:extLst>
      <p:ext uri="{BB962C8B-B14F-4D97-AF65-F5344CB8AC3E}">
        <p14:creationId xmlns:p14="http://schemas.microsoft.com/office/powerpoint/2010/main" val="2628720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ox(in)">
                                      <p:cBhvr>
                                        <p:cTn id="7" dur="500"/>
                                        <p:tgtEl>
                                          <p:spTgt spid="27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dissolve">
                                      <p:cBhvr>
                                        <p:cTn id="12" dur="500"/>
                                        <p:tgtEl>
                                          <p:spTgt spid="27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barn(inHorizontal)">
                                      <p:cBhvr>
                                        <p:cTn id="1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65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5800" y="304800"/>
            <a:ext cx="7772400" cy="2133600"/>
          </a:xfrm>
          <a:solidFill>
            <a:schemeClr val="accent1"/>
          </a:solidFill>
        </p:spPr>
        <p:txBody>
          <a:bodyPr/>
          <a:lstStyle/>
          <a:p>
            <a:pPr>
              <a:lnSpc>
                <a:spcPct val="90000"/>
              </a:lnSpc>
              <a:buFontTx/>
              <a:buNone/>
            </a:pPr>
            <a:r>
              <a:rPr lang="zh-CN" altLang="en-US" sz="3600"/>
              <a:t>如：</a:t>
            </a:r>
            <a:r>
              <a:rPr lang="en-US" altLang="zh-CN"/>
              <a:t>parameter    wordsize =16,</a:t>
            </a:r>
          </a:p>
          <a:p>
            <a:pPr>
              <a:lnSpc>
                <a:spcPct val="90000"/>
              </a:lnSpc>
              <a:buFontTx/>
              <a:buNone/>
            </a:pPr>
            <a:r>
              <a:rPr lang="en-US" altLang="zh-CN"/>
              <a:t>                             memsize =256;</a:t>
            </a:r>
          </a:p>
          <a:p>
            <a:pPr>
              <a:lnSpc>
                <a:spcPct val="90000"/>
              </a:lnSpc>
              <a:buFontTx/>
              <a:buNone/>
            </a:pPr>
            <a:r>
              <a:rPr lang="en-US" altLang="zh-CN"/>
              <a:t>         reg [wordsize-1:0]  mem[memsize-1:0], writereg, readreg;</a:t>
            </a:r>
          </a:p>
        </p:txBody>
      </p:sp>
      <p:sp>
        <p:nvSpPr>
          <p:cNvPr id="28675" name="Text Box 3"/>
          <p:cNvSpPr txBox="1">
            <a:spLocks noChangeArrowheads="1"/>
          </p:cNvSpPr>
          <p:nvPr/>
        </p:nvSpPr>
        <p:spPr bwMode="auto">
          <a:xfrm>
            <a:off x="533400" y="2514600"/>
            <a:ext cx="7924800"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charset="0"/>
              </a:rPr>
              <a:t>        </a:t>
            </a:r>
            <a:r>
              <a:rPr kumimoji="1" lang="zh-CN" altLang="en-US" sz="2800">
                <a:latin typeface="Times New Roman" charset="0"/>
              </a:rPr>
              <a:t>如一个由</a:t>
            </a:r>
            <a:r>
              <a:rPr kumimoji="1" lang="en-US" altLang="zh-CN" sz="2800">
                <a:latin typeface="Times New Roman" charset="0"/>
              </a:rPr>
              <a:t>n</a:t>
            </a:r>
            <a:r>
              <a:rPr kumimoji="1" lang="zh-CN" altLang="en-US" sz="2800">
                <a:latin typeface="Times New Roman" charset="0"/>
              </a:rPr>
              <a:t>个</a:t>
            </a:r>
            <a:r>
              <a:rPr kumimoji="1" lang="en-US" altLang="zh-CN" sz="2800">
                <a:latin typeface="Times New Roman" charset="0"/>
              </a:rPr>
              <a:t>1</a:t>
            </a:r>
            <a:r>
              <a:rPr kumimoji="1" lang="zh-CN" altLang="en-US" sz="2800">
                <a:latin typeface="Times New Roman" charset="0"/>
              </a:rPr>
              <a:t>位寄存器构成的存储器组是不同于一个</a:t>
            </a:r>
            <a:r>
              <a:rPr kumimoji="1" lang="en-US" altLang="zh-CN" sz="2800">
                <a:latin typeface="Times New Roman" charset="0"/>
              </a:rPr>
              <a:t>n</a:t>
            </a:r>
            <a:r>
              <a:rPr kumimoji="1" lang="zh-CN" altLang="en-US" sz="2800">
                <a:latin typeface="Times New Roman" charset="0"/>
              </a:rPr>
              <a:t>位的寄存器的。如：</a:t>
            </a:r>
          </a:p>
          <a:p>
            <a:pPr>
              <a:spcBef>
                <a:spcPct val="20000"/>
              </a:spcBef>
            </a:pPr>
            <a:r>
              <a:rPr kumimoji="1" lang="zh-CN" altLang="en-US" sz="2800">
                <a:latin typeface="Times New Roman" charset="0"/>
              </a:rPr>
              <a:t>     </a:t>
            </a:r>
            <a:r>
              <a:rPr kumimoji="1" lang="en-US" altLang="zh-CN" sz="2800">
                <a:latin typeface="Times New Roman" charset="0"/>
              </a:rPr>
              <a:t>reg [n-1:0]    rega</a:t>
            </a:r>
            <a:r>
              <a:rPr kumimoji="1" lang="zh-CN" altLang="en-US" sz="2800">
                <a:latin typeface="Times New Roman" charset="0"/>
              </a:rPr>
              <a:t>；</a:t>
            </a:r>
            <a:r>
              <a:rPr kumimoji="1" lang="en-US" altLang="zh-CN" sz="2800">
                <a:latin typeface="Times New Roman" charset="0"/>
              </a:rPr>
              <a:t>//</a:t>
            </a:r>
            <a:r>
              <a:rPr kumimoji="1" lang="zh-CN" altLang="en-US" sz="2800">
                <a:latin typeface="Times New Roman" charset="0"/>
              </a:rPr>
              <a:t>一个</a:t>
            </a:r>
            <a:r>
              <a:rPr kumimoji="1" lang="en-US" altLang="zh-CN" sz="2800">
                <a:latin typeface="Times New Roman" charset="0"/>
              </a:rPr>
              <a:t>n</a:t>
            </a:r>
            <a:r>
              <a:rPr kumimoji="1" lang="zh-CN" altLang="en-US" sz="2800">
                <a:latin typeface="Times New Roman" charset="0"/>
              </a:rPr>
              <a:t>位的寄存器</a:t>
            </a:r>
          </a:p>
          <a:p>
            <a:pPr>
              <a:spcBef>
                <a:spcPct val="20000"/>
              </a:spcBef>
            </a:pPr>
            <a:r>
              <a:rPr kumimoji="1" lang="zh-CN" altLang="en-US" sz="2800">
                <a:latin typeface="Times New Roman" charset="0"/>
              </a:rPr>
              <a:t>     </a:t>
            </a:r>
            <a:r>
              <a:rPr kumimoji="1" lang="en-US" altLang="zh-CN" sz="2800">
                <a:latin typeface="Times New Roman" charset="0"/>
              </a:rPr>
              <a:t>reg mema  [n-1:0]</a:t>
            </a:r>
            <a:r>
              <a:rPr kumimoji="1" lang="zh-CN" altLang="en-US" sz="2800">
                <a:latin typeface="Times New Roman" charset="0"/>
              </a:rPr>
              <a:t>；</a:t>
            </a:r>
            <a:r>
              <a:rPr kumimoji="1" lang="en-US" altLang="zh-CN" sz="2800">
                <a:latin typeface="Times New Roman" charset="0"/>
              </a:rPr>
              <a:t>//</a:t>
            </a:r>
            <a:r>
              <a:rPr kumimoji="1" lang="zh-CN" altLang="en-US" sz="2800">
                <a:latin typeface="Times New Roman" charset="0"/>
              </a:rPr>
              <a:t>一个由</a:t>
            </a:r>
            <a:r>
              <a:rPr kumimoji="1" lang="en-US" altLang="zh-CN" sz="2800">
                <a:latin typeface="Times New Roman" charset="0"/>
              </a:rPr>
              <a:t>n</a:t>
            </a:r>
            <a:r>
              <a:rPr kumimoji="1" lang="zh-CN" altLang="en-US" sz="2800">
                <a:latin typeface="Times New Roman" charset="0"/>
              </a:rPr>
              <a:t>个</a:t>
            </a:r>
            <a:r>
              <a:rPr kumimoji="1" lang="en-US" altLang="zh-CN" sz="2800">
                <a:latin typeface="Times New Roman" charset="0"/>
              </a:rPr>
              <a:t>1</a:t>
            </a:r>
            <a:r>
              <a:rPr kumimoji="1" lang="zh-CN" altLang="en-US" sz="2800">
                <a:latin typeface="Times New Roman" charset="0"/>
              </a:rPr>
              <a:t>位寄存器构成的存储器组。</a:t>
            </a:r>
            <a:endParaRPr kumimoji="1" lang="zh-CN" altLang="en-US" sz="2400">
              <a:latin typeface="Times New Roman" charset="0"/>
            </a:endParaRPr>
          </a:p>
        </p:txBody>
      </p:sp>
      <p:sp>
        <p:nvSpPr>
          <p:cNvPr id="28676" name="Text Box 4"/>
          <p:cNvSpPr txBox="1">
            <a:spLocks noChangeArrowheads="1"/>
          </p:cNvSpPr>
          <p:nvPr/>
        </p:nvSpPr>
        <p:spPr bwMode="auto">
          <a:xfrm>
            <a:off x="669925" y="4897438"/>
            <a:ext cx="7407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charset="0"/>
              </a:rPr>
              <a:t>        </a:t>
            </a:r>
            <a:r>
              <a:rPr kumimoji="1" lang="zh-CN" altLang="en-US" sz="2800">
                <a:solidFill>
                  <a:srgbClr val="FF3300"/>
                </a:solidFill>
                <a:latin typeface="Times New Roman" charset="0"/>
              </a:rPr>
              <a:t>一个</a:t>
            </a:r>
            <a:r>
              <a:rPr kumimoji="1" lang="en-US" altLang="zh-CN" sz="2800">
                <a:solidFill>
                  <a:srgbClr val="FF3300"/>
                </a:solidFill>
                <a:latin typeface="Times New Roman" charset="0"/>
              </a:rPr>
              <a:t>n</a:t>
            </a:r>
            <a:r>
              <a:rPr kumimoji="1" lang="zh-CN" altLang="en-US" sz="2800">
                <a:solidFill>
                  <a:srgbClr val="FF3300"/>
                </a:solidFill>
                <a:latin typeface="Times New Roman" charset="0"/>
              </a:rPr>
              <a:t>位的寄存器可以在一条赋值语句里进行赋值，而一个完整的存储器则不行。如：</a:t>
            </a:r>
            <a:endParaRPr kumimoji="1" lang="zh-CN" altLang="en-US" sz="2400">
              <a:solidFill>
                <a:srgbClr val="FF3300"/>
              </a:solidFill>
              <a:latin typeface="Times New Roman" charset="0"/>
            </a:endParaRPr>
          </a:p>
        </p:txBody>
      </p:sp>
    </p:spTree>
    <p:extLst>
      <p:ext uri="{BB962C8B-B14F-4D97-AF65-F5344CB8AC3E}">
        <p14:creationId xmlns:p14="http://schemas.microsoft.com/office/powerpoint/2010/main" val="591678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checkerboard(across)">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dissolve">
                                      <p:cBhvr>
                                        <p:cTn id="12" dur="500"/>
                                        <p:tgtEl>
                                          <p:spTgt spid="28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barn(outHorizontal)">
                                      <p:cBhvr>
                                        <p:cTn id="1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autoUpdateAnimBg="0"/>
      <p:bldP spid="28675" grpId="0" autoUpdateAnimBg="0"/>
      <p:bldP spid="286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685800" y="457200"/>
            <a:ext cx="7772400" cy="1219200"/>
          </a:xfrm>
          <a:solidFill>
            <a:schemeClr val="accent1"/>
          </a:solidFill>
        </p:spPr>
        <p:txBody>
          <a:bodyPr/>
          <a:lstStyle/>
          <a:p>
            <a:pPr>
              <a:buFontTx/>
              <a:buNone/>
            </a:pPr>
            <a:r>
              <a:rPr lang="en-US" altLang="zh-CN"/>
              <a:t>        rega =0</a:t>
            </a:r>
            <a:r>
              <a:rPr lang="zh-CN" altLang="en-US"/>
              <a:t>；  </a:t>
            </a:r>
            <a:r>
              <a:rPr lang="en-US" altLang="zh-CN"/>
              <a:t>//</a:t>
            </a:r>
            <a:r>
              <a:rPr lang="zh-CN" altLang="en-US"/>
              <a:t>合法赋值语句</a:t>
            </a:r>
          </a:p>
          <a:p>
            <a:pPr>
              <a:buFontTx/>
              <a:buNone/>
            </a:pPr>
            <a:r>
              <a:rPr lang="zh-CN" altLang="en-US"/>
              <a:t>        </a:t>
            </a:r>
            <a:r>
              <a:rPr lang="en-US" altLang="zh-CN"/>
              <a:t>mema =0</a:t>
            </a:r>
            <a:r>
              <a:rPr lang="zh-CN" altLang="en-US"/>
              <a:t>； </a:t>
            </a:r>
            <a:r>
              <a:rPr lang="en-US" altLang="zh-CN"/>
              <a:t>//</a:t>
            </a:r>
            <a:r>
              <a:rPr lang="zh-CN" altLang="en-US"/>
              <a:t>非法赋值语句</a:t>
            </a:r>
          </a:p>
        </p:txBody>
      </p:sp>
      <p:sp>
        <p:nvSpPr>
          <p:cNvPr id="29699" name="Text Box 3"/>
          <p:cNvSpPr txBox="1">
            <a:spLocks noChangeArrowheads="1"/>
          </p:cNvSpPr>
          <p:nvPr/>
        </p:nvSpPr>
        <p:spPr bwMode="auto">
          <a:xfrm>
            <a:off x="593725" y="1962150"/>
            <a:ext cx="8093075"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zh-CN" altLang="en-US" sz="3200">
                <a:latin typeface="Times New Roman" charset="0"/>
              </a:rPr>
              <a:t>如果想对</a:t>
            </a:r>
            <a:r>
              <a:rPr kumimoji="1" lang="en-US" altLang="zh-CN" sz="3200">
                <a:latin typeface="Times New Roman" charset="0"/>
              </a:rPr>
              <a:t>memory</a:t>
            </a:r>
            <a:r>
              <a:rPr kumimoji="1" lang="zh-CN" altLang="en-US" sz="3200">
                <a:latin typeface="Times New Roman" charset="0"/>
              </a:rPr>
              <a:t>中的存储单元进行读写操作，必须指定该单元在存储器中的地址，如下：</a:t>
            </a:r>
          </a:p>
          <a:p>
            <a:pPr>
              <a:spcBef>
                <a:spcPct val="20000"/>
              </a:spcBef>
            </a:pPr>
            <a:r>
              <a:rPr kumimoji="1" lang="zh-CN" altLang="en-US" sz="2800">
                <a:latin typeface="Times New Roman" charset="0"/>
              </a:rPr>
              <a:t>             </a:t>
            </a:r>
            <a:r>
              <a:rPr kumimoji="1" lang="en-US" altLang="zh-CN" sz="2800">
                <a:latin typeface="Times New Roman" charset="0"/>
              </a:rPr>
              <a:t>mema[3] =0</a:t>
            </a:r>
            <a:r>
              <a:rPr kumimoji="1" lang="zh-CN" altLang="en-US" sz="2800">
                <a:latin typeface="Times New Roman" charset="0"/>
              </a:rPr>
              <a:t>； </a:t>
            </a:r>
            <a:r>
              <a:rPr kumimoji="1" lang="en-US" altLang="zh-CN" sz="2800">
                <a:latin typeface="Times New Roman" charset="0"/>
              </a:rPr>
              <a:t>//</a:t>
            </a:r>
            <a:r>
              <a:rPr kumimoji="1" lang="zh-CN" altLang="en-US" sz="2800">
                <a:latin typeface="Times New Roman" charset="0"/>
              </a:rPr>
              <a:t>给</a:t>
            </a:r>
            <a:r>
              <a:rPr kumimoji="1" lang="en-US" altLang="zh-CN" sz="3200">
                <a:latin typeface="Times New Roman" charset="0"/>
              </a:rPr>
              <a:t>memory</a:t>
            </a:r>
            <a:r>
              <a:rPr kumimoji="1" lang="zh-CN" altLang="en-US" sz="3200">
                <a:latin typeface="Times New Roman" charset="0"/>
              </a:rPr>
              <a:t>中的第</a:t>
            </a:r>
            <a:r>
              <a:rPr kumimoji="1" lang="en-US" altLang="zh-CN" sz="3200">
                <a:latin typeface="Times New Roman" charset="0"/>
              </a:rPr>
              <a:t>3</a:t>
            </a:r>
            <a:r>
              <a:rPr kumimoji="1" lang="zh-CN" altLang="en-US" sz="3200">
                <a:latin typeface="Times New Roman" charset="0"/>
              </a:rPr>
              <a:t>个存储单元赋值为</a:t>
            </a:r>
            <a:r>
              <a:rPr kumimoji="1" lang="en-US" altLang="zh-CN" sz="3200">
                <a:latin typeface="Times New Roman" charset="0"/>
              </a:rPr>
              <a:t>0</a:t>
            </a:r>
            <a:r>
              <a:rPr kumimoji="1" lang="zh-CN" altLang="en-US" sz="3200">
                <a:latin typeface="Times New Roman" charset="0"/>
              </a:rPr>
              <a:t>。</a:t>
            </a:r>
            <a:endParaRPr kumimoji="1" lang="zh-CN" altLang="en-US" sz="2400">
              <a:latin typeface="Times New Roman" charset="0"/>
            </a:endParaRPr>
          </a:p>
        </p:txBody>
      </p:sp>
    </p:spTree>
    <p:extLst>
      <p:ext uri="{BB962C8B-B14F-4D97-AF65-F5344CB8AC3E}">
        <p14:creationId xmlns:p14="http://schemas.microsoft.com/office/powerpoint/2010/main" val="1384871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1+#ppt_w/2"/>
                                          </p:val>
                                        </p:tav>
                                        <p:tav tm="100000">
                                          <p:val>
                                            <p:strVal val="#ppt_x"/>
                                          </p:val>
                                        </p:tav>
                                      </p:tavLst>
                                    </p:anim>
                                    <p:anim calcmode="lin" valueType="num">
                                      <p:cBhvr additive="base">
                                        <p:cTn id="14" dur="500" fill="hold"/>
                                        <p:tgtEl>
                                          <p:spTgt spid="296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autoUpdateAnimBg="0"/>
      <p:bldP spid="2969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04800"/>
            <a:ext cx="7772400" cy="1143000"/>
          </a:xfrm>
        </p:spPr>
        <p:txBody>
          <a:bodyPr/>
          <a:lstStyle/>
          <a:p>
            <a:r>
              <a:rPr lang="zh-CN" altLang="en-US" b="1" dirty="0" smtClean="0"/>
              <a:t>五、</a:t>
            </a:r>
            <a:r>
              <a:rPr lang="en-US" altLang="zh-CN" b="1" dirty="0" smtClean="0"/>
              <a:t> </a:t>
            </a:r>
            <a:r>
              <a:rPr lang="zh-CN" altLang="en-US" b="1" dirty="0"/>
              <a:t>运算符及表达式</a:t>
            </a:r>
          </a:p>
        </p:txBody>
      </p:sp>
      <p:sp>
        <p:nvSpPr>
          <p:cNvPr id="30723" name="Rectangle 3"/>
          <p:cNvSpPr>
            <a:spLocks noGrp="1" noChangeArrowheads="1"/>
          </p:cNvSpPr>
          <p:nvPr>
            <p:ph type="body" idx="1"/>
          </p:nvPr>
        </p:nvSpPr>
        <p:spPr>
          <a:xfrm>
            <a:off x="685800" y="1600200"/>
            <a:ext cx="7772400" cy="1143000"/>
          </a:xfrm>
        </p:spPr>
        <p:txBody>
          <a:bodyPr/>
          <a:lstStyle/>
          <a:p>
            <a:pPr>
              <a:buFontTx/>
              <a:buNone/>
            </a:pPr>
            <a:r>
              <a:rPr lang="en-US" altLang="zh-CN" dirty="0"/>
              <a:t>           </a:t>
            </a:r>
            <a:r>
              <a:rPr lang="en-US" altLang="zh-CN" dirty="0">
                <a:solidFill>
                  <a:srgbClr val="FF3300"/>
                </a:solidFill>
              </a:rPr>
              <a:t>Verilog HDL</a:t>
            </a:r>
            <a:r>
              <a:rPr lang="zh-CN" altLang="en-US" dirty="0">
                <a:solidFill>
                  <a:srgbClr val="FF3300"/>
                </a:solidFill>
              </a:rPr>
              <a:t>语言的运算符范围很广，按功能可以分为以下几类：</a:t>
            </a:r>
          </a:p>
        </p:txBody>
      </p:sp>
      <p:sp>
        <p:nvSpPr>
          <p:cNvPr id="30724" name="Text Box 4"/>
          <p:cNvSpPr txBox="1">
            <a:spLocks noChangeArrowheads="1"/>
          </p:cNvSpPr>
          <p:nvPr/>
        </p:nvSpPr>
        <p:spPr bwMode="auto">
          <a:xfrm>
            <a:off x="898525" y="2895600"/>
            <a:ext cx="7635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charset="0"/>
              </a:rPr>
              <a:t>（</a:t>
            </a:r>
            <a:r>
              <a:rPr kumimoji="1" lang="en-US" altLang="zh-CN" sz="3200">
                <a:latin typeface="Times New Roman" charset="0"/>
              </a:rPr>
              <a:t>1</a:t>
            </a:r>
            <a:r>
              <a:rPr kumimoji="1" lang="zh-CN" altLang="en-US" sz="3200">
                <a:latin typeface="Times New Roman" charset="0"/>
              </a:rPr>
              <a:t>）算术运算符（</a:t>
            </a:r>
            <a:r>
              <a:rPr kumimoji="1" lang="en-US" altLang="zh-CN" sz="3200">
                <a:latin typeface="Times New Roman" charset="0"/>
              </a:rPr>
              <a:t>+</a:t>
            </a:r>
            <a:r>
              <a:rPr kumimoji="1" lang="zh-CN" altLang="en-US" sz="3200">
                <a:latin typeface="Times New Roman" charset="0"/>
              </a:rPr>
              <a:t>、</a:t>
            </a:r>
            <a:r>
              <a:rPr kumimoji="1" lang="en-US" altLang="zh-CN" sz="3200">
                <a:latin typeface="Times New Roman" charset="0"/>
              </a:rPr>
              <a:t>-</a:t>
            </a:r>
            <a:r>
              <a:rPr kumimoji="1" lang="zh-CN" altLang="en-US" sz="3200">
                <a:latin typeface="Times New Roman" charset="0"/>
              </a:rPr>
              <a:t>、</a:t>
            </a:r>
            <a:r>
              <a:rPr kumimoji="1" lang="en-US" altLang="zh-CN" sz="3200">
                <a:latin typeface="Times New Roman" charset="0"/>
              </a:rPr>
              <a:t>X</a:t>
            </a:r>
            <a:r>
              <a:rPr kumimoji="1" lang="zh-CN" altLang="en-US" sz="3200">
                <a:latin typeface="Times New Roman" charset="0"/>
              </a:rPr>
              <a:t>、</a:t>
            </a:r>
            <a:r>
              <a:rPr kumimoji="1" lang="en-US" altLang="zh-CN" sz="3200">
                <a:latin typeface="Times New Roman" charset="0"/>
              </a:rPr>
              <a:t>/</a:t>
            </a:r>
            <a:r>
              <a:rPr kumimoji="1" lang="zh-CN" altLang="en-US" sz="3200">
                <a:latin typeface="Times New Roman" charset="0"/>
              </a:rPr>
              <a:t>、</a:t>
            </a:r>
            <a:r>
              <a:rPr kumimoji="1" lang="en-US" altLang="zh-CN" sz="3200">
                <a:latin typeface="Times New Roman" charset="0"/>
              </a:rPr>
              <a:t>%</a:t>
            </a:r>
            <a:r>
              <a:rPr kumimoji="1" lang="zh-CN" altLang="en-US" sz="3200">
                <a:latin typeface="Times New Roman" charset="0"/>
              </a:rPr>
              <a:t>）；</a:t>
            </a:r>
          </a:p>
        </p:txBody>
      </p:sp>
      <p:sp>
        <p:nvSpPr>
          <p:cNvPr id="30725" name="Text Box 5"/>
          <p:cNvSpPr txBox="1">
            <a:spLocks noChangeArrowheads="1"/>
          </p:cNvSpPr>
          <p:nvPr/>
        </p:nvSpPr>
        <p:spPr bwMode="auto">
          <a:xfrm>
            <a:off x="914400" y="3525838"/>
            <a:ext cx="7635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2</a:t>
            </a:r>
            <a:r>
              <a:rPr kumimoji="1" lang="zh-CN" altLang="en-US" sz="3200">
                <a:solidFill>
                  <a:schemeClr val="accent2"/>
                </a:solidFill>
                <a:latin typeface="Times New Roman" charset="0"/>
              </a:rPr>
              <a:t>）赋值运算符（</a:t>
            </a:r>
            <a:r>
              <a:rPr kumimoji="1" lang="en-US" altLang="zh-CN" sz="3200">
                <a:solidFill>
                  <a:schemeClr val="accent2"/>
                </a:solidFill>
                <a:latin typeface="Times New Roman" charset="0"/>
              </a:rPr>
              <a:t>=</a:t>
            </a: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&lt;=</a:t>
            </a:r>
            <a:r>
              <a:rPr kumimoji="1" lang="zh-CN" altLang="en-US" sz="3200">
                <a:solidFill>
                  <a:schemeClr val="accent2"/>
                </a:solidFill>
                <a:latin typeface="Times New Roman" charset="0"/>
              </a:rPr>
              <a:t>）；</a:t>
            </a:r>
          </a:p>
        </p:txBody>
      </p:sp>
      <p:sp>
        <p:nvSpPr>
          <p:cNvPr id="30726" name="Text Box 6"/>
          <p:cNvSpPr txBox="1">
            <a:spLocks noChangeArrowheads="1"/>
          </p:cNvSpPr>
          <p:nvPr/>
        </p:nvSpPr>
        <p:spPr bwMode="auto">
          <a:xfrm>
            <a:off x="914400" y="4114800"/>
            <a:ext cx="710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charset="0"/>
              </a:rPr>
              <a:t>（</a:t>
            </a:r>
            <a:r>
              <a:rPr kumimoji="1" lang="en-US" altLang="zh-CN" sz="3200">
                <a:latin typeface="Times New Roman" charset="0"/>
              </a:rPr>
              <a:t>3</a:t>
            </a:r>
            <a:r>
              <a:rPr kumimoji="1" lang="zh-CN" altLang="en-US" sz="3200">
                <a:latin typeface="Times New Roman" charset="0"/>
              </a:rPr>
              <a:t>）关系运算符（</a:t>
            </a:r>
            <a:r>
              <a:rPr kumimoji="1" lang="en-US" altLang="zh-CN" sz="3200">
                <a:latin typeface="Times New Roman" charset="0"/>
              </a:rPr>
              <a:t>&gt;</a:t>
            </a:r>
            <a:r>
              <a:rPr kumimoji="1" lang="zh-CN" altLang="en-US" sz="3200">
                <a:latin typeface="Times New Roman" charset="0"/>
              </a:rPr>
              <a:t>、</a:t>
            </a:r>
            <a:r>
              <a:rPr kumimoji="1" lang="en-US" altLang="zh-CN" sz="3200">
                <a:latin typeface="Times New Roman" charset="0"/>
              </a:rPr>
              <a:t>&lt;</a:t>
            </a:r>
            <a:r>
              <a:rPr kumimoji="1" lang="zh-CN" altLang="en-US" sz="3200">
                <a:latin typeface="Times New Roman" charset="0"/>
              </a:rPr>
              <a:t>、</a:t>
            </a:r>
            <a:r>
              <a:rPr kumimoji="1" lang="en-US" altLang="zh-CN" sz="3200">
                <a:latin typeface="Times New Roman" charset="0"/>
              </a:rPr>
              <a:t>&gt;=</a:t>
            </a:r>
            <a:r>
              <a:rPr kumimoji="1" lang="zh-CN" altLang="en-US" sz="3200">
                <a:latin typeface="Times New Roman" charset="0"/>
              </a:rPr>
              <a:t>、</a:t>
            </a:r>
            <a:r>
              <a:rPr kumimoji="1" lang="en-US" altLang="zh-CN" sz="3200">
                <a:latin typeface="Times New Roman" charset="0"/>
              </a:rPr>
              <a:t>&lt;=</a:t>
            </a:r>
            <a:r>
              <a:rPr kumimoji="1" lang="zh-CN" altLang="en-US" sz="3200">
                <a:latin typeface="Times New Roman" charset="0"/>
              </a:rPr>
              <a:t>）；</a:t>
            </a:r>
            <a:endParaRPr kumimoji="1" lang="zh-CN" altLang="en-US" sz="2400">
              <a:latin typeface="Times New Roman" charset="0"/>
            </a:endParaRPr>
          </a:p>
        </p:txBody>
      </p:sp>
      <p:sp>
        <p:nvSpPr>
          <p:cNvPr id="30727" name="Text Box 7"/>
          <p:cNvSpPr txBox="1">
            <a:spLocks noChangeArrowheads="1"/>
          </p:cNvSpPr>
          <p:nvPr/>
        </p:nvSpPr>
        <p:spPr bwMode="auto">
          <a:xfrm>
            <a:off x="914400" y="4724400"/>
            <a:ext cx="710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4</a:t>
            </a:r>
            <a:r>
              <a:rPr kumimoji="1" lang="zh-CN" altLang="en-US" sz="3200">
                <a:solidFill>
                  <a:schemeClr val="accent2"/>
                </a:solidFill>
                <a:latin typeface="Times New Roman" charset="0"/>
              </a:rPr>
              <a:t>）逻辑运算符（</a:t>
            </a:r>
            <a:r>
              <a:rPr kumimoji="1" lang="en-US" altLang="zh-CN" sz="3200">
                <a:solidFill>
                  <a:schemeClr val="accent2"/>
                </a:solidFill>
                <a:latin typeface="Times New Roman" charset="0"/>
              </a:rPr>
              <a:t>&amp;&amp;</a:t>
            </a: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a:t>
            </a: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a:t>
            </a:r>
            <a:r>
              <a:rPr kumimoji="1" lang="zh-CN" altLang="en-US" sz="3200">
                <a:solidFill>
                  <a:schemeClr val="accent2"/>
                </a:solidFill>
                <a:latin typeface="Times New Roman" charset="0"/>
              </a:rPr>
              <a:t>）；</a:t>
            </a:r>
          </a:p>
        </p:txBody>
      </p:sp>
      <p:sp>
        <p:nvSpPr>
          <p:cNvPr id="30728" name="Text Box 8"/>
          <p:cNvSpPr txBox="1">
            <a:spLocks noChangeArrowheads="1"/>
          </p:cNvSpPr>
          <p:nvPr/>
        </p:nvSpPr>
        <p:spPr bwMode="auto">
          <a:xfrm>
            <a:off x="914400" y="5410200"/>
            <a:ext cx="710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charset="0"/>
              </a:rPr>
              <a:t>（</a:t>
            </a:r>
            <a:r>
              <a:rPr kumimoji="1" lang="en-US" altLang="zh-CN" sz="3200">
                <a:latin typeface="Times New Roman" charset="0"/>
              </a:rPr>
              <a:t>5</a:t>
            </a:r>
            <a:r>
              <a:rPr kumimoji="1" lang="zh-CN" altLang="en-US" sz="3200">
                <a:latin typeface="Times New Roman" charset="0"/>
              </a:rPr>
              <a:t>）条件运算符（</a:t>
            </a:r>
            <a:r>
              <a:rPr kumimoji="1" lang="en-US" altLang="zh-CN" sz="3200">
                <a:latin typeface="Times New Roman" charset="0"/>
              </a:rPr>
              <a:t>?  :</a:t>
            </a:r>
            <a:r>
              <a:rPr kumimoji="1" lang="zh-CN" altLang="en-US" sz="3200">
                <a:latin typeface="Times New Roman" charset="0"/>
              </a:rPr>
              <a:t>）；</a:t>
            </a:r>
            <a:endParaRPr kumimoji="1" lang="zh-CN" altLang="en-US" sz="2400">
              <a:latin typeface="Times New Roman" charset="0"/>
            </a:endParaRPr>
          </a:p>
        </p:txBody>
      </p:sp>
    </p:spTree>
    <p:extLst>
      <p:ext uri="{BB962C8B-B14F-4D97-AF65-F5344CB8AC3E}">
        <p14:creationId xmlns:p14="http://schemas.microsoft.com/office/powerpoint/2010/main" val="2461583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ox(in)">
                                      <p:cBhvr>
                                        <p:cTn id="7" dur="500"/>
                                        <p:tgtEl>
                                          <p:spTgt spid="3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slide(fromBottom)">
                                      <p:cBhvr>
                                        <p:cTn id="12" dur="500"/>
                                        <p:tgtEl>
                                          <p:spTgt spid="307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0724"/>
                                        </p:tgtEl>
                                        <p:attrNameLst>
                                          <p:attrName>style.visibility</p:attrName>
                                        </p:attrNameLst>
                                      </p:cBhvr>
                                      <p:to>
                                        <p:strVal val="visible"/>
                                      </p:to>
                                    </p:set>
                                    <p:animEffect transition="in" filter="barn(outHorizontal)">
                                      <p:cBhvr>
                                        <p:cTn id="17" dur="500"/>
                                        <p:tgtEl>
                                          <p:spTgt spid="307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checkerboard(across)">
                                      <p:cBhvr>
                                        <p:cTn id="22" dur="500"/>
                                        <p:tgtEl>
                                          <p:spTgt spid="30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0726"/>
                                        </p:tgtEl>
                                        <p:attrNameLst>
                                          <p:attrName>style.visibility</p:attrName>
                                        </p:attrNameLst>
                                      </p:cBhvr>
                                      <p:to>
                                        <p:strVal val="visible"/>
                                      </p:to>
                                    </p:set>
                                    <p:animEffect transition="in" filter="barn(outHorizontal)">
                                      <p:cBhvr>
                                        <p:cTn id="27" dur="500"/>
                                        <p:tgtEl>
                                          <p:spTgt spid="30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30727"/>
                                        </p:tgtEl>
                                        <p:attrNameLst>
                                          <p:attrName>style.visibility</p:attrName>
                                        </p:attrNameLst>
                                      </p:cBhvr>
                                      <p:to>
                                        <p:strVal val="visible"/>
                                      </p:to>
                                    </p:set>
                                    <p:anim calcmode="lin" valueType="num">
                                      <p:cBhvr>
                                        <p:cTn id="32" dur="1000" fill="hold"/>
                                        <p:tgtEl>
                                          <p:spTgt spid="30727"/>
                                        </p:tgtEl>
                                        <p:attrNameLst>
                                          <p:attrName>ppt_w</p:attrName>
                                        </p:attrNameLst>
                                      </p:cBhvr>
                                      <p:tavLst>
                                        <p:tav tm="0">
                                          <p:val>
                                            <p:fltVal val="0"/>
                                          </p:val>
                                        </p:tav>
                                        <p:tav tm="100000">
                                          <p:val>
                                            <p:strVal val="#ppt_w"/>
                                          </p:val>
                                        </p:tav>
                                      </p:tavLst>
                                    </p:anim>
                                    <p:anim calcmode="lin" valueType="num">
                                      <p:cBhvr>
                                        <p:cTn id="33" dur="1000" fill="hold"/>
                                        <p:tgtEl>
                                          <p:spTgt spid="30727"/>
                                        </p:tgtEl>
                                        <p:attrNameLst>
                                          <p:attrName>ppt_h</p:attrName>
                                        </p:attrNameLst>
                                      </p:cBhvr>
                                      <p:tavLst>
                                        <p:tav tm="0">
                                          <p:val>
                                            <p:fltVal val="0"/>
                                          </p:val>
                                        </p:tav>
                                        <p:tav tm="100000">
                                          <p:val>
                                            <p:strVal val="#ppt_h"/>
                                          </p:val>
                                        </p:tav>
                                      </p:tavLst>
                                    </p:anim>
                                    <p:anim calcmode="lin" valueType="num">
                                      <p:cBhvr>
                                        <p:cTn id="34" dur="1000" fill="hold"/>
                                        <p:tgtEl>
                                          <p:spTgt spid="30727"/>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07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0728"/>
                                        </p:tgtEl>
                                        <p:attrNameLst>
                                          <p:attrName>style.visibility</p:attrName>
                                        </p:attrNameLst>
                                      </p:cBhvr>
                                      <p:to>
                                        <p:strVal val="visible"/>
                                      </p:to>
                                    </p:set>
                                    <p:animEffect transition="in" filter="slide(fromBottom)">
                                      <p:cBhvr>
                                        <p:cTn id="40"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build="p" autoUpdateAnimBg="0"/>
      <p:bldP spid="30724" grpId="0" autoUpdateAnimBg="0"/>
      <p:bldP spid="30725" grpId="0" autoUpdateAnimBg="0"/>
      <p:bldP spid="30726" grpId="0" autoUpdateAnimBg="0"/>
      <p:bldP spid="30727" grpId="0" autoUpdateAnimBg="0"/>
      <p:bldP spid="3072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228600"/>
            <a:ext cx="7772400" cy="609600"/>
          </a:xfrm>
        </p:spPr>
        <p:txBody>
          <a:bodyPr/>
          <a:lstStyle/>
          <a:p>
            <a:pPr>
              <a:buFontTx/>
              <a:buNone/>
            </a:pPr>
            <a:r>
              <a:rPr lang="zh-CN" altLang="en-US"/>
              <a:t>（</a:t>
            </a:r>
            <a:r>
              <a:rPr lang="en-US" altLang="zh-CN"/>
              <a:t>6</a:t>
            </a:r>
            <a:r>
              <a:rPr lang="zh-CN" altLang="en-US"/>
              <a:t>）位运算符（</a:t>
            </a:r>
            <a:r>
              <a:rPr lang="en-US" altLang="zh-CN"/>
              <a:t>~</a:t>
            </a:r>
            <a:r>
              <a:rPr lang="zh-CN" altLang="en-US"/>
              <a:t>、</a:t>
            </a:r>
            <a:r>
              <a:rPr lang="en-US" altLang="zh-CN"/>
              <a:t>|</a:t>
            </a:r>
            <a:r>
              <a:rPr lang="zh-CN" altLang="en-US"/>
              <a:t>、</a:t>
            </a:r>
            <a:r>
              <a:rPr lang="en-US" altLang="zh-CN"/>
              <a:t>^</a:t>
            </a:r>
            <a:r>
              <a:rPr lang="zh-CN" altLang="en-US"/>
              <a:t>、</a:t>
            </a:r>
            <a:r>
              <a:rPr lang="en-US" altLang="zh-CN"/>
              <a:t>&amp;</a:t>
            </a:r>
            <a:r>
              <a:rPr lang="zh-CN" altLang="en-US"/>
              <a:t>、</a:t>
            </a:r>
            <a:r>
              <a:rPr lang="en-US" altLang="zh-CN"/>
              <a:t>^~</a:t>
            </a:r>
            <a:r>
              <a:rPr lang="zh-CN" altLang="en-US"/>
              <a:t>）；</a:t>
            </a:r>
          </a:p>
        </p:txBody>
      </p:sp>
      <p:sp>
        <p:nvSpPr>
          <p:cNvPr id="31747" name="Text Box 3"/>
          <p:cNvSpPr txBox="1">
            <a:spLocks noChangeArrowheads="1"/>
          </p:cNvSpPr>
          <p:nvPr/>
        </p:nvSpPr>
        <p:spPr bwMode="auto">
          <a:xfrm>
            <a:off x="457200" y="914400"/>
            <a:ext cx="8169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7</a:t>
            </a:r>
            <a:r>
              <a:rPr kumimoji="1" lang="zh-CN" altLang="en-US" sz="3200">
                <a:solidFill>
                  <a:schemeClr val="accent2"/>
                </a:solidFill>
                <a:latin typeface="Times New Roman" charset="0"/>
              </a:rPr>
              <a:t>）移位运算符（</a:t>
            </a:r>
            <a:r>
              <a:rPr kumimoji="1" lang="en-US" altLang="zh-CN" sz="3200">
                <a:solidFill>
                  <a:schemeClr val="accent2"/>
                </a:solidFill>
                <a:latin typeface="Times New Roman" charset="0"/>
              </a:rPr>
              <a:t>&lt;&lt;</a:t>
            </a: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&gt;&gt;</a:t>
            </a:r>
            <a:r>
              <a:rPr kumimoji="1" lang="zh-CN" altLang="en-US" sz="3200">
                <a:solidFill>
                  <a:schemeClr val="accent2"/>
                </a:solidFill>
                <a:latin typeface="Times New Roman" charset="0"/>
              </a:rPr>
              <a:t>）；</a:t>
            </a:r>
          </a:p>
        </p:txBody>
      </p:sp>
      <p:sp>
        <p:nvSpPr>
          <p:cNvPr id="31748" name="Text Box 4"/>
          <p:cNvSpPr txBox="1">
            <a:spLocks noChangeArrowheads="1"/>
          </p:cNvSpPr>
          <p:nvPr/>
        </p:nvSpPr>
        <p:spPr bwMode="auto">
          <a:xfrm>
            <a:off x="457200" y="1509713"/>
            <a:ext cx="8321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charset="0"/>
              </a:rPr>
              <a:t>（</a:t>
            </a:r>
            <a:r>
              <a:rPr kumimoji="1" lang="en-US" altLang="zh-CN" sz="3200">
                <a:latin typeface="Times New Roman" charset="0"/>
              </a:rPr>
              <a:t>8</a:t>
            </a:r>
            <a:r>
              <a:rPr kumimoji="1" lang="zh-CN" altLang="en-US" sz="3200">
                <a:latin typeface="Times New Roman" charset="0"/>
              </a:rPr>
              <a:t>）拼接运算符（</a:t>
            </a:r>
            <a:r>
              <a:rPr kumimoji="1" lang="en-US" altLang="zh-CN" sz="3200">
                <a:latin typeface="Times New Roman" charset="0"/>
              </a:rPr>
              <a:t>{}</a:t>
            </a:r>
            <a:r>
              <a:rPr kumimoji="1" lang="zh-CN" altLang="en-US" sz="3200">
                <a:latin typeface="Times New Roman" charset="0"/>
              </a:rPr>
              <a:t>）；</a:t>
            </a:r>
          </a:p>
        </p:txBody>
      </p:sp>
      <p:sp>
        <p:nvSpPr>
          <p:cNvPr id="31749" name="Text Box 5"/>
          <p:cNvSpPr txBox="1">
            <a:spLocks noChangeArrowheads="1"/>
          </p:cNvSpPr>
          <p:nvPr/>
        </p:nvSpPr>
        <p:spPr bwMode="auto">
          <a:xfrm>
            <a:off x="457200" y="2154238"/>
            <a:ext cx="8016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charset="0"/>
              </a:rPr>
              <a:t>（</a:t>
            </a:r>
            <a:r>
              <a:rPr kumimoji="1" lang="en-US" altLang="zh-CN" sz="3200">
                <a:solidFill>
                  <a:srgbClr val="FF3300"/>
                </a:solidFill>
                <a:latin typeface="Times New Roman" charset="0"/>
              </a:rPr>
              <a:t>9</a:t>
            </a:r>
            <a:r>
              <a:rPr kumimoji="1" lang="zh-CN" altLang="en-US" sz="3200">
                <a:solidFill>
                  <a:srgbClr val="FF3300"/>
                </a:solidFill>
                <a:latin typeface="Times New Roman" charset="0"/>
              </a:rPr>
              <a:t>）其他。</a:t>
            </a:r>
            <a:endParaRPr kumimoji="1" lang="zh-CN" altLang="en-US" sz="2400">
              <a:solidFill>
                <a:srgbClr val="FF3300"/>
              </a:solidFill>
              <a:latin typeface="Times New Roman" charset="0"/>
            </a:endParaRPr>
          </a:p>
        </p:txBody>
      </p:sp>
    </p:spTree>
    <p:extLst>
      <p:ext uri="{BB962C8B-B14F-4D97-AF65-F5344CB8AC3E}">
        <p14:creationId xmlns:p14="http://schemas.microsoft.com/office/powerpoint/2010/main" val="2357239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1748"/>
                                        </p:tgtEl>
                                        <p:attrNameLst>
                                          <p:attrName>style.visibility</p:attrName>
                                        </p:attrNameLst>
                                      </p:cBhvr>
                                      <p:to>
                                        <p:strVal val="visible"/>
                                      </p:to>
                                    </p:set>
                                    <p:animEffect transition="in" filter="dissolve">
                                      <p:cBhvr>
                                        <p:cTn id="19" dur="500"/>
                                        <p:tgtEl>
                                          <p:spTgt spid="3174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1749"/>
                                        </p:tgtEl>
                                        <p:attrNameLst>
                                          <p:attrName>style.visibility</p:attrName>
                                        </p:attrNameLst>
                                      </p:cBhvr>
                                      <p:to>
                                        <p:strVal val="visible"/>
                                      </p:to>
                                    </p:set>
                                    <p:animEffect transition="in" filter="randombar(horizontal)">
                                      <p:cBhvr>
                                        <p:cTn id="24"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utoUpdateAnimBg="0"/>
      <p:bldP spid="31748" grpId="0" autoUpdateAnimBg="0"/>
      <p:bldP spid="3174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09600" y="381000"/>
            <a:ext cx="7772400" cy="5715000"/>
          </a:xfrm>
        </p:spPr>
        <p:txBody>
          <a:bodyPr/>
          <a:lstStyle/>
          <a:p>
            <a:pPr>
              <a:buFontTx/>
              <a:buNone/>
            </a:pPr>
            <a:r>
              <a:rPr lang="zh-CN" altLang="en-US" b="1" dirty="0" smtClean="0"/>
              <a:t>优先</a:t>
            </a:r>
            <a:r>
              <a:rPr lang="zh-CN" altLang="en-US" b="1" dirty="0"/>
              <a:t>级别</a:t>
            </a:r>
          </a:p>
          <a:p>
            <a:pPr>
              <a:buFontTx/>
              <a:buNone/>
            </a:pPr>
            <a:r>
              <a:rPr lang="zh-CN" altLang="en-US" dirty="0"/>
              <a:t>       </a:t>
            </a:r>
          </a:p>
        </p:txBody>
      </p:sp>
      <p:graphicFrame>
        <p:nvGraphicFramePr>
          <p:cNvPr id="13315" name="Group 3"/>
          <p:cNvGraphicFramePr>
            <a:graphicFrameLocks noGrp="1"/>
          </p:cNvGraphicFramePr>
          <p:nvPr/>
        </p:nvGraphicFramePr>
        <p:xfrm>
          <a:off x="1371600" y="914400"/>
          <a:ext cx="6096000" cy="5212080"/>
        </p:xfrm>
        <a:graphic>
          <a:graphicData uri="http://schemas.openxmlformats.org/drawingml/2006/table">
            <a:tbl>
              <a:tblPr/>
              <a:tblGrid>
                <a:gridCol w="3048000"/>
                <a:gridCol w="30480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FF3300"/>
                          </a:solidFill>
                          <a:effectLst/>
                          <a:latin typeface="Arial" charset="0"/>
                          <a:ea typeface="宋体" pitchFamily="2" charset="-122"/>
                        </a:rPr>
                        <a:t>运算符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FF3300"/>
                          </a:solidFill>
                          <a:effectLst/>
                          <a:latin typeface="Arial" charset="0"/>
                          <a:ea typeface="宋体" pitchFamily="2" charset="-122"/>
                        </a:rPr>
                        <a:t>优先级别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FF3300"/>
                          </a:solidFill>
                          <a:effectLst/>
                          <a:latin typeface="Arial" charset="0"/>
                          <a:ea typeface="宋体" pitchFamily="2" charset="-122"/>
                        </a:rPr>
                        <a:t>高优先级别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a:t>
                      </a:r>
                      <a:r>
                        <a:rPr kumimoji="0" lang="zh-CN" altLang="en-US" sz="2000" b="0" i="0" u="none" strike="noStrike" cap="none" normalizeH="0" baseline="0" smtClean="0">
                          <a:ln>
                            <a:noFill/>
                          </a:ln>
                          <a:solidFill>
                            <a:srgbClr val="FF3300"/>
                          </a:solidFill>
                          <a:effectLst/>
                          <a:latin typeface="Arial" charset="0"/>
                          <a:ea typeface="宋体" pitchFamily="2" charset="-122"/>
                        </a:rPr>
                        <a:t>、 </a:t>
                      </a:r>
                      <a:r>
                        <a:rPr kumimoji="0" lang="en-US" altLang="zh-CN" sz="2000" b="0" i="0" u="none" strike="noStrike" cap="none" normalizeH="0" baseline="0" smtClean="0">
                          <a:ln>
                            <a:noFill/>
                          </a:ln>
                          <a:solidFill>
                            <a:srgbClr val="FF3300"/>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&lt;&lt;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&lt;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&lt;=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&gt;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t>
                      </a:r>
                      <a:r>
                        <a:rPr kumimoji="0" lang="zh-CN" altLang="en-US" sz="2000" b="0" i="0" u="none" strike="noStrike" cap="none" normalizeH="0" baseline="0" smtClean="0">
                          <a:ln>
                            <a:noFill/>
                          </a:ln>
                          <a:solidFill>
                            <a:srgbClr val="FF3300"/>
                          </a:solidFill>
                          <a:effectLst/>
                          <a:latin typeface="Arial" charset="0"/>
                          <a:ea typeface="宋体" pitchFamily="2" charset="-122"/>
                        </a:rPr>
                        <a:t>、</a:t>
                      </a:r>
                      <a:r>
                        <a:rPr kumimoji="0" lang="en-US" altLang="zh-CN" sz="2000" b="0" i="0" u="none" strike="noStrike" cap="none" normalizeH="0" baseline="0" smtClean="0">
                          <a:ln>
                            <a:noFill/>
                          </a:ln>
                          <a:solidFill>
                            <a:srgbClr val="FF3300"/>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rgbClr val="FF33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FF3300"/>
                          </a:solidFill>
                          <a:effectLst/>
                          <a:latin typeface="Arial" charset="0"/>
                          <a:ea typeface="宋体" pitchFamily="2" charset="-122"/>
                        </a:rPr>
                        <a:t>低优先级别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59" name="Line 47"/>
          <p:cNvSpPr>
            <a:spLocks noChangeShapeType="1"/>
          </p:cNvSpPr>
          <p:nvPr/>
        </p:nvSpPr>
        <p:spPr bwMode="auto">
          <a:xfrm>
            <a:off x="6019800" y="1905000"/>
            <a:ext cx="0" cy="373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113322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Effect transition="in" filter="dissolve">
                                      <p:cBhvr>
                                        <p:cTn id="19" dur="500"/>
                                        <p:tgtEl>
                                          <p:spTgt spid="133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3359"/>
                                        </p:tgtEl>
                                        <p:attrNameLst>
                                          <p:attrName>style.visibility</p:attrName>
                                        </p:attrNameLst>
                                      </p:cBhvr>
                                      <p:to>
                                        <p:strVal val="visible"/>
                                      </p:to>
                                    </p:set>
                                    <p:animEffect transition="in" filter="slide(fromBottom)">
                                      <p:cBhvr>
                                        <p:cTn id="24"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P spid="1335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1143000"/>
          </a:xfrm>
        </p:spPr>
        <p:txBody>
          <a:bodyPr/>
          <a:lstStyle/>
          <a:p>
            <a:r>
              <a:rPr lang="zh-CN" altLang="en-US" b="1" dirty="0" smtClean="0"/>
              <a:t>六、</a:t>
            </a:r>
            <a:r>
              <a:rPr lang="en-US" altLang="zh-CN" b="1" dirty="0" smtClean="0"/>
              <a:t> </a:t>
            </a:r>
            <a:r>
              <a:rPr lang="zh-CN" altLang="en-US" b="1" dirty="0"/>
              <a:t>赋值语句和块语句</a:t>
            </a:r>
          </a:p>
        </p:txBody>
      </p:sp>
      <p:sp>
        <p:nvSpPr>
          <p:cNvPr id="15363" name="Rectangle 3"/>
          <p:cNvSpPr>
            <a:spLocks noGrp="1" noChangeArrowheads="1"/>
          </p:cNvSpPr>
          <p:nvPr>
            <p:ph type="body" idx="1"/>
          </p:nvPr>
        </p:nvSpPr>
        <p:spPr>
          <a:xfrm>
            <a:off x="685800" y="1524000"/>
            <a:ext cx="7772400" cy="533400"/>
          </a:xfrm>
        </p:spPr>
        <p:txBody>
          <a:bodyPr/>
          <a:lstStyle/>
          <a:p>
            <a:pPr>
              <a:lnSpc>
                <a:spcPct val="90000"/>
              </a:lnSpc>
              <a:buFontTx/>
              <a:buNone/>
            </a:pPr>
            <a:r>
              <a:rPr lang="zh-CN" altLang="en-US" b="1" dirty="0" smtClean="0">
                <a:solidFill>
                  <a:srgbClr val="FF3300"/>
                </a:solidFill>
              </a:rPr>
              <a:t>赋值</a:t>
            </a:r>
            <a:r>
              <a:rPr lang="zh-CN" altLang="en-US" b="1" dirty="0">
                <a:solidFill>
                  <a:srgbClr val="FF3300"/>
                </a:solidFill>
              </a:rPr>
              <a:t>语句</a:t>
            </a:r>
            <a:endParaRPr lang="zh-CN" altLang="en-US" dirty="0">
              <a:solidFill>
                <a:srgbClr val="FF3300"/>
              </a:solidFill>
            </a:endParaRPr>
          </a:p>
        </p:txBody>
      </p:sp>
      <p:sp>
        <p:nvSpPr>
          <p:cNvPr id="15364" name="Text Box 4"/>
          <p:cNvSpPr txBox="1">
            <a:spLocks noChangeArrowheads="1"/>
          </p:cNvSpPr>
          <p:nvPr/>
        </p:nvSpPr>
        <p:spPr bwMode="auto">
          <a:xfrm>
            <a:off x="441325" y="2308225"/>
            <a:ext cx="81692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charset="0"/>
              </a:rPr>
              <a:t>        </a:t>
            </a:r>
            <a:r>
              <a:rPr kumimoji="1" lang="zh-CN" altLang="en-US" sz="3200">
                <a:latin typeface="Times New Roman" charset="0"/>
              </a:rPr>
              <a:t>在</a:t>
            </a:r>
            <a:r>
              <a:rPr kumimoji="1" lang="en-US" altLang="zh-CN" sz="3200">
                <a:latin typeface="Times New Roman" charset="0"/>
              </a:rPr>
              <a:t>Verilog HDL</a:t>
            </a:r>
            <a:r>
              <a:rPr kumimoji="1" lang="zh-CN" altLang="en-US" sz="3200">
                <a:latin typeface="Times New Roman" charset="0"/>
              </a:rPr>
              <a:t>语言中，信号有两种赋值方式：</a:t>
            </a:r>
          </a:p>
        </p:txBody>
      </p:sp>
      <p:sp>
        <p:nvSpPr>
          <p:cNvPr id="15365" name="Text Box 5"/>
          <p:cNvSpPr txBox="1">
            <a:spLocks noChangeArrowheads="1"/>
          </p:cNvSpPr>
          <p:nvPr/>
        </p:nvSpPr>
        <p:spPr bwMode="auto">
          <a:xfrm>
            <a:off x="441325" y="3522663"/>
            <a:ext cx="8016875"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solidFill>
                  <a:srgbClr val="FF3300"/>
                </a:solidFill>
                <a:latin typeface="Times New Roman" charset="0"/>
              </a:rPr>
              <a:t>1</a:t>
            </a:r>
            <a:r>
              <a:rPr kumimoji="1" lang="zh-CN" altLang="en-US" sz="3200" b="1">
                <a:solidFill>
                  <a:srgbClr val="FF3300"/>
                </a:solidFill>
                <a:latin typeface="Times New Roman" charset="0"/>
              </a:rPr>
              <a:t>、非阻塞（</a:t>
            </a:r>
            <a:r>
              <a:rPr kumimoji="1" lang="en-US" altLang="zh-CN" sz="3200" b="1">
                <a:solidFill>
                  <a:srgbClr val="FF3300"/>
                </a:solidFill>
                <a:latin typeface="Times New Roman" charset="0"/>
              </a:rPr>
              <a:t>non_blocking</a:t>
            </a:r>
            <a:r>
              <a:rPr kumimoji="1" lang="zh-CN" altLang="en-US" sz="3200" b="1">
                <a:solidFill>
                  <a:srgbClr val="FF3300"/>
                </a:solidFill>
                <a:latin typeface="Times New Roman" charset="0"/>
              </a:rPr>
              <a:t>）赋值方式（如</a:t>
            </a:r>
            <a:r>
              <a:rPr kumimoji="1" lang="en-US" altLang="zh-CN" sz="3200" b="1">
                <a:solidFill>
                  <a:srgbClr val="FF3300"/>
                </a:solidFill>
                <a:latin typeface="Times New Roman" charset="0"/>
              </a:rPr>
              <a:t>b&lt;=a</a:t>
            </a:r>
            <a:r>
              <a:rPr kumimoji="1" lang="zh-CN" altLang="en-US" sz="3200" b="1">
                <a:solidFill>
                  <a:srgbClr val="FF3300"/>
                </a:solidFill>
                <a:latin typeface="Times New Roman" charset="0"/>
              </a:rPr>
              <a:t>）；</a:t>
            </a:r>
          </a:p>
          <a:p>
            <a:pPr>
              <a:lnSpc>
                <a:spcPct val="90000"/>
              </a:lnSpc>
              <a:spcBef>
                <a:spcPct val="20000"/>
              </a:spcBef>
            </a:pPr>
            <a:r>
              <a:rPr kumimoji="1" lang="zh-CN" altLang="en-US" sz="3200">
                <a:solidFill>
                  <a:srgbClr val="FF3300"/>
                </a:solidFill>
                <a:latin typeface="Times New Roman" charset="0"/>
              </a:rPr>
              <a:t>（</a:t>
            </a:r>
            <a:r>
              <a:rPr kumimoji="1" lang="en-US" altLang="zh-CN" sz="3200">
                <a:solidFill>
                  <a:srgbClr val="FF3300"/>
                </a:solidFill>
                <a:latin typeface="Times New Roman" charset="0"/>
              </a:rPr>
              <a:t>1</a:t>
            </a:r>
            <a:r>
              <a:rPr kumimoji="1" lang="zh-CN" altLang="en-US" sz="3200">
                <a:solidFill>
                  <a:srgbClr val="FF3300"/>
                </a:solidFill>
                <a:latin typeface="Times New Roman" charset="0"/>
              </a:rPr>
              <a:t>）块结束后才完成赋值操作；</a:t>
            </a:r>
          </a:p>
          <a:p>
            <a:pPr>
              <a:lnSpc>
                <a:spcPct val="90000"/>
              </a:lnSpc>
              <a:spcBef>
                <a:spcPct val="20000"/>
              </a:spcBef>
            </a:pPr>
            <a:r>
              <a:rPr kumimoji="1" lang="zh-CN" altLang="en-US" sz="3200">
                <a:solidFill>
                  <a:srgbClr val="FF3300"/>
                </a:solidFill>
                <a:latin typeface="Times New Roman" charset="0"/>
              </a:rPr>
              <a:t>（</a:t>
            </a:r>
            <a:r>
              <a:rPr kumimoji="1" lang="en-US" altLang="zh-CN" sz="3200">
                <a:solidFill>
                  <a:srgbClr val="FF3300"/>
                </a:solidFill>
                <a:latin typeface="Times New Roman" charset="0"/>
              </a:rPr>
              <a:t>2</a:t>
            </a:r>
            <a:r>
              <a:rPr kumimoji="1" lang="zh-CN" altLang="en-US" sz="3200">
                <a:solidFill>
                  <a:srgbClr val="FF3300"/>
                </a:solidFill>
                <a:latin typeface="Times New Roman" charset="0"/>
              </a:rPr>
              <a:t>）</a:t>
            </a:r>
            <a:r>
              <a:rPr kumimoji="1" lang="en-US" altLang="zh-CN" sz="3200">
                <a:solidFill>
                  <a:srgbClr val="FF3300"/>
                </a:solidFill>
                <a:latin typeface="Times New Roman" charset="0"/>
              </a:rPr>
              <a:t>b</a:t>
            </a:r>
            <a:r>
              <a:rPr kumimoji="1" lang="zh-CN" altLang="en-US" sz="3200">
                <a:solidFill>
                  <a:srgbClr val="FF3300"/>
                </a:solidFill>
                <a:latin typeface="Times New Roman" charset="0"/>
              </a:rPr>
              <a:t>的值并不是立刻就该变的；</a:t>
            </a:r>
          </a:p>
          <a:p>
            <a:pPr>
              <a:lnSpc>
                <a:spcPct val="90000"/>
              </a:lnSpc>
              <a:spcBef>
                <a:spcPct val="20000"/>
              </a:spcBef>
            </a:pPr>
            <a:r>
              <a:rPr kumimoji="1" lang="zh-CN" altLang="en-US" sz="3200">
                <a:solidFill>
                  <a:srgbClr val="FF3300"/>
                </a:solidFill>
                <a:latin typeface="Times New Roman" charset="0"/>
              </a:rPr>
              <a:t>（</a:t>
            </a:r>
            <a:r>
              <a:rPr kumimoji="1" lang="en-US" altLang="zh-CN" sz="3200">
                <a:solidFill>
                  <a:srgbClr val="FF3300"/>
                </a:solidFill>
                <a:latin typeface="Times New Roman" charset="0"/>
              </a:rPr>
              <a:t>3</a:t>
            </a:r>
            <a:r>
              <a:rPr kumimoji="1" lang="zh-CN" altLang="en-US" sz="3200">
                <a:solidFill>
                  <a:srgbClr val="FF3300"/>
                </a:solidFill>
                <a:latin typeface="Times New Roman" charset="0"/>
              </a:rPr>
              <a:t>）这是一种比较常用的赋值方法。</a:t>
            </a:r>
            <a:endParaRPr kumimoji="1" lang="zh-CN" altLang="en-US" sz="2800">
              <a:solidFill>
                <a:srgbClr val="FF3300"/>
              </a:solidFill>
              <a:latin typeface="Times New Roman" charset="0"/>
            </a:endParaRPr>
          </a:p>
        </p:txBody>
      </p:sp>
    </p:spTree>
    <p:extLst>
      <p:ext uri="{BB962C8B-B14F-4D97-AF65-F5344CB8AC3E}">
        <p14:creationId xmlns:p14="http://schemas.microsoft.com/office/powerpoint/2010/main" val="167800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363">
                                            <p:txEl>
                                              <p:pRg st="0" end="0"/>
                                            </p:txEl>
                                          </p:spTgt>
                                        </p:tgtEl>
                                        <p:attrNameLst>
                                          <p:attrName>style.visibility</p:attrName>
                                        </p:attrNameLst>
                                      </p:cBhvr>
                                      <p:to>
                                        <p:strVal val="visible"/>
                                      </p:to>
                                    </p:set>
                                    <p:animEffect transition="in" filter="checkerboard(across)">
                                      <p:cBhvr>
                                        <p:cTn id="13" dur="500"/>
                                        <p:tgtEl>
                                          <p:spTgt spid="153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364"/>
                                        </p:tgtEl>
                                        <p:attrNameLst>
                                          <p:attrName>style.visibility</p:attrName>
                                        </p:attrNameLst>
                                      </p:cBhvr>
                                      <p:to>
                                        <p:strVal val="visible"/>
                                      </p:to>
                                    </p:set>
                                    <p:animEffect transition="in" filter="dissolve">
                                      <p:cBhvr>
                                        <p:cTn id="18" dur="500"/>
                                        <p:tgtEl>
                                          <p:spTgt spid="15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5365"/>
                                        </p:tgtEl>
                                        <p:attrNameLst>
                                          <p:attrName>style.visibility</p:attrName>
                                        </p:attrNameLst>
                                      </p:cBhvr>
                                      <p:to>
                                        <p:strVal val="visible"/>
                                      </p:to>
                                    </p:set>
                                    <p:animEffect transition="in" filter="randombar(horizontal)">
                                      <p:cBhvr>
                                        <p:cTn id="23"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autoUpdateAnimBg="0"/>
      <p:bldP spid="15364" grpId="0" autoUpdateAnimBg="0"/>
      <p:bldP spid="1536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533400" y="685800"/>
            <a:ext cx="7772400" cy="2819400"/>
          </a:xfrm>
        </p:spPr>
        <p:txBody>
          <a:bodyPr/>
          <a:lstStyle/>
          <a:p>
            <a:pPr>
              <a:buFontTx/>
              <a:buNone/>
            </a:pPr>
            <a:r>
              <a:rPr lang="en-US" altLang="zh-CN" sz="2800" b="1"/>
              <a:t>2</a:t>
            </a:r>
            <a:r>
              <a:rPr lang="zh-CN" altLang="en-US" sz="2800" b="1"/>
              <a:t>、阻塞（</a:t>
            </a:r>
            <a:r>
              <a:rPr lang="en-US" altLang="zh-CN" sz="2800" b="1"/>
              <a:t>blocking</a:t>
            </a:r>
            <a:r>
              <a:rPr lang="zh-CN" altLang="en-US" sz="2800" b="1"/>
              <a:t>）赋值方式（如</a:t>
            </a:r>
            <a:r>
              <a:rPr lang="en-US" altLang="zh-CN" sz="2800" b="1"/>
              <a:t>b=a</a:t>
            </a:r>
            <a:r>
              <a:rPr lang="zh-CN" altLang="en-US" sz="2800" b="1"/>
              <a:t>）；</a:t>
            </a:r>
          </a:p>
          <a:p>
            <a:pPr>
              <a:buFontTx/>
              <a:buNone/>
            </a:pPr>
            <a:r>
              <a:rPr lang="zh-CN" altLang="en-US" sz="2800"/>
              <a:t>（</a:t>
            </a:r>
            <a:r>
              <a:rPr lang="en-US" altLang="zh-CN" sz="2800"/>
              <a:t>1</a:t>
            </a:r>
            <a:r>
              <a:rPr lang="zh-CN" altLang="en-US" sz="2800"/>
              <a:t>）赋值语句执行完后，块才结束；</a:t>
            </a:r>
          </a:p>
          <a:p>
            <a:pPr>
              <a:buFontTx/>
              <a:buNone/>
            </a:pPr>
            <a:r>
              <a:rPr lang="zh-CN" altLang="en-US" sz="2800"/>
              <a:t>（</a:t>
            </a:r>
            <a:r>
              <a:rPr lang="en-US" altLang="zh-CN" sz="2800"/>
              <a:t>2</a:t>
            </a:r>
            <a:r>
              <a:rPr lang="zh-CN" altLang="en-US" sz="2800"/>
              <a:t>）</a:t>
            </a:r>
            <a:r>
              <a:rPr lang="en-US" altLang="zh-CN" sz="2800"/>
              <a:t>b</a:t>
            </a:r>
            <a:r>
              <a:rPr lang="zh-CN" altLang="en-US" sz="2800"/>
              <a:t>的值在赋值语句执行结束后立刻就改变；</a:t>
            </a:r>
          </a:p>
          <a:p>
            <a:pPr>
              <a:buFontTx/>
              <a:buNone/>
            </a:pPr>
            <a:r>
              <a:rPr lang="zh-CN" altLang="en-US" sz="2800"/>
              <a:t>（</a:t>
            </a:r>
            <a:r>
              <a:rPr lang="en-US" altLang="zh-CN" sz="2800"/>
              <a:t>3</a:t>
            </a:r>
            <a:r>
              <a:rPr lang="zh-CN" altLang="en-US" sz="2800"/>
              <a:t>）可能会产生意想不到的结果。</a:t>
            </a:r>
          </a:p>
        </p:txBody>
      </p:sp>
      <p:sp>
        <p:nvSpPr>
          <p:cNvPr id="16387" name="Text Box 3"/>
          <p:cNvSpPr txBox="1">
            <a:spLocks noChangeArrowheads="1"/>
          </p:cNvSpPr>
          <p:nvPr/>
        </p:nvSpPr>
        <p:spPr bwMode="auto">
          <a:xfrm>
            <a:off x="381000" y="3505200"/>
            <a:ext cx="809307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charset="0"/>
              </a:rPr>
              <a:t>例</a:t>
            </a:r>
            <a:r>
              <a:rPr kumimoji="1" lang="en-US" altLang="zh-CN" sz="3200">
                <a:solidFill>
                  <a:srgbClr val="FF3300"/>
                </a:solidFill>
                <a:latin typeface="Times New Roman" charset="0"/>
              </a:rPr>
              <a:t>1</a:t>
            </a:r>
            <a:r>
              <a:rPr kumimoji="1" lang="zh-CN" altLang="en-US" sz="3200">
                <a:solidFill>
                  <a:srgbClr val="FF3300"/>
                </a:solidFill>
                <a:latin typeface="Times New Roman" charset="0"/>
              </a:rPr>
              <a:t>：</a:t>
            </a:r>
            <a:r>
              <a:rPr kumimoji="1" lang="en-US" altLang="zh-CN" sz="3200">
                <a:solidFill>
                  <a:srgbClr val="FF3300"/>
                </a:solidFill>
                <a:latin typeface="Times New Roman" charset="0"/>
              </a:rPr>
              <a:t>always  @(posedge  clk)</a:t>
            </a:r>
          </a:p>
          <a:p>
            <a:pPr>
              <a:lnSpc>
                <a:spcPct val="90000"/>
              </a:lnSpc>
              <a:spcBef>
                <a:spcPct val="20000"/>
              </a:spcBef>
            </a:pPr>
            <a:r>
              <a:rPr kumimoji="1" lang="en-US" altLang="zh-CN" sz="3200">
                <a:solidFill>
                  <a:srgbClr val="FF3300"/>
                </a:solidFill>
                <a:latin typeface="Times New Roman" charset="0"/>
              </a:rPr>
              <a:t>                  begin</a:t>
            </a:r>
          </a:p>
          <a:p>
            <a:pPr>
              <a:lnSpc>
                <a:spcPct val="90000"/>
              </a:lnSpc>
              <a:spcBef>
                <a:spcPct val="20000"/>
              </a:spcBef>
            </a:pPr>
            <a:r>
              <a:rPr kumimoji="1" lang="en-US" altLang="zh-CN" sz="3200">
                <a:solidFill>
                  <a:srgbClr val="FF3300"/>
                </a:solidFill>
                <a:latin typeface="Times New Roman" charset="0"/>
              </a:rPr>
              <a:t>                          b&lt;=a;</a:t>
            </a:r>
          </a:p>
          <a:p>
            <a:pPr>
              <a:lnSpc>
                <a:spcPct val="90000"/>
              </a:lnSpc>
              <a:spcBef>
                <a:spcPct val="20000"/>
              </a:spcBef>
            </a:pPr>
            <a:r>
              <a:rPr kumimoji="1" lang="en-US" altLang="zh-CN" sz="3200">
                <a:solidFill>
                  <a:srgbClr val="FF3300"/>
                </a:solidFill>
                <a:latin typeface="Times New Roman" charset="0"/>
              </a:rPr>
              <a:t>                          c&lt;=b;</a:t>
            </a:r>
          </a:p>
          <a:p>
            <a:pPr>
              <a:lnSpc>
                <a:spcPct val="90000"/>
              </a:lnSpc>
              <a:spcBef>
                <a:spcPct val="20000"/>
              </a:spcBef>
            </a:pPr>
            <a:r>
              <a:rPr kumimoji="1" lang="en-US" altLang="zh-CN" sz="3200">
                <a:solidFill>
                  <a:srgbClr val="FF3300"/>
                </a:solidFill>
                <a:latin typeface="Times New Roman" charset="0"/>
              </a:rPr>
              <a:t>                  end</a:t>
            </a:r>
            <a:endParaRPr kumimoji="1" lang="en-US" altLang="zh-CN" sz="2800">
              <a:solidFill>
                <a:srgbClr val="FF3300"/>
              </a:solidFill>
              <a:latin typeface="Times New Roman" charset="0"/>
            </a:endParaRPr>
          </a:p>
        </p:txBody>
      </p:sp>
    </p:spTree>
    <p:extLst>
      <p:ext uri="{BB962C8B-B14F-4D97-AF65-F5344CB8AC3E}">
        <p14:creationId xmlns:p14="http://schemas.microsoft.com/office/powerpoint/2010/main" val="1466722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ox(in)">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lide(fromBottom)">
                                      <p:cBhvr>
                                        <p:cTn id="12"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85800" y="381000"/>
            <a:ext cx="7772400" cy="5715000"/>
          </a:xfrm>
        </p:spPr>
        <p:txBody>
          <a:bodyPr/>
          <a:lstStyle/>
          <a:p>
            <a:pPr>
              <a:buFontTx/>
              <a:buNone/>
            </a:pPr>
            <a:r>
              <a:rPr lang="en-US" altLang="zh-CN"/>
              <a:t>           </a:t>
            </a:r>
            <a:r>
              <a:rPr lang="en-US" altLang="zh-CN">
                <a:solidFill>
                  <a:srgbClr val="FF3300"/>
                </a:solidFill>
              </a:rPr>
              <a:t>clk</a:t>
            </a:r>
            <a:r>
              <a:rPr lang="zh-CN" altLang="en-US">
                <a:solidFill>
                  <a:srgbClr val="FF3300"/>
                </a:solidFill>
              </a:rPr>
              <a:t>信号的上升沿到来时，</a:t>
            </a:r>
            <a:r>
              <a:rPr lang="en-US" altLang="zh-CN">
                <a:solidFill>
                  <a:srgbClr val="FF3300"/>
                </a:solidFill>
              </a:rPr>
              <a:t>b</a:t>
            </a:r>
            <a:r>
              <a:rPr lang="zh-CN" altLang="en-US">
                <a:solidFill>
                  <a:srgbClr val="FF3300"/>
                </a:solidFill>
              </a:rPr>
              <a:t>就等于</a:t>
            </a:r>
            <a:r>
              <a:rPr lang="en-US" altLang="zh-CN">
                <a:solidFill>
                  <a:srgbClr val="FF3300"/>
                </a:solidFill>
              </a:rPr>
              <a:t>a</a:t>
            </a:r>
            <a:r>
              <a:rPr lang="zh-CN" altLang="en-US">
                <a:solidFill>
                  <a:srgbClr val="FF3300"/>
                </a:solidFill>
              </a:rPr>
              <a:t>，</a:t>
            </a:r>
            <a:r>
              <a:rPr lang="en-US" altLang="zh-CN">
                <a:solidFill>
                  <a:srgbClr val="FF3300"/>
                </a:solidFill>
              </a:rPr>
              <a:t>c</a:t>
            </a:r>
            <a:r>
              <a:rPr lang="zh-CN" altLang="en-US">
                <a:solidFill>
                  <a:srgbClr val="FF3300"/>
                </a:solidFill>
              </a:rPr>
              <a:t>就等于</a:t>
            </a:r>
            <a:r>
              <a:rPr lang="en-US" altLang="zh-CN">
                <a:solidFill>
                  <a:srgbClr val="FF3300"/>
                </a:solidFill>
              </a:rPr>
              <a:t>b</a:t>
            </a:r>
            <a:r>
              <a:rPr lang="zh-CN" altLang="en-US">
                <a:solidFill>
                  <a:srgbClr val="FF3300"/>
                </a:solidFill>
              </a:rPr>
              <a:t>。这里用到了两个触发器，最后</a:t>
            </a:r>
            <a:r>
              <a:rPr lang="en-US" altLang="zh-CN">
                <a:solidFill>
                  <a:srgbClr val="FF3300"/>
                </a:solidFill>
              </a:rPr>
              <a:t>c</a:t>
            </a:r>
            <a:r>
              <a:rPr lang="zh-CN" altLang="en-US">
                <a:solidFill>
                  <a:srgbClr val="FF3300"/>
                </a:solidFill>
              </a:rPr>
              <a:t>应为</a:t>
            </a:r>
            <a:r>
              <a:rPr lang="en-US" altLang="zh-CN">
                <a:solidFill>
                  <a:srgbClr val="FF3300"/>
                </a:solidFill>
              </a:rPr>
              <a:t>b</a:t>
            </a:r>
            <a:r>
              <a:rPr lang="zh-CN" altLang="en-US">
                <a:solidFill>
                  <a:srgbClr val="FF3300"/>
                </a:solidFill>
              </a:rPr>
              <a:t>原来的值。见下图：</a:t>
            </a:r>
          </a:p>
        </p:txBody>
      </p:sp>
      <p:pic>
        <p:nvPicPr>
          <p:cNvPr id="17411" name="Picture 3" descr="第二章图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209800"/>
            <a:ext cx="6858000" cy="324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2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ox(in)">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dissolve">
                                      <p:cBhvr>
                                        <p:cTn id="12"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共145页</a:t>
            </a:r>
          </a:p>
        </p:txBody>
      </p:sp>
      <p:sp>
        <p:nvSpPr>
          <p:cNvPr id="9" name="灯片编号占位符 5"/>
          <p:cNvSpPr>
            <a:spLocks noGrp="1"/>
          </p:cNvSpPr>
          <p:nvPr>
            <p:ph type="sldNum" sz="quarter" idx="12"/>
          </p:nvPr>
        </p:nvSpPr>
        <p:spPr/>
        <p:txBody>
          <a:bodyPr/>
          <a:lstStyle/>
          <a:p>
            <a:fld id="{C7358931-BC91-4870-B6DF-76A2BA82BC00}" type="slidenum">
              <a:rPr lang="en-US" altLang="zh-CN"/>
              <a:pPr/>
              <a:t>3</a:t>
            </a:fld>
            <a:endParaRPr lang="en-US" altLang="zh-CN" dirty="0"/>
          </a:p>
        </p:txBody>
      </p:sp>
      <p:sp>
        <p:nvSpPr>
          <p:cNvPr id="2051" name="Rectangle 3"/>
          <p:cNvSpPr>
            <a:spLocks noGrp="1" noChangeArrowheads="1"/>
          </p:cNvSpPr>
          <p:nvPr>
            <p:ph type="body" idx="1"/>
          </p:nvPr>
        </p:nvSpPr>
        <p:spPr>
          <a:xfrm>
            <a:off x="441325" y="620688"/>
            <a:ext cx="7772400" cy="609600"/>
          </a:xfrm>
        </p:spPr>
        <p:txBody>
          <a:bodyPr/>
          <a:lstStyle/>
          <a:p>
            <a:pPr>
              <a:buFontTx/>
              <a:buNone/>
            </a:pPr>
            <a:r>
              <a:rPr lang="zh-CN" altLang="en-US" b="1" dirty="0"/>
              <a:t>一、</a:t>
            </a:r>
            <a:r>
              <a:rPr lang="en-US" altLang="zh-CN" b="1" dirty="0"/>
              <a:t>5</a:t>
            </a:r>
            <a:r>
              <a:rPr lang="zh-CN" altLang="en-US" b="1" dirty="0"/>
              <a:t>种抽象的级别</a:t>
            </a:r>
            <a:r>
              <a:rPr lang="zh-CN" altLang="en-US" dirty="0"/>
              <a:t>            </a:t>
            </a:r>
          </a:p>
        </p:txBody>
      </p:sp>
      <p:sp>
        <p:nvSpPr>
          <p:cNvPr id="2052" name="Text Box 4"/>
          <p:cNvSpPr txBox="1">
            <a:spLocks noChangeArrowheads="1"/>
          </p:cNvSpPr>
          <p:nvPr/>
        </p:nvSpPr>
        <p:spPr bwMode="auto">
          <a:xfrm>
            <a:off x="539552" y="1422258"/>
            <a:ext cx="8321675" cy="978729"/>
          </a:xfrm>
          <a:prstGeom prst="rect">
            <a:avLst/>
          </a:prstGeom>
          <a:solidFill>
            <a:schemeClr val="bg1"/>
          </a:solidFill>
          <a:ln>
            <a:noFill/>
          </a:ln>
          <a:effectLst/>
        </p:spPr>
        <p:txBody>
          <a:bodyPr>
            <a:spAutoFit/>
          </a:bodyPr>
          <a:lstStyle/>
          <a:p>
            <a:pPr>
              <a:lnSpc>
                <a:spcPct val="90000"/>
              </a:lnSpc>
            </a:pPr>
            <a:r>
              <a:rPr lang="en-US" altLang="zh-CN" sz="3200" dirty="0"/>
              <a:t>        Verilog HDL</a:t>
            </a:r>
            <a:r>
              <a:rPr lang="zh-CN" altLang="en-US" sz="3200" dirty="0"/>
              <a:t>既是一种</a:t>
            </a:r>
            <a:r>
              <a:rPr lang="zh-CN" altLang="en-US" sz="3200" b="1" dirty="0">
                <a:solidFill>
                  <a:srgbClr val="FF3300"/>
                </a:solidFill>
              </a:rPr>
              <a:t>行为描述</a:t>
            </a:r>
            <a:r>
              <a:rPr lang="zh-CN" altLang="en-US" sz="3200" dirty="0"/>
              <a:t>的语言也是一种</a:t>
            </a:r>
            <a:r>
              <a:rPr lang="zh-CN" altLang="en-US" sz="3200" b="1" dirty="0">
                <a:solidFill>
                  <a:srgbClr val="FF3300"/>
                </a:solidFill>
              </a:rPr>
              <a:t>结构描述</a:t>
            </a:r>
            <a:r>
              <a:rPr lang="zh-CN" altLang="en-US" sz="3200" dirty="0"/>
              <a:t>语言。</a:t>
            </a:r>
            <a:endParaRPr lang="zh-CN" altLang="en-US" sz="2400" dirty="0"/>
          </a:p>
        </p:txBody>
      </p:sp>
      <p:sp>
        <p:nvSpPr>
          <p:cNvPr id="2053" name="Text Box 5"/>
          <p:cNvSpPr txBox="1">
            <a:spLocks noChangeArrowheads="1"/>
          </p:cNvSpPr>
          <p:nvPr/>
        </p:nvSpPr>
        <p:spPr bwMode="auto">
          <a:xfrm>
            <a:off x="212725" y="3068960"/>
            <a:ext cx="8397875"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3200" dirty="0"/>
              <a:t>         Verilog HDL</a:t>
            </a:r>
            <a:r>
              <a:rPr lang="zh-CN" altLang="en-US" sz="3200" dirty="0"/>
              <a:t>模型可以是</a:t>
            </a:r>
            <a:r>
              <a:rPr lang="zh-CN" altLang="en-US" sz="3200" b="1" dirty="0">
                <a:solidFill>
                  <a:srgbClr val="FF3300"/>
                </a:solidFill>
              </a:rPr>
              <a:t>实际电路的不同级别的抽象</a:t>
            </a:r>
            <a:r>
              <a:rPr lang="zh-CN" altLang="en-US" sz="3200" dirty="0"/>
              <a:t>，这些抽象的级别和它们所对应的模型类型共有以下</a:t>
            </a:r>
            <a:r>
              <a:rPr lang="en-US" altLang="zh-CN" sz="3200" dirty="0"/>
              <a:t>5</a:t>
            </a:r>
            <a:r>
              <a:rPr lang="zh-CN" altLang="en-US" sz="3200" dirty="0"/>
              <a:t>中：</a:t>
            </a:r>
            <a:endParaRPr lang="zh-CN" altLang="en-US" sz="2400" dirty="0"/>
          </a:p>
        </p:txBody>
      </p:sp>
      <p:sp>
        <p:nvSpPr>
          <p:cNvPr id="2055" name="Text Box 7"/>
          <p:cNvSpPr txBox="1">
            <a:spLocks noChangeArrowheads="1"/>
          </p:cNvSpPr>
          <p:nvPr/>
        </p:nvSpPr>
        <p:spPr bwMode="auto">
          <a:xfrm>
            <a:off x="365125" y="5049838"/>
            <a:ext cx="824547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3200" b="1" dirty="0">
                <a:solidFill>
                  <a:srgbClr val="FF3300"/>
                </a:solidFill>
              </a:rPr>
              <a:t>1</a:t>
            </a:r>
            <a:r>
              <a:rPr lang="zh-CN" altLang="en-US" sz="3200" b="1" dirty="0">
                <a:solidFill>
                  <a:srgbClr val="FF3300"/>
                </a:solidFill>
              </a:rPr>
              <a:t>、系统级（</a:t>
            </a:r>
            <a:r>
              <a:rPr lang="en-US" altLang="zh-CN" sz="3200" b="1" dirty="0">
                <a:solidFill>
                  <a:srgbClr val="FF3300"/>
                </a:solidFill>
              </a:rPr>
              <a:t>System-Level</a:t>
            </a:r>
            <a:r>
              <a:rPr lang="zh-CN" altLang="en-US" sz="3200" b="1" dirty="0">
                <a:solidFill>
                  <a:srgbClr val="FF3300"/>
                </a:solidFill>
              </a:rPr>
              <a:t>）：</a:t>
            </a:r>
            <a:r>
              <a:rPr lang="zh-CN" altLang="en-US" sz="3200" dirty="0"/>
              <a:t>用高级语言结构实现设计模块的模型。 </a:t>
            </a:r>
            <a:endParaRPr lang="zh-CN" altLang="en-US" sz="2400" dirty="0"/>
          </a:p>
        </p:txBody>
      </p:sp>
    </p:spTree>
    <p:extLst>
      <p:ext uri="{BB962C8B-B14F-4D97-AF65-F5344CB8AC3E}">
        <p14:creationId xmlns:p14="http://schemas.microsoft.com/office/powerpoint/2010/main" val="1152217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0-#ppt_w/2"/>
                                          </p:val>
                                        </p:tav>
                                        <p:tav tm="100000">
                                          <p:val>
                                            <p:strVal val="#ppt_x"/>
                                          </p:val>
                                        </p:tav>
                                      </p:tavLst>
                                    </p:anim>
                                    <p:anim calcmode="lin" valueType="num">
                                      <p:cBhvr additive="base">
                                        <p:cTn id="14"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0-#ppt_w/2"/>
                                          </p:val>
                                        </p:tav>
                                        <p:tav tm="100000">
                                          <p:val>
                                            <p:strVal val="#ppt_x"/>
                                          </p:val>
                                        </p:tav>
                                      </p:tavLst>
                                    </p:anim>
                                    <p:anim calcmode="lin" valueType="num">
                                      <p:cBhvr additive="base">
                                        <p:cTn id="20" dur="500" fill="hold"/>
                                        <p:tgtEl>
                                          <p:spTgt spid="20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500" fill="hold"/>
                                        <p:tgtEl>
                                          <p:spTgt spid="2055"/>
                                        </p:tgtEl>
                                        <p:attrNameLst>
                                          <p:attrName>ppt_x</p:attrName>
                                        </p:attrNameLst>
                                      </p:cBhvr>
                                      <p:tavLst>
                                        <p:tav tm="0">
                                          <p:val>
                                            <p:strVal val="0-#ppt_w/2"/>
                                          </p:val>
                                        </p:tav>
                                        <p:tav tm="100000">
                                          <p:val>
                                            <p:strVal val="#ppt_x"/>
                                          </p:val>
                                        </p:tav>
                                      </p:tavLst>
                                    </p:anim>
                                    <p:anim calcmode="lin" valueType="num">
                                      <p:cBhvr additive="base">
                                        <p:cTn id="26" dur="500" fill="hold"/>
                                        <p:tgtEl>
                                          <p:spTgt spid="2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P spid="2052" grpId="0" animBg="1" autoUpdateAnimBg="0"/>
      <p:bldP spid="2053" grpId="0" autoUpdateAnimBg="0"/>
      <p:bldP spid="205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457200"/>
            <a:ext cx="7772400" cy="5638800"/>
          </a:xfrm>
        </p:spPr>
        <p:txBody>
          <a:bodyPr/>
          <a:lstStyle/>
          <a:p>
            <a:pPr>
              <a:buFontTx/>
              <a:buNone/>
            </a:pPr>
            <a:r>
              <a:rPr lang="zh-CN" altLang="en-US"/>
              <a:t>例</a:t>
            </a:r>
            <a:r>
              <a:rPr lang="en-US" altLang="zh-CN"/>
              <a:t>2</a:t>
            </a:r>
            <a:r>
              <a:rPr lang="zh-CN" altLang="en-US"/>
              <a:t>：</a:t>
            </a:r>
            <a:r>
              <a:rPr lang="en-US" altLang="zh-CN"/>
              <a:t>always  @(posedge  clk)</a:t>
            </a:r>
          </a:p>
          <a:p>
            <a:pPr>
              <a:buFontTx/>
              <a:buNone/>
            </a:pPr>
            <a:r>
              <a:rPr lang="en-US" altLang="zh-CN"/>
              <a:t>                  begin</a:t>
            </a:r>
          </a:p>
          <a:p>
            <a:pPr>
              <a:buFontTx/>
              <a:buNone/>
            </a:pPr>
            <a:r>
              <a:rPr lang="en-US" altLang="zh-CN"/>
              <a:t>                          b=a;</a:t>
            </a:r>
          </a:p>
          <a:p>
            <a:pPr>
              <a:buFontTx/>
              <a:buNone/>
            </a:pPr>
            <a:r>
              <a:rPr lang="en-US" altLang="zh-CN"/>
              <a:t>                          c=b;</a:t>
            </a:r>
          </a:p>
          <a:p>
            <a:pPr>
              <a:buFontTx/>
              <a:buNone/>
            </a:pPr>
            <a:r>
              <a:rPr lang="en-US" altLang="zh-CN"/>
              <a:t>                  end</a:t>
            </a:r>
          </a:p>
          <a:p>
            <a:pPr>
              <a:buFontTx/>
              <a:buNone/>
            </a:pPr>
            <a:r>
              <a:rPr lang="en-US" altLang="zh-CN"/>
              <a:t>   </a:t>
            </a:r>
          </a:p>
          <a:p>
            <a:pPr>
              <a:buFontTx/>
              <a:buNone/>
            </a:pPr>
            <a:endParaRPr lang="en-US" altLang="zh-CN"/>
          </a:p>
          <a:p>
            <a:pPr>
              <a:buFontTx/>
              <a:buNone/>
            </a:pPr>
            <a:endParaRPr lang="en-US" altLang="zh-CN"/>
          </a:p>
          <a:p>
            <a:pPr>
              <a:buFontTx/>
              <a:buNone/>
            </a:pPr>
            <a:r>
              <a:rPr lang="en-US" altLang="zh-CN"/>
              <a:t>        </a:t>
            </a:r>
            <a:r>
              <a:rPr lang="en-US" altLang="zh-CN">
                <a:solidFill>
                  <a:srgbClr val="FF3300"/>
                </a:solidFill>
              </a:rPr>
              <a:t>  </a:t>
            </a:r>
            <a:r>
              <a:rPr lang="zh-CN" altLang="en-US">
                <a:solidFill>
                  <a:srgbClr val="FF3300"/>
                </a:solidFill>
              </a:rPr>
              <a:t>这大概不是设计者的初衷。</a:t>
            </a:r>
          </a:p>
          <a:p>
            <a:pPr>
              <a:buFontTx/>
              <a:buNone/>
            </a:pPr>
            <a:endParaRPr lang="en-US" altLang="zh-CN">
              <a:solidFill>
                <a:srgbClr val="FF3300"/>
              </a:solidFill>
            </a:endParaRPr>
          </a:p>
        </p:txBody>
      </p:sp>
      <p:pic>
        <p:nvPicPr>
          <p:cNvPr id="18435" name="Picture 3" descr="第二章图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505200"/>
            <a:ext cx="42672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155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additive="base">
                                        <p:cTn id="12" dur="500" fill="hold"/>
                                        <p:tgtEl>
                                          <p:spTgt spid="18435"/>
                                        </p:tgtEl>
                                        <p:attrNameLst>
                                          <p:attrName>ppt_x</p:attrName>
                                        </p:attrNameLst>
                                      </p:cBhvr>
                                      <p:tavLst>
                                        <p:tav tm="0">
                                          <p:val>
                                            <p:strVal val="0-#ppt_w/2"/>
                                          </p:val>
                                        </p:tav>
                                        <p:tav tm="100000">
                                          <p:val>
                                            <p:strVal val="#ppt_x"/>
                                          </p:val>
                                        </p:tav>
                                      </p:tavLst>
                                    </p:anim>
                                    <p:anim calcmode="lin" valueType="num">
                                      <p:cBhvr additive="base">
                                        <p:cTn id="13"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762000" y="228600"/>
            <a:ext cx="7772400" cy="685800"/>
          </a:xfrm>
        </p:spPr>
        <p:txBody>
          <a:bodyPr/>
          <a:lstStyle/>
          <a:p>
            <a:pPr>
              <a:buFontTx/>
              <a:buNone/>
            </a:pPr>
            <a:r>
              <a:rPr lang="zh-CN" altLang="en-US" b="1" dirty="0" smtClean="0">
                <a:solidFill>
                  <a:srgbClr val="FF3300"/>
                </a:solidFill>
              </a:rPr>
              <a:t>块</a:t>
            </a:r>
            <a:r>
              <a:rPr lang="zh-CN" altLang="en-US" b="1" dirty="0">
                <a:solidFill>
                  <a:srgbClr val="FF3300"/>
                </a:solidFill>
              </a:rPr>
              <a:t>语句</a:t>
            </a:r>
            <a:endParaRPr lang="zh-CN" altLang="en-US" dirty="0">
              <a:solidFill>
                <a:srgbClr val="FF3300"/>
              </a:solidFill>
            </a:endParaRPr>
          </a:p>
        </p:txBody>
      </p:sp>
      <p:sp>
        <p:nvSpPr>
          <p:cNvPr id="19459" name="Text Box 3"/>
          <p:cNvSpPr txBox="1">
            <a:spLocks noChangeArrowheads="1"/>
          </p:cNvSpPr>
          <p:nvPr/>
        </p:nvSpPr>
        <p:spPr bwMode="auto">
          <a:xfrm>
            <a:off x="365125" y="1035050"/>
            <a:ext cx="839787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charset="0"/>
              </a:rPr>
              <a:t>        </a:t>
            </a:r>
            <a:r>
              <a:rPr kumimoji="1" lang="zh-CN" altLang="en-US" sz="3200">
                <a:latin typeface="Times New Roman" charset="0"/>
              </a:rPr>
              <a:t>块语句通常用来将两条或多条语句组合在一起，使其在格式上更象一条语句。</a:t>
            </a:r>
            <a:r>
              <a:rPr kumimoji="1" lang="zh-CN" altLang="en-US" sz="3200" b="1">
                <a:latin typeface="Times New Roman" charset="0"/>
              </a:rPr>
              <a:t>块语句有两种，一种是</a:t>
            </a:r>
            <a:r>
              <a:rPr kumimoji="1" lang="en-US" altLang="zh-CN" sz="3200" b="1">
                <a:latin typeface="Times New Roman" charset="0"/>
              </a:rPr>
              <a:t>begin_end</a:t>
            </a:r>
            <a:r>
              <a:rPr kumimoji="1" lang="zh-CN" altLang="en-US" sz="3200" b="1">
                <a:latin typeface="Times New Roman" charset="0"/>
              </a:rPr>
              <a:t>语句，通常用来标识顺序执行的语句，用它来标识的块称为顺序块；一种是</a:t>
            </a:r>
            <a:r>
              <a:rPr kumimoji="1" lang="en-US" altLang="zh-CN" sz="3200" b="1">
                <a:latin typeface="Times New Roman" charset="0"/>
              </a:rPr>
              <a:t>fork_join</a:t>
            </a:r>
            <a:r>
              <a:rPr kumimoji="1" lang="zh-CN" altLang="en-US" sz="3200" b="1">
                <a:latin typeface="Times New Roman" charset="0"/>
              </a:rPr>
              <a:t>语句，通常用来标识并行执行的语句，用它来标识的块称为并行块。</a:t>
            </a:r>
            <a:endParaRPr kumimoji="1" lang="zh-CN" altLang="en-US" sz="2800">
              <a:latin typeface="Times New Roman" charset="0"/>
            </a:endParaRPr>
          </a:p>
        </p:txBody>
      </p:sp>
      <p:sp>
        <p:nvSpPr>
          <p:cNvPr id="19460" name="Text Box 4"/>
          <p:cNvSpPr txBox="1">
            <a:spLocks noChangeArrowheads="1"/>
          </p:cNvSpPr>
          <p:nvPr/>
        </p:nvSpPr>
        <p:spPr bwMode="auto">
          <a:xfrm>
            <a:off x="517525" y="4038600"/>
            <a:ext cx="80168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b="1">
                <a:solidFill>
                  <a:schemeClr val="accent2"/>
                </a:solidFill>
                <a:latin typeface="Times New Roman" charset="0"/>
              </a:rPr>
              <a:t>一、顺序块</a:t>
            </a:r>
          </a:p>
          <a:p>
            <a:pPr>
              <a:lnSpc>
                <a:spcPct val="90000"/>
              </a:lnSpc>
              <a:spcBef>
                <a:spcPct val="20000"/>
              </a:spcBef>
            </a:pPr>
            <a:r>
              <a:rPr kumimoji="1" lang="zh-CN" altLang="en-US" sz="3200">
                <a:solidFill>
                  <a:schemeClr val="accent2"/>
                </a:solidFill>
                <a:latin typeface="Times New Roman" charset="0"/>
              </a:rPr>
              <a:t>         顺序块有以下特点：</a:t>
            </a:r>
          </a:p>
          <a:p>
            <a:pPr>
              <a:lnSpc>
                <a:spcPct val="90000"/>
              </a:lnSpc>
              <a:spcBef>
                <a:spcPct val="20000"/>
              </a:spcBef>
            </a:pP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1</a:t>
            </a:r>
            <a:r>
              <a:rPr kumimoji="1" lang="zh-CN" altLang="en-US" sz="3200">
                <a:solidFill>
                  <a:schemeClr val="accent2"/>
                </a:solidFill>
                <a:latin typeface="Times New Roman" charset="0"/>
              </a:rPr>
              <a:t>）块内的语句是按顺序执行的；</a:t>
            </a:r>
            <a:endParaRPr kumimoji="1" lang="zh-CN" altLang="en-US" sz="2800">
              <a:solidFill>
                <a:schemeClr val="accent2"/>
              </a:solidFill>
              <a:latin typeface="Times New Roman" charset="0"/>
            </a:endParaRPr>
          </a:p>
        </p:txBody>
      </p:sp>
    </p:spTree>
    <p:extLst>
      <p:ext uri="{BB962C8B-B14F-4D97-AF65-F5344CB8AC3E}">
        <p14:creationId xmlns:p14="http://schemas.microsoft.com/office/powerpoint/2010/main" val="2373651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9459"/>
                                        </p:tgtEl>
                                        <p:attrNameLst>
                                          <p:attrName>style.visibility</p:attrName>
                                        </p:attrNameLst>
                                      </p:cBhvr>
                                      <p:to>
                                        <p:strVal val="visible"/>
                                      </p:to>
                                    </p:set>
                                    <p:animEffect transition="in" filter="box(in)">
                                      <p:cBhvr>
                                        <p:cTn id="11" dur="500"/>
                                        <p:tgtEl>
                                          <p:spTgt spid="194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9460"/>
                                        </p:tgtEl>
                                        <p:attrNameLst>
                                          <p:attrName>style.visibility</p:attrName>
                                        </p:attrNameLst>
                                      </p:cBhvr>
                                      <p:to>
                                        <p:strVal val="visible"/>
                                      </p:to>
                                    </p:set>
                                    <p:animEffect transition="in" filter="slide(fromBottom)">
                                      <p:cBhvr>
                                        <p:cTn id="16"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59" grpId="0" autoUpdateAnimBg="0"/>
      <p:bldP spid="1946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609600" y="304800"/>
            <a:ext cx="7772400" cy="1066800"/>
          </a:xfrm>
        </p:spPr>
        <p:txBody>
          <a:bodyPr/>
          <a:lstStyle/>
          <a:p>
            <a:pPr>
              <a:buFontTx/>
              <a:buNone/>
            </a:pPr>
            <a:r>
              <a:rPr lang="zh-CN" altLang="en-US">
                <a:solidFill>
                  <a:schemeClr val="accent2"/>
                </a:solidFill>
              </a:rPr>
              <a:t>（</a:t>
            </a:r>
            <a:r>
              <a:rPr lang="en-US" altLang="zh-CN">
                <a:solidFill>
                  <a:schemeClr val="accent2"/>
                </a:solidFill>
              </a:rPr>
              <a:t>2</a:t>
            </a:r>
            <a:r>
              <a:rPr lang="zh-CN" altLang="en-US">
                <a:solidFill>
                  <a:schemeClr val="accent2"/>
                </a:solidFill>
              </a:rPr>
              <a:t>）每条语句的延迟时间是相对于前一条语句的仿真时间而言的；</a:t>
            </a:r>
          </a:p>
        </p:txBody>
      </p:sp>
      <p:sp>
        <p:nvSpPr>
          <p:cNvPr id="20483" name="Text Box 3"/>
          <p:cNvSpPr txBox="1">
            <a:spLocks noChangeArrowheads="1"/>
          </p:cNvSpPr>
          <p:nvPr/>
        </p:nvSpPr>
        <p:spPr bwMode="auto">
          <a:xfrm>
            <a:off x="593725" y="1447800"/>
            <a:ext cx="794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charset="0"/>
              </a:rPr>
              <a:t>（</a:t>
            </a:r>
            <a:r>
              <a:rPr kumimoji="1" lang="en-US" altLang="zh-CN" sz="3200">
                <a:latin typeface="Times New Roman" charset="0"/>
              </a:rPr>
              <a:t>3</a:t>
            </a:r>
            <a:r>
              <a:rPr kumimoji="1" lang="zh-CN" altLang="en-US" sz="3200">
                <a:latin typeface="Times New Roman" charset="0"/>
              </a:rPr>
              <a:t>）直到最后一条语句执行完，程序流程控制才跳出该语句块。</a:t>
            </a:r>
            <a:endParaRPr kumimoji="1" lang="zh-CN" altLang="en-US" sz="2800">
              <a:latin typeface="Times New Roman" charset="0"/>
            </a:endParaRPr>
          </a:p>
        </p:txBody>
      </p:sp>
      <p:sp>
        <p:nvSpPr>
          <p:cNvPr id="20484" name="Text Box 4"/>
          <p:cNvSpPr txBox="1">
            <a:spLocks noChangeArrowheads="1"/>
          </p:cNvSpPr>
          <p:nvPr/>
        </p:nvSpPr>
        <p:spPr bwMode="auto">
          <a:xfrm>
            <a:off x="669925" y="2635250"/>
            <a:ext cx="7635875" cy="35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zh-CN" altLang="en-US" sz="3200">
                <a:solidFill>
                  <a:srgbClr val="FF3300"/>
                </a:solidFill>
                <a:latin typeface="Times New Roman" charset="0"/>
              </a:rPr>
              <a:t>顺序语句的格式如下：</a:t>
            </a:r>
          </a:p>
          <a:p>
            <a:pPr>
              <a:spcBef>
                <a:spcPct val="20000"/>
              </a:spcBef>
            </a:pPr>
            <a:r>
              <a:rPr kumimoji="1" lang="en-US" altLang="zh-CN" sz="3200">
                <a:solidFill>
                  <a:srgbClr val="FF3300"/>
                </a:solidFill>
                <a:latin typeface="Times New Roman" charset="0"/>
              </a:rPr>
              <a:t>Begin                     begin</a:t>
            </a:r>
          </a:p>
          <a:p>
            <a:pPr>
              <a:spcBef>
                <a:spcPct val="20000"/>
              </a:spcBef>
            </a:pPr>
            <a:r>
              <a:rPr kumimoji="1" lang="en-US" altLang="zh-CN" sz="3200">
                <a:solidFill>
                  <a:srgbClr val="FF3300"/>
                </a:solidFill>
                <a:latin typeface="Times New Roman" charset="0"/>
              </a:rPr>
              <a:t>      </a:t>
            </a:r>
            <a:r>
              <a:rPr kumimoji="1" lang="zh-CN" altLang="en-US" sz="3200">
                <a:solidFill>
                  <a:srgbClr val="FF3300"/>
                </a:solidFill>
                <a:latin typeface="Times New Roman" charset="0"/>
              </a:rPr>
              <a:t>语句</a:t>
            </a:r>
            <a:r>
              <a:rPr kumimoji="1" lang="en-US" altLang="zh-CN" sz="3200">
                <a:solidFill>
                  <a:srgbClr val="FF3300"/>
                </a:solidFill>
                <a:latin typeface="Times New Roman" charset="0"/>
              </a:rPr>
              <a:t>1</a:t>
            </a:r>
            <a:r>
              <a:rPr kumimoji="1" lang="zh-CN" altLang="en-US" sz="3200">
                <a:solidFill>
                  <a:srgbClr val="FF3300"/>
                </a:solidFill>
                <a:latin typeface="Times New Roman" charset="0"/>
              </a:rPr>
              <a:t>；                   块内声明语句</a:t>
            </a:r>
          </a:p>
          <a:p>
            <a:pPr>
              <a:spcBef>
                <a:spcPct val="20000"/>
              </a:spcBef>
            </a:pPr>
            <a:r>
              <a:rPr kumimoji="1" lang="zh-CN" altLang="en-US" sz="3200">
                <a:solidFill>
                  <a:srgbClr val="FF3300"/>
                </a:solidFill>
                <a:latin typeface="Times New Roman" charset="0"/>
              </a:rPr>
              <a:t>      语句</a:t>
            </a:r>
            <a:r>
              <a:rPr kumimoji="1" lang="en-US" altLang="zh-CN" sz="3200">
                <a:solidFill>
                  <a:srgbClr val="FF3300"/>
                </a:solidFill>
                <a:latin typeface="Times New Roman" charset="0"/>
              </a:rPr>
              <a:t>2</a:t>
            </a:r>
            <a:r>
              <a:rPr kumimoji="1" lang="zh-CN" altLang="en-US" sz="3200">
                <a:solidFill>
                  <a:srgbClr val="FF3300"/>
                </a:solidFill>
                <a:latin typeface="Times New Roman" charset="0"/>
              </a:rPr>
              <a:t>；                    语句</a:t>
            </a:r>
            <a:r>
              <a:rPr kumimoji="1" lang="en-US" altLang="zh-CN" sz="3200">
                <a:solidFill>
                  <a:srgbClr val="FF3300"/>
                </a:solidFill>
                <a:latin typeface="Times New Roman" charset="0"/>
              </a:rPr>
              <a:t>1;</a:t>
            </a:r>
          </a:p>
          <a:p>
            <a:pPr>
              <a:spcBef>
                <a:spcPct val="20000"/>
              </a:spcBef>
            </a:pPr>
            <a:r>
              <a:rPr kumimoji="1" lang="en-US" altLang="zh-CN" sz="3200">
                <a:solidFill>
                  <a:srgbClr val="FF3300"/>
                </a:solidFill>
                <a:latin typeface="Times New Roman" charset="0"/>
              </a:rPr>
              <a:t>       ……                          …….. </a:t>
            </a:r>
          </a:p>
          <a:p>
            <a:pPr>
              <a:spcBef>
                <a:spcPct val="20000"/>
              </a:spcBef>
            </a:pPr>
            <a:r>
              <a:rPr kumimoji="1" lang="en-US" altLang="zh-CN" sz="3200">
                <a:solidFill>
                  <a:srgbClr val="FF3300"/>
                </a:solidFill>
                <a:latin typeface="Times New Roman" charset="0"/>
              </a:rPr>
              <a:t>End                          end</a:t>
            </a:r>
            <a:endParaRPr kumimoji="1" lang="en-US" altLang="zh-CN" sz="2800">
              <a:solidFill>
                <a:srgbClr val="FF3300"/>
              </a:solidFill>
              <a:latin typeface="Times New Roman" charset="0"/>
            </a:endParaRPr>
          </a:p>
        </p:txBody>
      </p:sp>
    </p:spTree>
    <p:extLst>
      <p:ext uri="{BB962C8B-B14F-4D97-AF65-F5344CB8AC3E}">
        <p14:creationId xmlns:p14="http://schemas.microsoft.com/office/powerpoint/2010/main" val="108893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checkerboard(across)">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barn(inHorizontal)">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slide(fromBottom)">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P spid="20483" grpId="0" autoUpdateAnimBg="0"/>
      <p:bldP spid="2048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5800" y="381000"/>
            <a:ext cx="7772400" cy="2133600"/>
          </a:xfrm>
        </p:spPr>
        <p:txBody>
          <a:bodyPr/>
          <a:lstStyle/>
          <a:p>
            <a:pPr>
              <a:buFontTx/>
              <a:buNone/>
            </a:pPr>
            <a:r>
              <a:rPr lang="en-US" altLang="zh-CN"/>
              <a:t>            </a:t>
            </a:r>
            <a:r>
              <a:rPr lang="zh-CN" altLang="en-US"/>
              <a:t>其中：块名即该块的名字，一个标识名。块内声明语句可是参数声明语句、</a:t>
            </a:r>
            <a:r>
              <a:rPr lang="en-US" altLang="zh-CN"/>
              <a:t>reg</a:t>
            </a:r>
            <a:r>
              <a:rPr lang="zh-CN" altLang="en-US"/>
              <a:t>型变量声明语句、</a:t>
            </a:r>
            <a:r>
              <a:rPr lang="en-US" altLang="zh-CN"/>
              <a:t>integer</a:t>
            </a:r>
            <a:r>
              <a:rPr lang="zh-CN" altLang="en-US"/>
              <a:t>型变量声明语句及</a:t>
            </a:r>
            <a:r>
              <a:rPr lang="en-US" altLang="zh-CN"/>
              <a:t>real</a:t>
            </a:r>
            <a:r>
              <a:rPr lang="zh-CN" altLang="en-US"/>
              <a:t>型变量声明语句。</a:t>
            </a:r>
          </a:p>
        </p:txBody>
      </p:sp>
      <p:sp>
        <p:nvSpPr>
          <p:cNvPr id="21507" name="Text Box 3"/>
          <p:cNvSpPr txBox="1">
            <a:spLocks noChangeArrowheads="1"/>
          </p:cNvSpPr>
          <p:nvPr/>
        </p:nvSpPr>
        <p:spPr bwMode="auto">
          <a:xfrm>
            <a:off x="822325" y="2773363"/>
            <a:ext cx="7635875" cy="23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charset="0"/>
              </a:rPr>
              <a:t>例</a:t>
            </a:r>
            <a:r>
              <a:rPr kumimoji="1" lang="en-US" altLang="zh-CN" sz="3200">
                <a:solidFill>
                  <a:srgbClr val="FF3300"/>
                </a:solidFill>
                <a:latin typeface="Times New Roman" charset="0"/>
              </a:rPr>
              <a:t>1</a:t>
            </a:r>
            <a:r>
              <a:rPr kumimoji="1" lang="zh-CN" altLang="en-US" sz="3200">
                <a:solidFill>
                  <a:srgbClr val="FF3300"/>
                </a:solidFill>
                <a:latin typeface="Times New Roman" charset="0"/>
              </a:rPr>
              <a:t>：</a:t>
            </a:r>
            <a:r>
              <a:rPr kumimoji="1" lang="en-US" altLang="zh-CN" sz="3200">
                <a:solidFill>
                  <a:srgbClr val="FF3300"/>
                </a:solidFill>
                <a:latin typeface="Times New Roman" charset="0"/>
              </a:rPr>
              <a:t>begin</a:t>
            </a:r>
          </a:p>
          <a:p>
            <a:pPr>
              <a:spcBef>
                <a:spcPct val="20000"/>
              </a:spcBef>
            </a:pPr>
            <a:r>
              <a:rPr kumimoji="1" lang="en-US" altLang="zh-CN" sz="3200">
                <a:solidFill>
                  <a:srgbClr val="FF3300"/>
                </a:solidFill>
                <a:latin typeface="Times New Roman" charset="0"/>
              </a:rPr>
              <a:t>             areg = breg;</a:t>
            </a:r>
          </a:p>
          <a:p>
            <a:pPr>
              <a:spcBef>
                <a:spcPct val="20000"/>
              </a:spcBef>
            </a:pPr>
            <a:r>
              <a:rPr kumimoji="1" lang="en-US" altLang="zh-CN" sz="3200">
                <a:solidFill>
                  <a:srgbClr val="FF3300"/>
                </a:solidFill>
                <a:latin typeface="Times New Roman" charset="0"/>
              </a:rPr>
              <a:t>             creg = areg;  // creg</a:t>
            </a:r>
            <a:r>
              <a:rPr kumimoji="1" lang="zh-CN" altLang="en-US" sz="3200">
                <a:solidFill>
                  <a:srgbClr val="FF3300"/>
                </a:solidFill>
                <a:latin typeface="Times New Roman" charset="0"/>
              </a:rPr>
              <a:t>的值即为</a:t>
            </a:r>
            <a:r>
              <a:rPr kumimoji="1" lang="en-US" altLang="zh-CN" sz="3200">
                <a:solidFill>
                  <a:srgbClr val="FF3300"/>
                </a:solidFill>
                <a:latin typeface="Times New Roman" charset="0"/>
              </a:rPr>
              <a:t>breg</a:t>
            </a:r>
            <a:r>
              <a:rPr kumimoji="1" lang="zh-CN" altLang="en-US" sz="3200">
                <a:solidFill>
                  <a:srgbClr val="FF3300"/>
                </a:solidFill>
                <a:latin typeface="Times New Roman" charset="0"/>
              </a:rPr>
              <a:t>值</a:t>
            </a:r>
          </a:p>
          <a:p>
            <a:pPr>
              <a:spcBef>
                <a:spcPct val="20000"/>
              </a:spcBef>
            </a:pPr>
            <a:r>
              <a:rPr kumimoji="1" lang="zh-CN" altLang="en-US" sz="3200">
                <a:solidFill>
                  <a:srgbClr val="FF3300"/>
                </a:solidFill>
                <a:latin typeface="Times New Roman" charset="0"/>
              </a:rPr>
              <a:t>          </a:t>
            </a:r>
            <a:r>
              <a:rPr kumimoji="1" lang="en-US" altLang="zh-CN" sz="3200">
                <a:solidFill>
                  <a:srgbClr val="FF3300"/>
                </a:solidFill>
                <a:latin typeface="Times New Roman" charset="0"/>
              </a:rPr>
              <a:t>end</a:t>
            </a:r>
            <a:endParaRPr kumimoji="1" lang="en-US" altLang="zh-CN" sz="2800">
              <a:solidFill>
                <a:srgbClr val="FF3300"/>
              </a:solidFill>
              <a:latin typeface="Times New Roman" charset="0"/>
            </a:endParaRPr>
          </a:p>
        </p:txBody>
      </p:sp>
    </p:spTree>
    <p:extLst>
      <p:ext uri="{BB962C8B-B14F-4D97-AF65-F5344CB8AC3E}">
        <p14:creationId xmlns:p14="http://schemas.microsoft.com/office/powerpoint/2010/main" val="516305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blinds(horizontal)">
                                      <p:cBhvr>
                                        <p:cTn id="7" dur="500"/>
                                        <p:tgtEl>
                                          <p:spTgt spid="21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slide(fromBottom)">
                                      <p:cBhvr>
                                        <p:cTn id="12"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utoUpdateAnimBg="0"/>
      <p:bldP spid="215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85800" y="304800"/>
            <a:ext cx="7772400" cy="2895600"/>
          </a:xfrm>
        </p:spPr>
        <p:txBody>
          <a:bodyPr/>
          <a:lstStyle/>
          <a:p>
            <a:pPr>
              <a:lnSpc>
                <a:spcPct val="90000"/>
              </a:lnSpc>
              <a:buFontTx/>
              <a:buNone/>
            </a:pPr>
            <a:r>
              <a:rPr lang="zh-CN" altLang="en-US">
                <a:solidFill>
                  <a:srgbClr val="FF3300"/>
                </a:solidFill>
              </a:rPr>
              <a:t>例</a:t>
            </a:r>
            <a:r>
              <a:rPr lang="en-US" altLang="zh-CN">
                <a:solidFill>
                  <a:srgbClr val="FF3300"/>
                </a:solidFill>
              </a:rPr>
              <a:t>2</a:t>
            </a:r>
            <a:r>
              <a:rPr lang="zh-CN" altLang="en-US">
                <a:solidFill>
                  <a:srgbClr val="FF3300"/>
                </a:solidFill>
              </a:rPr>
              <a:t>：</a:t>
            </a:r>
            <a:r>
              <a:rPr lang="en-US" altLang="zh-CN">
                <a:solidFill>
                  <a:srgbClr val="FF3300"/>
                </a:solidFill>
              </a:rPr>
              <a:t>begin</a:t>
            </a:r>
          </a:p>
          <a:p>
            <a:pPr>
              <a:lnSpc>
                <a:spcPct val="90000"/>
              </a:lnSpc>
              <a:buFontTx/>
              <a:buNone/>
            </a:pPr>
            <a:r>
              <a:rPr lang="en-US" altLang="zh-CN">
                <a:solidFill>
                  <a:srgbClr val="FF3300"/>
                </a:solidFill>
              </a:rPr>
              <a:t>             areg = breg;</a:t>
            </a:r>
          </a:p>
          <a:p>
            <a:pPr>
              <a:lnSpc>
                <a:spcPct val="90000"/>
              </a:lnSpc>
              <a:buFontTx/>
              <a:buNone/>
            </a:pPr>
            <a:r>
              <a:rPr lang="en-US" altLang="zh-CN">
                <a:solidFill>
                  <a:srgbClr val="FF3300"/>
                </a:solidFill>
              </a:rPr>
              <a:t>             #10    creg = areg;</a:t>
            </a:r>
          </a:p>
          <a:p>
            <a:pPr>
              <a:lnSpc>
                <a:spcPct val="90000"/>
              </a:lnSpc>
              <a:buFontTx/>
              <a:buNone/>
            </a:pPr>
            <a:r>
              <a:rPr lang="en-US" altLang="zh-CN">
                <a:solidFill>
                  <a:srgbClr val="FF3300"/>
                </a:solidFill>
              </a:rPr>
              <a:t>      //</a:t>
            </a:r>
            <a:r>
              <a:rPr lang="zh-CN" altLang="en-US">
                <a:solidFill>
                  <a:srgbClr val="FF3300"/>
                </a:solidFill>
              </a:rPr>
              <a:t>在两条赋值语句间延迟</a:t>
            </a:r>
            <a:r>
              <a:rPr lang="en-US" altLang="zh-CN">
                <a:solidFill>
                  <a:srgbClr val="FF3300"/>
                </a:solidFill>
              </a:rPr>
              <a:t>10</a:t>
            </a:r>
            <a:r>
              <a:rPr lang="zh-CN" altLang="en-US">
                <a:solidFill>
                  <a:srgbClr val="FF3300"/>
                </a:solidFill>
              </a:rPr>
              <a:t>个时间单位</a:t>
            </a:r>
          </a:p>
          <a:p>
            <a:pPr>
              <a:lnSpc>
                <a:spcPct val="90000"/>
              </a:lnSpc>
              <a:buFontTx/>
              <a:buNone/>
            </a:pPr>
            <a:r>
              <a:rPr lang="zh-CN" altLang="en-US">
                <a:solidFill>
                  <a:srgbClr val="FF3300"/>
                </a:solidFill>
              </a:rPr>
              <a:t>          </a:t>
            </a:r>
            <a:r>
              <a:rPr lang="en-US" altLang="zh-CN">
                <a:solidFill>
                  <a:srgbClr val="FF3300"/>
                </a:solidFill>
              </a:rPr>
              <a:t>end</a:t>
            </a:r>
          </a:p>
        </p:txBody>
      </p:sp>
      <p:sp>
        <p:nvSpPr>
          <p:cNvPr id="22531" name="Text Box 3"/>
          <p:cNvSpPr txBox="1">
            <a:spLocks noChangeArrowheads="1"/>
          </p:cNvSpPr>
          <p:nvPr/>
        </p:nvSpPr>
        <p:spPr bwMode="auto">
          <a:xfrm>
            <a:off x="669925" y="3138488"/>
            <a:ext cx="76358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charset="0"/>
              </a:rPr>
              <a:t>例</a:t>
            </a:r>
            <a:r>
              <a:rPr kumimoji="1" lang="en-US" altLang="zh-CN" sz="3200">
                <a:solidFill>
                  <a:schemeClr val="accent2"/>
                </a:solidFill>
                <a:latin typeface="Times New Roman" charset="0"/>
              </a:rPr>
              <a:t>3</a:t>
            </a: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parameter    d=50;  //</a:t>
            </a:r>
            <a:r>
              <a:rPr kumimoji="1" lang="zh-CN" altLang="en-US" sz="3200">
                <a:solidFill>
                  <a:schemeClr val="accent2"/>
                </a:solidFill>
                <a:latin typeface="Times New Roman" charset="0"/>
              </a:rPr>
              <a:t>声明</a:t>
            </a:r>
            <a:r>
              <a:rPr kumimoji="1" lang="en-US" altLang="zh-CN" sz="3200">
                <a:solidFill>
                  <a:schemeClr val="accent2"/>
                </a:solidFill>
                <a:latin typeface="Times New Roman" charset="0"/>
              </a:rPr>
              <a:t>d</a:t>
            </a:r>
            <a:r>
              <a:rPr kumimoji="1" lang="zh-CN" altLang="en-US" sz="3200">
                <a:solidFill>
                  <a:schemeClr val="accent2"/>
                </a:solidFill>
                <a:latin typeface="Times New Roman" charset="0"/>
              </a:rPr>
              <a:t>是一个参数</a:t>
            </a:r>
          </a:p>
          <a:p>
            <a:pPr>
              <a:spcBef>
                <a:spcPct val="20000"/>
              </a:spcBef>
            </a:pPr>
            <a:r>
              <a:rPr kumimoji="1" lang="zh-CN" altLang="en-US" sz="3200">
                <a:solidFill>
                  <a:schemeClr val="accent2"/>
                </a:solidFill>
                <a:latin typeface="Times New Roman" charset="0"/>
              </a:rPr>
              <a:t>                    </a:t>
            </a:r>
            <a:r>
              <a:rPr kumimoji="1" lang="en-US" altLang="zh-CN" sz="3200">
                <a:solidFill>
                  <a:schemeClr val="accent2"/>
                </a:solidFill>
                <a:latin typeface="Times New Roman" charset="0"/>
              </a:rPr>
              <a:t>reg [7:0]  r;</a:t>
            </a:r>
            <a:r>
              <a:rPr kumimoji="1" lang="en-US" altLang="zh-CN" sz="2000">
                <a:solidFill>
                  <a:schemeClr val="accent2"/>
                </a:solidFill>
                <a:latin typeface="Times New Roman" charset="0"/>
              </a:rPr>
              <a:t>//</a:t>
            </a:r>
            <a:r>
              <a:rPr kumimoji="1" lang="zh-CN" altLang="en-US" sz="2000">
                <a:solidFill>
                  <a:schemeClr val="accent2"/>
                </a:solidFill>
                <a:latin typeface="Times New Roman" charset="0"/>
              </a:rPr>
              <a:t>声明</a:t>
            </a:r>
            <a:r>
              <a:rPr kumimoji="1" lang="en-US" altLang="zh-CN" sz="2000">
                <a:solidFill>
                  <a:schemeClr val="accent2"/>
                </a:solidFill>
                <a:latin typeface="Times New Roman" charset="0"/>
              </a:rPr>
              <a:t>r</a:t>
            </a:r>
            <a:r>
              <a:rPr kumimoji="1" lang="zh-CN" altLang="en-US" sz="2000">
                <a:solidFill>
                  <a:schemeClr val="accent2"/>
                </a:solidFill>
                <a:latin typeface="Times New Roman" charset="0"/>
              </a:rPr>
              <a:t>是一个</a:t>
            </a:r>
            <a:r>
              <a:rPr kumimoji="1" lang="en-US" altLang="zh-CN" sz="2000">
                <a:solidFill>
                  <a:schemeClr val="accent2"/>
                </a:solidFill>
                <a:latin typeface="Times New Roman" charset="0"/>
              </a:rPr>
              <a:t>8</a:t>
            </a:r>
            <a:r>
              <a:rPr kumimoji="1" lang="zh-CN" altLang="en-US" sz="2000">
                <a:solidFill>
                  <a:schemeClr val="accent2"/>
                </a:solidFill>
                <a:latin typeface="Times New Roman" charset="0"/>
              </a:rPr>
              <a:t>位的寄存器变量</a:t>
            </a:r>
          </a:p>
          <a:p>
            <a:pPr>
              <a:spcBef>
                <a:spcPct val="20000"/>
              </a:spcBef>
            </a:pPr>
            <a:r>
              <a:rPr kumimoji="1" lang="zh-CN" altLang="en-US" sz="3200">
                <a:solidFill>
                  <a:schemeClr val="accent2"/>
                </a:solidFill>
                <a:latin typeface="Times New Roman" charset="0"/>
              </a:rPr>
              <a:t>          </a:t>
            </a:r>
            <a:r>
              <a:rPr kumimoji="1" lang="en-US" altLang="zh-CN" sz="3200">
                <a:solidFill>
                  <a:schemeClr val="accent2"/>
                </a:solidFill>
                <a:latin typeface="Times New Roman" charset="0"/>
              </a:rPr>
              <a:t>begin</a:t>
            </a:r>
          </a:p>
          <a:p>
            <a:pPr>
              <a:spcBef>
                <a:spcPct val="20000"/>
              </a:spcBef>
            </a:pPr>
            <a:r>
              <a:rPr kumimoji="1" lang="en-US" altLang="zh-CN" sz="3200">
                <a:solidFill>
                  <a:schemeClr val="accent2"/>
                </a:solidFill>
                <a:latin typeface="Times New Roman" charset="0"/>
              </a:rPr>
              <a:t>               #d  r = ‘h35;</a:t>
            </a:r>
            <a:endParaRPr kumimoji="1" lang="en-US" altLang="zh-CN" sz="2800">
              <a:solidFill>
                <a:schemeClr val="accent2"/>
              </a:solidFill>
              <a:latin typeface="Times New Roman" charset="0"/>
            </a:endParaRPr>
          </a:p>
        </p:txBody>
      </p:sp>
    </p:spTree>
    <p:extLst>
      <p:ext uri="{BB962C8B-B14F-4D97-AF65-F5344CB8AC3E}">
        <p14:creationId xmlns:p14="http://schemas.microsoft.com/office/powerpoint/2010/main" val="3845908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barn(outHorizontal)">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85800" y="381000"/>
            <a:ext cx="7772400" cy="3124200"/>
          </a:xfrm>
        </p:spPr>
        <p:txBody>
          <a:bodyPr/>
          <a:lstStyle/>
          <a:p>
            <a:pPr>
              <a:buFontTx/>
              <a:buNone/>
            </a:pPr>
            <a:r>
              <a:rPr lang="en-US" altLang="zh-CN"/>
              <a:t>       #d  r = ‘he2;</a:t>
            </a:r>
          </a:p>
          <a:p>
            <a:pPr>
              <a:buFontTx/>
              <a:buNone/>
            </a:pPr>
            <a:r>
              <a:rPr lang="en-US" altLang="zh-CN"/>
              <a:t>       #d  r = ‘h00;</a:t>
            </a:r>
          </a:p>
          <a:p>
            <a:pPr>
              <a:buFontTx/>
              <a:buNone/>
            </a:pPr>
            <a:r>
              <a:rPr lang="en-US" altLang="zh-CN"/>
              <a:t>       #d  r = ‘hf7;</a:t>
            </a:r>
          </a:p>
          <a:p>
            <a:pPr>
              <a:buFontTx/>
              <a:buNone/>
            </a:pPr>
            <a:r>
              <a:rPr lang="en-US" altLang="zh-CN"/>
              <a:t>       #d  -&gt;end_wave;  //</a:t>
            </a:r>
            <a:r>
              <a:rPr lang="zh-CN" altLang="en-US"/>
              <a:t>触发事件</a:t>
            </a:r>
            <a:r>
              <a:rPr lang="en-US" altLang="zh-CN"/>
              <a:t>end_wave</a:t>
            </a:r>
          </a:p>
          <a:p>
            <a:pPr>
              <a:buFontTx/>
              <a:buNone/>
            </a:pPr>
            <a:r>
              <a:rPr lang="en-US" altLang="zh-CN"/>
              <a:t>       end</a:t>
            </a:r>
          </a:p>
        </p:txBody>
      </p:sp>
      <p:sp>
        <p:nvSpPr>
          <p:cNvPr id="23555" name="Text Box 3"/>
          <p:cNvSpPr txBox="1">
            <a:spLocks noChangeArrowheads="1"/>
          </p:cNvSpPr>
          <p:nvPr/>
        </p:nvSpPr>
        <p:spPr bwMode="auto">
          <a:xfrm>
            <a:off x="746125" y="3657600"/>
            <a:ext cx="7864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zh-CN" altLang="en-US" sz="3200">
                <a:solidFill>
                  <a:srgbClr val="FF3300"/>
                </a:solidFill>
                <a:latin typeface="Times New Roman" charset="0"/>
              </a:rPr>
              <a:t>用顺序块和延迟控制组合来产生一个时序波形。</a:t>
            </a:r>
            <a:endParaRPr kumimoji="1" lang="zh-CN" altLang="en-US" sz="2800">
              <a:solidFill>
                <a:srgbClr val="FF3300"/>
              </a:solidFill>
              <a:latin typeface="Times New Roman" charset="0"/>
            </a:endParaRPr>
          </a:p>
        </p:txBody>
      </p:sp>
    </p:spTree>
    <p:extLst>
      <p:ext uri="{BB962C8B-B14F-4D97-AF65-F5344CB8AC3E}">
        <p14:creationId xmlns:p14="http://schemas.microsoft.com/office/powerpoint/2010/main" val="1008556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3555"/>
                                        </p:tgtEl>
                                        <p:attrNameLst>
                                          <p:attrName>style.visibility</p:attrName>
                                        </p:attrNameLst>
                                      </p:cBhvr>
                                      <p:to>
                                        <p:strVal val="visible"/>
                                      </p:to>
                                    </p:set>
                                    <p:anim calcmode="lin" valueType="num">
                                      <p:cBhvr>
                                        <p:cTn id="12" dur="500" fill="hold"/>
                                        <p:tgtEl>
                                          <p:spTgt spid="23555"/>
                                        </p:tgtEl>
                                        <p:attrNameLst>
                                          <p:attrName>ppt_w</p:attrName>
                                        </p:attrNameLst>
                                      </p:cBhvr>
                                      <p:tavLst>
                                        <p:tav tm="0">
                                          <p:val>
                                            <p:fltVal val="0"/>
                                          </p:val>
                                        </p:tav>
                                        <p:tav tm="100000">
                                          <p:val>
                                            <p:strVal val="#ppt_w"/>
                                          </p:val>
                                        </p:tav>
                                      </p:tavLst>
                                    </p:anim>
                                    <p:anim calcmode="lin" valueType="num">
                                      <p:cBhvr>
                                        <p:cTn id="13"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304800"/>
            <a:ext cx="7772400" cy="609600"/>
          </a:xfrm>
        </p:spPr>
        <p:txBody>
          <a:bodyPr/>
          <a:lstStyle/>
          <a:p>
            <a:pPr>
              <a:buFontTx/>
              <a:buNone/>
            </a:pPr>
            <a:r>
              <a:rPr lang="zh-CN" altLang="en-US" b="1"/>
              <a:t>二、并行块</a:t>
            </a:r>
            <a:endParaRPr lang="zh-CN" altLang="en-US"/>
          </a:p>
        </p:txBody>
      </p:sp>
      <p:sp>
        <p:nvSpPr>
          <p:cNvPr id="24579" name="Text Box 3"/>
          <p:cNvSpPr txBox="1">
            <a:spLocks noChangeArrowheads="1"/>
          </p:cNvSpPr>
          <p:nvPr/>
        </p:nvSpPr>
        <p:spPr bwMode="auto">
          <a:xfrm>
            <a:off x="441325" y="1173163"/>
            <a:ext cx="8245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charset="0"/>
              </a:rPr>
              <a:t>并行块有以下</a:t>
            </a:r>
            <a:r>
              <a:rPr kumimoji="1" lang="en-US" altLang="zh-CN" sz="3200">
                <a:solidFill>
                  <a:srgbClr val="FF3300"/>
                </a:solidFill>
                <a:latin typeface="Times New Roman" charset="0"/>
              </a:rPr>
              <a:t>4</a:t>
            </a:r>
            <a:r>
              <a:rPr kumimoji="1" lang="zh-CN" altLang="en-US" sz="3200">
                <a:solidFill>
                  <a:srgbClr val="FF3300"/>
                </a:solidFill>
                <a:latin typeface="Times New Roman" charset="0"/>
              </a:rPr>
              <a:t>个特点：</a:t>
            </a:r>
          </a:p>
        </p:txBody>
      </p:sp>
      <p:sp>
        <p:nvSpPr>
          <p:cNvPr id="24580" name="Text Box 4"/>
          <p:cNvSpPr txBox="1">
            <a:spLocks noChangeArrowheads="1"/>
          </p:cNvSpPr>
          <p:nvPr/>
        </p:nvSpPr>
        <p:spPr bwMode="auto">
          <a:xfrm>
            <a:off x="517525" y="1873250"/>
            <a:ext cx="8093075"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1</a:t>
            </a:r>
            <a:r>
              <a:rPr kumimoji="1" lang="zh-CN" altLang="en-US" sz="3200">
                <a:solidFill>
                  <a:schemeClr val="accent2"/>
                </a:solidFill>
                <a:latin typeface="Times New Roman" charset="0"/>
              </a:rPr>
              <a:t>）块内的语句是同时执行的；</a:t>
            </a:r>
          </a:p>
          <a:p>
            <a:pPr>
              <a:spcBef>
                <a:spcPct val="20000"/>
              </a:spcBef>
            </a:pP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2</a:t>
            </a:r>
            <a:r>
              <a:rPr kumimoji="1" lang="zh-CN" altLang="en-US" sz="3200">
                <a:solidFill>
                  <a:schemeClr val="accent2"/>
                </a:solidFill>
                <a:latin typeface="Times New Roman" charset="0"/>
              </a:rPr>
              <a:t>）块内每条语句的延迟时间是相对于程序流程控制进入到块内的仿真时间；</a:t>
            </a:r>
          </a:p>
          <a:p>
            <a:pPr>
              <a:spcBef>
                <a:spcPct val="20000"/>
              </a:spcBef>
            </a:pP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3</a:t>
            </a:r>
            <a:r>
              <a:rPr kumimoji="1" lang="zh-CN" altLang="en-US" sz="3200">
                <a:solidFill>
                  <a:schemeClr val="accent2"/>
                </a:solidFill>
                <a:latin typeface="Times New Roman" charset="0"/>
              </a:rPr>
              <a:t>）延迟时间是用来给赋值语句提供执行时序的；</a:t>
            </a:r>
          </a:p>
          <a:p>
            <a:pPr>
              <a:spcBef>
                <a:spcPct val="20000"/>
              </a:spcBef>
            </a:pPr>
            <a:r>
              <a:rPr kumimoji="1" lang="zh-CN" altLang="en-US" sz="3200">
                <a:solidFill>
                  <a:schemeClr val="accent2"/>
                </a:solidFill>
                <a:latin typeface="Times New Roman" charset="0"/>
              </a:rPr>
              <a:t>（</a:t>
            </a:r>
            <a:r>
              <a:rPr kumimoji="1" lang="en-US" altLang="zh-CN" sz="3200">
                <a:solidFill>
                  <a:schemeClr val="accent2"/>
                </a:solidFill>
                <a:latin typeface="Times New Roman" charset="0"/>
              </a:rPr>
              <a:t>4</a:t>
            </a:r>
            <a:r>
              <a:rPr kumimoji="1" lang="zh-CN" altLang="en-US" sz="3200">
                <a:solidFill>
                  <a:schemeClr val="accent2"/>
                </a:solidFill>
                <a:latin typeface="Times New Roman" charset="0"/>
              </a:rPr>
              <a:t>）当按时间时序排列在最后的语句执行完后，或一个</a:t>
            </a:r>
            <a:r>
              <a:rPr kumimoji="1" lang="en-US" altLang="zh-CN" sz="3200">
                <a:solidFill>
                  <a:schemeClr val="accent2"/>
                </a:solidFill>
                <a:latin typeface="Times New Roman" charset="0"/>
              </a:rPr>
              <a:t>disable</a:t>
            </a:r>
            <a:r>
              <a:rPr kumimoji="1" lang="zh-CN" altLang="en-US" sz="3200">
                <a:solidFill>
                  <a:schemeClr val="accent2"/>
                </a:solidFill>
                <a:latin typeface="Times New Roman" charset="0"/>
              </a:rPr>
              <a:t>语句执行时，程序流程控制跳出该程序块。</a:t>
            </a:r>
            <a:endParaRPr kumimoji="1" lang="zh-CN" altLang="en-US" sz="2800">
              <a:solidFill>
                <a:schemeClr val="accent2"/>
              </a:solidFill>
              <a:latin typeface="Times New Roman" charset="0"/>
            </a:endParaRPr>
          </a:p>
        </p:txBody>
      </p:sp>
    </p:spTree>
    <p:extLst>
      <p:ext uri="{BB962C8B-B14F-4D97-AF65-F5344CB8AC3E}">
        <p14:creationId xmlns:p14="http://schemas.microsoft.com/office/powerpoint/2010/main" val="196582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checkerboard(across)">
                                      <p:cBhvr>
                                        <p:cTn id="12" dur="500"/>
                                        <p:tgtEl>
                                          <p:spTgt spid="24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80">
                                            <p:txEl>
                                              <p:pRg st="0" end="0"/>
                                            </p:txEl>
                                          </p:spTgt>
                                        </p:tgtEl>
                                        <p:attrNameLst>
                                          <p:attrName>style.visibility</p:attrName>
                                        </p:attrNameLst>
                                      </p:cBhvr>
                                      <p:to>
                                        <p:strVal val="visible"/>
                                      </p:to>
                                    </p:set>
                                    <p:animEffect transition="in" filter="dissolve">
                                      <p:cBhvr>
                                        <p:cTn id="17" dur="500"/>
                                        <p:tgtEl>
                                          <p:spTgt spid="2458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80">
                                            <p:txEl>
                                              <p:pRg st="1" end="1"/>
                                            </p:txEl>
                                          </p:spTgt>
                                        </p:tgtEl>
                                        <p:attrNameLst>
                                          <p:attrName>style.visibility</p:attrName>
                                        </p:attrNameLst>
                                      </p:cBhvr>
                                      <p:to>
                                        <p:strVal val="visible"/>
                                      </p:to>
                                    </p:set>
                                    <p:animEffect transition="in" filter="dissolve">
                                      <p:cBhvr>
                                        <p:cTn id="22" dur="500"/>
                                        <p:tgtEl>
                                          <p:spTgt spid="2458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580">
                                            <p:txEl>
                                              <p:pRg st="2" end="2"/>
                                            </p:txEl>
                                          </p:spTgt>
                                        </p:tgtEl>
                                        <p:attrNameLst>
                                          <p:attrName>style.visibility</p:attrName>
                                        </p:attrNameLst>
                                      </p:cBhvr>
                                      <p:to>
                                        <p:strVal val="visible"/>
                                      </p:to>
                                    </p:set>
                                    <p:animEffect transition="in" filter="dissolve">
                                      <p:cBhvr>
                                        <p:cTn id="27" dur="500"/>
                                        <p:tgtEl>
                                          <p:spTgt spid="2458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580">
                                            <p:txEl>
                                              <p:pRg st="3" end="3"/>
                                            </p:txEl>
                                          </p:spTgt>
                                        </p:tgtEl>
                                        <p:attrNameLst>
                                          <p:attrName>style.visibility</p:attrName>
                                        </p:attrNameLst>
                                      </p:cBhvr>
                                      <p:to>
                                        <p:strVal val="visible"/>
                                      </p:to>
                                    </p:set>
                                    <p:animEffect transition="in" filter="dissolve">
                                      <p:cBhvr>
                                        <p:cTn id="32" dur="500"/>
                                        <p:tgtEl>
                                          <p:spTgt spid="245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24580"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85800" y="228600"/>
            <a:ext cx="7772400" cy="3200400"/>
          </a:xfrm>
        </p:spPr>
        <p:txBody>
          <a:bodyPr/>
          <a:lstStyle/>
          <a:p>
            <a:pPr>
              <a:buFontTx/>
              <a:buNone/>
            </a:pPr>
            <a:r>
              <a:rPr lang="en-US" altLang="zh-CN" sz="2800"/>
              <a:t>         </a:t>
            </a:r>
            <a:r>
              <a:rPr lang="zh-CN" altLang="en-US" sz="2800">
                <a:solidFill>
                  <a:srgbClr val="FF3300"/>
                </a:solidFill>
              </a:rPr>
              <a:t>并行块的格式如下：</a:t>
            </a:r>
          </a:p>
          <a:p>
            <a:pPr>
              <a:buFontTx/>
              <a:buNone/>
            </a:pPr>
            <a:r>
              <a:rPr lang="en-US" altLang="zh-CN" sz="2800">
                <a:solidFill>
                  <a:srgbClr val="FF3300"/>
                </a:solidFill>
              </a:rPr>
              <a:t>Fork                            fork :</a:t>
            </a:r>
            <a:r>
              <a:rPr lang="zh-CN" altLang="en-US" sz="2800">
                <a:solidFill>
                  <a:srgbClr val="FF3300"/>
                </a:solidFill>
              </a:rPr>
              <a:t>块名</a:t>
            </a:r>
          </a:p>
          <a:p>
            <a:pPr>
              <a:buFontTx/>
              <a:buNone/>
            </a:pPr>
            <a:r>
              <a:rPr lang="zh-CN" altLang="en-US" sz="2800">
                <a:solidFill>
                  <a:srgbClr val="FF3300"/>
                </a:solidFill>
              </a:rPr>
              <a:t>     语句</a:t>
            </a:r>
            <a:r>
              <a:rPr lang="en-US" altLang="zh-CN" sz="2800">
                <a:solidFill>
                  <a:srgbClr val="FF3300"/>
                </a:solidFill>
              </a:rPr>
              <a:t>1</a:t>
            </a:r>
            <a:r>
              <a:rPr lang="zh-CN" altLang="en-US" sz="2800">
                <a:solidFill>
                  <a:srgbClr val="FF3300"/>
                </a:solidFill>
              </a:rPr>
              <a:t>；                 块内声明语句；</a:t>
            </a:r>
          </a:p>
          <a:p>
            <a:pPr>
              <a:buFontTx/>
              <a:buNone/>
            </a:pPr>
            <a:r>
              <a:rPr lang="zh-CN" altLang="en-US" sz="2800">
                <a:solidFill>
                  <a:srgbClr val="FF3300"/>
                </a:solidFill>
              </a:rPr>
              <a:t>     语句</a:t>
            </a:r>
            <a:r>
              <a:rPr lang="en-US" altLang="zh-CN" sz="2800">
                <a:solidFill>
                  <a:srgbClr val="FF3300"/>
                </a:solidFill>
              </a:rPr>
              <a:t>2</a:t>
            </a:r>
            <a:r>
              <a:rPr lang="zh-CN" altLang="en-US" sz="2800">
                <a:solidFill>
                  <a:srgbClr val="FF3300"/>
                </a:solidFill>
              </a:rPr>
              <a:t>；                       语句</a:t>
            </a:r>
            <a:r>
              <a:rPr lang="en-US" altLang="zh-CN" sz="2800">
                <a:solidFill>
                  <a:srgbClr val="FF3300"/>
                </a:solidFill>
              </a:rPr>
              <a:t>1</a:t>
            </a:r>
            <a:r>
              <a:rPr lang="zh-CN" altLang="en-US" sz="2800">
                <a:solidFill>
                  <a:srgbClr val="FF3300"/>
                </a:solidFill>
              </a:rPr>
              <a:t>；</a:t>
            </a:r>
          </a:p>
          <a:p>
            <a:pPr>
              <a:buFontTx/>
              <a:buNone/>
            </a:pPr>
            <a:r>
              <a:rPr lang="zh-CN" altLang="en-US" sz="2800">
                <a:solidFill>
                  <a:srgbClr val="FF3300"/>
                </a:solidFill>
              </a:rPr>
              <a:t>       </a:t>
            </a:r>
            <a:r>
              <a:rPr lang="en-US" altLang="zh-CN" sz="2800">
                <a:solidFill>
                  <a:srgbClr val="FF3300"/>
                </a:solidFill>
              </a:rPr>
              <a:t>……                              ………</a:t>
            </a:r>
          </a:p>
          <a:p>
            <a:pPr>
              <a:buFontTx/>
              <a:buNone/>
            </a:pPr>
            <a:r>
              <a:rPr lang="en-US" altLang="zh-CN" sz="2800">
                <a:solidFill>
                  <a:srgbClr val="FF3300"/>
                </a:solidFill>
              </a:rPr>
              <a:t> join                              join</a:t>
            </a:r>
          </a:p>
        </p:txBody>
      </p:sp>
      <p:sp>
        <p:nvSpPr>
          <p:cNvPr id="25603" name="Text Box 3"/>
          <p:cNvSpPr txBox="1">
            <a:spLocks noChangeArrowheads="1"/>
          </p:cNvSpPr>
          <p:nvPr/>
        </p:nvSpPr>
        <p:spPr bwMode="auto">
          <a:xfrm>
            <a:off x="365125" y="3792538"/>
            <a:ext cx="82454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charset="0"/>
              </a:rPr>
              <a:t>        </a:t>
            </a:r>
            <a:r>
              <a:rPr kumimoji="1" lang="zh-CN" altLang="en-US" sz="2800">
                <a:latin typeface="Times New Roman" charset="0"/>
              </a:rPr>
              <a:t>其中：块名即标识该块的名字，相当于一个标识符。块内声明的语句可以是参数声明语句、</a:t>
            </a:r>
            <a:r>
              <a:rPr kumimoji="1" lang="en-US" altLang="zh-CN" sz="2800">
                <a:latin typeface="Times New Roman" charset="0"/>
              </a:rPr>
              <a:t>reg</a:t>
            </a:r>
            <a:r>
              <a:rPr kumimoji="1" lang="zh-CN" altLang="en-US" sz="2800">
                <a:latin typeface="Times New Roman" charset="0"/>
              </a:rPr>
              <a:t>型变量声明语句、</a:t>
            </a:r>
            <a:r>
              <a:rPr kumimoji="1" lang="en-US" altLang="zh-CN" sz="2800">
                <a:latin typeface="Times New Roman" charset="0"/>
              </a:rPr>
              <a:t>integer</a:t>
            </a:r>
            <a:r>
              <a:rPr kumimoji="1" lang="zh-CN" altLang="en-US" sz="2800">
                <a:latin typeface="Times New Roman" charset="0"/>
              </a:rPr>
              <a:t>型变量声明语句、</a:t>
            </a:r>
            <a:r>
              <a:rPr kumimoji="1" lang="en-US" altLang="zh-CN" sz="2800">
                <a:latin typeface="Times New Roman" charset="0"/>
              </a:rPr>
              <a:t>real</a:t>
            </a:r>
            <a:r>
              <a:rPr kumimoji="1" lang="zh-CN" altLang="en-US" sz="2800">
                <a:latin typeface="Times New Roman" charset="0"/>
              </a:rPr>
              <a:t>型变量声明语句、</a:t>
            </a:r>
            <a:r>
              <a:rPr kumimoji="1" lang="en-US" altLang="zh-CN" sz="2800">
                <a:latin typeface="Times New Roman" charset="0"/>
              </a:rPr>
              <a:t>time</a:t>
            </a:r>
            <a:r>
              <a:rPr kumimoji="1" lang="zh-CN" altLang="en-US" sz="2800">
                <a:latin typeface="Times New Roman" charset="0"/>
              </a:rPr>
              <a:t>型变量声明语句和事件（</a:t>
            </a:r>
            <a:r>
              <a:rPr kumimoji="1" lang="en-US" altLang="zh-CN" sz="2800">
                <a:latin typeface="Times New Roman" charset="0"/>
              </a:rPr>
              <a:t>event</a:t>
            </a:r>
            <a:r>
              <a:rPr kumimoji="1" lang="zh-CN" altLang="en-US" sz="2800">
                <a:latin typeface="Times New Roman" charset="0"/>
              </a:rPr>
              <a:t>）声明语句。</a:t>
            </a:r>
          </a:p>
        </p:txBody>
      </p:sp>
    </p:spTree>
    <p:extLst>
      <p:ext uri="{BB962C8B-B14F-4D97-AF65-F5344CB8AC3E}">
        <p14:creationId xmlns:p14="http://schemas.microsoft.com/office/powerpoint/2010/main" val="3872578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checkerboard(across)">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slide(fromBottom)">
                                      <p:cBhvr>
                                        <p:cTn id="12"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228600"/>
            <a:ext cx="7772400" cy="4648200"/>
          </a:xfrm>
        </p:spPr>
        <p:txBody>
          <a:bodyPr/>
          <a:lstStyle/>
          <a:p>
            <a:pPr>
              <a:lnSpc>
                <a:spcPct val="90000"/>
              </a:lnSpc>
              <a:buFontTx/>
              <a:buNone/>
            </a:pPr>
            <a:r>
              <a:rPr lang="zh-CN" altLang="en-US"/>
              <a:t>例</a:t>
            </a:r>
            <a:r>
              <a:rPr lang="en-US" altLang="zh-CN"/>
              <a:t>4</a:t>
            </a:r>
            <a:r>
              <a:rPr lang="zh-CN" altLang="en-US"/>
              <a:t>：</a:t>
            </a:r>
            <a:r>
              <a:rPr lang="en-US" altLang="zh-CN"/>
              <a:t>fork</a:t>
            </a:r>
          </a:p>
          <a:p>
            <a:pPr>
              <a:lnSpc>
                <a:spcPct val="90000"/>
              </a:lnSpc>
              <a:buFontTx/>
              <a:buNone/>
            </a:pPr>
            <a:r>
              <a:rPr lang="en-US" altLang="zh-CN"/>
              <a:t>                #50    r =‘h35;</a:t>
            </a:r>
          </a:p>
          <a:p>
            <a:pPr>
              <a:lnSpc>
                <a:spcPct val="90000"/>
              </a:lnSpc>
              <a:buFontTx/>
              <a:buNone/>
            </a:pPr>
            <a:r>
              <a:rPr lang="en-US" altLang="zh-CN"/>
              <a:t>                #100    r =‘he2;</a:t>
            </a:r>
          </a:p>
          <a:p>
            <a:pPr>
              <a:lnSpc>
                <a:spcPct val="90000"/>
              </a:lnSpc>
              <a:buFontTx/>
              <a:buNone/>
            </a:pPr>
            <a:r>
              <a:rPr lang="en-US" altLang="zh-CN"/>
              <a:t>                #150    r =‘h00;</a:t>
            </a:r>
          </a:p>
          <a:p>
            <a:pPr>
              <a:lnSpc>
                <a:spcPct val="90000"/>
              </a:lnSpc>
              <a:buFontTx/>
              <a:buNone/>
            </a:pPr>
            <a:r>
              <a:rPr lang="en-US" altLang="zh-CN"/>
              <a:t>                #200    r =‘hf7;</a:t>
            </a:r>
          </a:p>
          <a:p>
            <a:pPr>
              <a:lnSpc>
                <a:spcPct val="90000"/>
              </a:lnSpc>
              <a:buFontTx/>
              <a:buNone/>
            </a:pPr>
            <a:r>
              <a:rPr lang="en-US" altLang="zh-CN"/>
              <a:t>                #270    -&gt;end_wave;</a:t>
            </a:r>
          </a:p>
          <a:p>
            <a:pPr>
              <a:lnSpc>
                <a:spcPct val="90000"/>
              </a:lnSpc>
              <a:buFontTx/>
              <a:buNone/>
            </a:pPr>
            <a:r>
              <a:rPr lang="en-US" altLang="zh-CN"/>
              <a:t>            join</a:t>
            </a:r>
          </a:p>
          <a:p>
            <a:pPr>
              <a:lnSpc>
                <a:spcPct val="90000"/>
              </a:lnSpc>
              <a:buFontTx/>
              <a:buNone/>
            </a:pPr>
            <a:r>
              <a:rPr lang="en-US" altLang="zh-CN"/>
              <a:t>      </a:t>
            </a:r>
            <a:r>
              <a:rPr lang="zh-CN" altLang="en-US">
                <a:solidFill>
                  <a:srgbClr val="FF3300"/>
                </a:solidFill>
              </a:rPr>
              <a:t>用并行块代替了顺序块来产生波形。</a:t>
            </a:r>
          </a:p>
        </p:txBody>
      </p:sp>
      <p:sp>
        <p:nvSpPr>
          <p:cNvPr id="26627" name="Text Box 3"/>
          <p:cNvSpPr txBox="1">
            <a:spLocks noChangeArrowheads="1"/>
          </p:cNvSpPr>
          <p:nvPr/>
        </p:nvSpPr>
        <p:spPr bwMode="auto">
          <a:xfrm>
            <a:off x="974725" y="5059363"/>
            <a:ext cx="7178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chemeClr val="accent2"/>
                </a:solidFill>
                <a:latin typeface="Times New Roman" charset="0"/>
              </a:rPr>
              <a:t>三、块名</a:t>
            </a:r>
            <a:endParaRPr kumimoji="1" lang="zh-CN" altLang="en-US" sz="2800">
              <a:solidFill>
                <a:schemeClr val="accent2"/>
              </a:solidFill>
              <a:latin typeface="Times New Roman" charset="0"/>
            </a:endParaRPr>
          </a:p>
        </p:txBody>
      </p:sp>
    </p:spTree>
    <p:extLst>
      <p:ext uri="{BB962C8B-B14F-4D97-AF65-F5344CB8AC3E}">
        <p14:creationId xmlns:p14="http://schemas.microsoft.com/office/powerpoint/2010/main" val="2815156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slide(fromBottom)">
                                      <p:cBhvr>
                                        <p:cTn id="12"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685800" y="152400"/>
            <a:ext cx="7772400" cy="2057400"/>
          </a:xfrm>
        </p:spPr>
        <p:txBody>
          <a:bodyPr/>
          <a:lstStyle/>
          <a:p>
            <a:pPr>
              <a:buFontTx/>
              <a:buNone/>
            </a:pPr>
            <a:r>
              <a:rPr lang="en-US" altLang="zh-CN"/>
              <a:t>           </a:t>
            </a:r>
            <a:r>
              <a:rPr lang="zh-CN" altLang="en-US"/>
              <a:t>在</a:t>
            </a:r>
            <a:r>
              <a:rPr lang="en-US" altLang="zh-CN"/>
              <a:t>Verilog HDL</a:t>
            </a:r>
            <a:r>
              <a:rPr lang="zh-CN" altLang="en-US"/>
              <a:t>语言中，可以给每个块取一个名字，只需将名字加在关键词</a:t>
            </a:r>
            <a:r>
              <a:rPr lang="en-US" altLang="zh-CN"/>
              <a:t>begin</a:t>
            </a:r>
            <a:r>
              <a:rPr lang="zh-CN" altLang="en-US"/>
              <a:t>或</a:t>
            </a:r>
            <a:r>
              <a:rPr lang="en-US" altLang="zh-CN"/>
              <a:t>fork</a:t>
            </a:r>
            <a:r>
              <a:rPr lang="zh-CN" altLang="en-US"/>
              <a:t>后面即可。这样做的原因有以下几点：</a:t>
            </a:r>
          </a:p>
        </p:txBody>
      </p:sp>
      <p:sp>
        <p:nvSpPr>
          <p:cNvPr id="27651" name="Text Box 3"/>
          <p:cNvSpPr txBox="1">
            <a:spLocks noChangeArrowheads="1"/>
          </p:cNvSpPr>
          <p:nvPr/>
        </p:nvSpPr>
        <p:spPr bwMode="auto">
          <a:xfrm>
            <a:off x="517525" y="2254250"/>
            <a:ext cx="79406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charset="0"/>
              </a:rPr>
              <a:t>（</a:t>
            </a:r>
            <a:r>
              <a:rPr kumimoji="1" lang="en-US" altLang="zh-CN" sz="3200">
                <a:solidFill>
                  <a:srgbClr val="FF3300"/>
                </a:solidFill>
                <a:latin typeface="Times New Roman" charset="0"/>
              </a:rPr>
              <a:t>1</a:t>
            </a:r>
            <a:r>
              <a:rPr kumimoji="1" lang="zh-CN" altLang="en-US" sz="3200">
                <a:solidFill>
                  <a:srgbClr val="FF3300"/>
                </a:solidFill>
                <a:latin typeface="Times New Roman" charset="0"/>
              </a:rPr>
              <a:t>）这样可以在块内定义局部变量；</a:t>
            </a:r>
          </a:p>
          <a:p>
            <a:pPr>
              <a:lnSpc>
                <a:spcPct val="90000"/>
              </a:lnSpc>
              <a:spcBef>
                <a:spcPct val="20000"/>
              </a:spcBef>
            </a:pPr>
            <a:r>
              <a:rPr kumimoji="1" lang="zh-CN" altLang="en-US" sz="3200">
                <a:solidFill>
                  <a:srgbClr val="FF3300"/>
                </a:solidFill>
                <a:latin typeface="Times New Roman" charset="0"/>
              </a:rPr>
              <a:t>（</a:t>
            </a:r>
            <a:r>
              <a:rPr kumimoji="1" lang="en-US" altLang="zh-CN" sz="3200">
                <a:solidFill>
                  <a:srgbClr val="FF3300"/>
                </a:solidFill>
                <a:latin typeface="Times New Roman" charset="0"/>
              </a:rPr>
              <a:t>2</a:t>
            </a:r>
            <a:r>
              <a:rPr kumimoji="1" lang="zh-CN" altLang="en-US" sz="3200">
                <a:solidFill>
                  <a:srgbClr val="FF3300"/>
                </a:solidFill>
                <a:latin typeface="Times New Roman" charset="0"/>
              </a:rPr>
              <a:t>）这样可以允许块被其它语句调用；</a:t>
            </a:r>
          </a:p>
          <a:p>
            <a:pPr>
              <a:lnSpc>
                <a:spcPct val="90000"/>
              </a:lnSpc>
              <a:spcBef>
                <a:spcPct val="20000"/>
              </a:spcBef>
            </a:pPr>
            <a:r>
              <a:rPr kumimoji="1" lang="zh-CN" altLang="en-US" sz="3200">
                <a:solidFill>
                  <a:srgbClr val="FF3300"/>
                </a:solidFill>
                <a:latin typeface="Times New Roman" charset="0"/>
              </a:rPr>
              <a:t>（</a:t>
            </a:r>
            <a:r>
              <a:rPr kumimoji="1" lang="en-US" altLang="zh-CN" sz="3200">
                <a:solidFill>
                  <a:srgbClr val="FF3300"/>
                </a:solidFill>
                <a:latin typeface="Times New Roman" charset="0"/>
              </a:rPr>
              <a:t>3</a:t>
            </a:r>
            <a:r>
              <a:rPr kumimoji="1" lang="zh-CN" altLang="en-US" sz="3200">
                <a:solidFill>
                  <a:srgbClr val="FF3300"/>
                </a:solidFill>
                <a:latin typeface="Times New Roman" charset="0"/>
              </a:rPr>
              <a:t>）在</a:t>
            </a:r>
            <a:r>
              <a:rPr kumimoji="1" lang="en-US" altLang="zh-CN" sz="3200">
                <a:solidFill>
                  <a:srgbClr val="FF3300"/>
                </a:solidFill>
                <a:latin typeface="Times New Roman" charset="0"/>
              </a:rPr>
              <a:t>Verilog</a:t>
            </a:r>
            <a:r>
              <a:rPr kumimoji="1" lang="zh-CN" altLang="en-US" sz="3200">
                <a:solidFill>
                  <a:srgbClr val="FF3300"/>
                </a:solidFill>
                <a:latin typeface="Times New Roman" charset="0"/>
              </a:rPr>
              <a:t>语言里，所有的变量都是静态的，即所有的变量都只有一个唯一的存储地址，因此进入或退出块并不影响存储在变量内的值。</a:t>
            </a:r>
            <a:endParaRPr kumimoji="1" lang="zh-CN" altLang="en-US" sz="2800">
              <a:solidFill>
                <a:srgbClr val="FF3300"/>
              </a:solidFill>
              <a:latin typeface="Times New Roman" charset="0"/>
            </a:endParaRPr>
          </a:p>
        </p:txBody>
      </p:sp>
      <p:sp>
        <p:nvSpPr>
          <p:cNvPr id="27652" name="Text Box 4"/>
          <p:cNvSpPr txBox="1">
            <a:spLocks noChangeArrowheads="1"/>
          </p:cNvSpPr>
          <p:nvPr/>
        </p:nvSpPr>
        <p:spPr bwMode="auto">
          <a:xfrm>
            <a:off x="669925" y="5149850"/>
            <a:ext cx="76358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charset="0"/>
              </a:rPr>
              <a:t>        </a:t>
            </a:r>
            <a:r>
              <a:rPr kumimoji="1" lang="zh-CN" altLang="en-US" sz="3200">
                <a:latin typeface="Times New Roman" charset="0"/>
              </a:rPr>
              <a:t>块名提供了一个在任何仿真时刻确认变量值的方法。</a:t>
            </a:r>
            <a:endParaRPr kumimoji="1" lang="zh-CN" altLang="en-US" sz="2800">
              <a:latin typeface="Times New Roman" charset="0"/>
            </a:endParaRPr>
          </a:p>
        </p:txBody>
      </p:sp>
    </p:spTree>
    <p:extLst>
      <p:ext uri="{BB962C8B-B14F-4D97-AF65-F5344CB8AC3E}">
        <p14:creationId xmlns:p14="http://schemas.microsoft.com/office/powerpoint/2010/main" val="399797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blinds(horizontal)">
                                      <p:cBhvr>
                                        <p:cTn id="7" dur="500"/>
                                        <p:tgtEl>
                                          <p:spTgt spid="2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12" dur="500"/>
                                        <p:tgtEl>
                                          <p:spTgt spid="276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17" dur="500"/>
                                        <p:tgtEl>
                                          <p:spTgt spid="276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22" dur="500"/>
                                        <p:tgtEl>
                                          <p:spTgt spid="276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652"/>
                                        </p:tgtEl>
                                        <p:attrNameLst>
                                          <p:attrName>style.visibility</p:attrName>
                                        </p:attrNameLst>
                                      </p:cBhvr>
                                      <p:to>
                                        <p:strVal val="visible"/>
                                      </p:to>
                                    </p:set>
                                    <p:animEffect transition="in" filter="slide(fromBottom)">
                                      <p:cBhvr>
                                        <p:cTn id="2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P spid="27651" grpId="0" build="p" autoUpdateAnimBg="0"/>
      <p:bldP spid="2765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共145页</a:t>
            </a:r>
          </a:p>
        </p:txBody>
      </p:sp>
      <p:sp>
        <p:nvSpPr>
          <p:cNvPr id="8" name="灯片编号占位符 5"/>
          <p:cNvSpPr>
            <a:spLocks noGrp="1"/>
          </p:cNvSpPr>
          <p:nvPr>
            <p:ph type="sldNum" sz="quarter" idx="12"/>
          </p:nvPr>
        </p:nvSpPr>
        <p:spPr/>
        <p:txBody>
          <a:bodyPr/>
          <a:lstStyle/>
          <a:p>
            <a:fld id="{22F36DAE-8739-48BF-B7D5-50CFC2E0EA67}" type="slidenum">
              <a:rPr lang="en-US" altLang="zh-CN"/>
              <a:pPr/>
              <a:t>4</a:t>
            </a:fld>
            <a:endParaRPr lang="en-US" altLang="zh-CN" dirty="0"/>
          </a:p>
        </p:txBody>
      </p:sp>
      <p:sp>
        <p:nvSpPr>
          <p:cNvPr id="4099" name="Rectangle 3"/>
          <p:cNvSpPr>
            <a:spLocks noGrp="1" noChangeArrowheads="1"/>
          </p:cNvSpPr>
          <p:nvPr>
            <p:ph type="body" idx="1"/>
          </p:nvPr>
        </p:nvSpPr>
        <p:spPr>
          <a:xfrm>
            <a:off x="457200" y="228600"/>
            <a:ext cx="8229600" cy="1219200"/>
          </a:xfrm>
        </p:spPr>
        <p:txBody>
          <a:bodyPr/>
          <a:lstStyle/>
          <a:p>
            <a:pPr>
              <a:buFontTx/>
              <a:buNone/>
            </a:pPr>
            <a:r>
              <a:rPr lang="en-US" altLang="zh-CN" b="1" dirty="0">
                <a:solidFill>
                  <a:srgbClr val="FF3300"/>
                </a:solidFill>
              </a:rPr>
              <a:t>2</a:t>
            </a:r>
            <a:r>
              <a:rPr lang="zh-CN" altLang="en-US" b="1" dirty="0">
                <a:solidFill>
                  <a:srgbClr val="FF3300"/>
                </a:solidFill>
              </a:rPr>
              <a:t>、算法级（</a:t>
            </a:r>
            <a:r>
              <a:rPr lang="en-US" altLang="zh-CN" b="1" dirty="0" err="1">
                <a:solidFill>
                  <a:srgbClr val="FF3300"/>
                </a:solidFill>
              </a:rPr>
              <a:t>Algorithem</a:t>
            </a:r>
            <a:r>
              <a:rPr lang="en-US" altLang="zh-CN" b="1" dirty="0">
                <a:solidFill>
                  <a:srgbClr val="FF3300"/>
                </a:solidFill>
              </a:rPr>
              <a:t>-level</a:t>
            </a:r>
            <a:r>
              <a:rPr lang="zh-CN" altLang="en-US" b="1" dirty="0">
                <a:solidFill>
                  <a:srgbClr val="FF3300"/>
                </a:solidFill>
              </a:rPr>
              <a:t>）</a:t>
            </a:r>
            <a:r>
              <a:rPr lang="zh-CN" altLang="en-US" dirty="0">
                <a:solidFill>
                  <a:srgbClr val="FF3300"/>
                </a:solidFill>
              </a:rPr>
              <a:t>：</a:t>
            </a:r>
            <a:r>
              <a:rPr lang="zh-CN" altLang="en-US" dirty="0"/>
              <a:t>用高级语言结构实现设计算法的模型。</a:t>
            </a:r>
          </a:p>
        </p:txBody>
      </p:sp>
      <p:sp>
        <p:nvSpPr>
          <p:cNvPr id="4100" name="Text Box 4"/>
          <p:cNvSpPr txBox="1">
            <a:spLocks noChangeArrowheads="1"/>
          </p:cNvSpPr>
          <p:nvPr/>
        </p:nvSpPr>
        <p:spPr bwMode="auto">
          <a:xfrm>
            <a:off x="441325" y="1570038"/>
            <a:ext cx="83216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FF3300"/>
                </a:solidFill>
              </a:rPr>
              <a:t>3</a:t>
            </a:r>
            <a:r>
              <a:rPr lang="zh-CN" altLang="en-US" sz="3200" b="1" dirty="0">
                <a:solidFill>
                  <a:srgbClr val="FF3300"/>
                </a:solidFill>
              </a:rPr>
              <a:t>、</a:t>
            </a:r>
            <a:r>
              <a:rPr lang="en-US" altLang="zh-CN" sz="3200" b="1" dirty="0">
                <a:solidFill>
                  <a:srgbClr val="FF3300"/>
                </a:solidFill>
              </a:rPr>
              <a:t>RTL</a:t>
            </a:r>
            <a:r>
              <a:rPr lang="zh-CN" altLang="en-US" sz="3200" b="1" dirty="0">
                <a:solidFill>
                  <a:srgbClr val="FF3300"/>
                </a:solidFill>
              </a:rPr>
              <a:t>级（</a:t>
            </a:r>
            <a:r>
              <a:rPr lang="en-US" altLang="zh-CN" sz="3200" b="1" dirty="0">
                <a:solidFill>
                  <a:srgbClr val="FF3300"/>
                </a:solidFill>
              </a:rPr>
              <a:t>Register-Transfer-Level</a:t>
            </a:r>
            <a:r>
              <a:rPr lang="zh-CN" altLang="en-US" sz="3200" b="1" dirty="0">
                <a:solidFill>
                  <a:srgbClr val="FF3300"/>
                </a:solidFill>
              </a:rPr>
              <a:t>）：</a:t>
            </a:r>
            <a:r>
              <a:rPr lang="zh-CN" altLang="en-US" sz="3200" dirty="0"/>
              <a:t>描述数据在寄存器之间流动和如何处理这些数据的模型。</a:t>
            </a:r>
            <a:endParaRPr lang="zh-CN" altLang="en-US" sz="2400" dirty="0"/>
          </a:p>
        </p:txBody>
      </p:sp>
      <p:sp>
        <p:nvSpPr>
          <p:cNvPr id="4101" name="Text Box 5"/>
          <p:cNvSpPr txBox="1">
            <a:spLocks noChangeArrowheads="1"/>
          </p:cNvSpPr>
          <p:nvPr/>
        </p:nvSpPr>
        <p:spPr bwMode="auto">
          <a:xfrm>
            <a:off x="441325" y="3276600"/>
            <a:ext cx="8321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FF3300"/>
                </a:solidFill>
              </a:rPr>
              <a:t>4</a:t>
            </a:r>
            <a:r>
              <a:rPr lang="zh-CN" altLang="en-US" sz="3200" b="1" dirty="0">
                <a:solidFill>
                  <a:srgbClr val="FF3300"/>
                </a:solidFill>
              </a:rPr>
              <a:t>、门级（</a:t>
            </a:r>
            <a:r>
              <a:rPr lang="en-US" altLang="zh-CN" sz="3200" b="1" dirty="0">
                <a:solidFill>
                  <a:srgbClr val="FF3300"/>
                </a:solidFill>
              </a:rPr>
              <a:t>Gate-Level</a:t>
            </a:r>
            <a:r>
              <a:rPr lang="zh-CN" altLang="en-US" sz="3200" b="1" dirty="0">
                <a:solidFill>
                  <a:srgbClr val="FF3300"/>
                </a:solidFill>
              </a:rPr>
              <a:t>）：</a:t>
            </a:r>
            <a:r>
              <a:rPr lang="zh-CN" altLang="en-US" sz="3200" dirty="0"/>
              <a:t>描述逻辑门以及逻辑门之间连接的模型。</a:t>
            </a:r>
          </a:p>
        </p:txBody>
      </p:sp>
      <p:sp>
        <p:nvSpPr>
          <p:cNvPr id="4102" name="Text Box 6"/>
          <p:cNvSpPr txBox="1">
            <a:spLocks noChangeArrowheads="1"/>
          </p:cNvSpPr>
          <p:nvPr/>
        </p:nvSpPr>
        <p:spPr bwMode="auto">
          <a:xfrm>
            <a:off x="457200" y="4495800"/>
            <a:ext cx="8229600" cy="1066800"/>
          </a:xfrm>
          <a:prstGeom prst="rect">
            <a:avLst/>
          </a:prstGeom>
          <a:solidFill>
            <a:schemeClr val="bg1"/>
          </a:solidFill>
          <a:ln>
            <a:noFill/>
          </a:ln>
          <a:effectLst/>
        </p:spPr>
        <p:txBody>
          <a:bodyPr>
            <a:spAutoFit/>
          </a:bodyPr>
          <a:lstStyle/>
          <a:p>
            <a:r>
              <a:rPr lang="en-US" altLang="zh-CN" sz="3200" b="1" dirty="0">
                <a:solidFill>
                  <a:srgbClr val="FF3300"/>
                </a:solidFill>
              </a:rPr>
              <a:t>5</a:t>
            </a:r>
            <a:r>
              <a:rPr lang="zh-CN" altLang="en-US" sz="3200" b="1" dirty="0">
                <a:solidFill>
                  <a:srgbClr val="FF3300"/>
                </a:solidFill>
              </a:rPr>
              <a:t>、开关级（</a:t>
            </a:r>
            <a:r>
              <a:rPr lang="en-US" altLang="zh-CN" sz="3200" b="1" dirty="0">
                <a:solidFill>
                  <a:srgbClr val="FF3300"/>
                </a:solidFill>
              </a:rPr>
              <a:t>Switch-Level</a:t>
            </a:r>
            <a:r>
              <a:rPr lang="zh-CN" altLang="en-US" sz="3200" b="1" dirty="0">
                <a:solidFill>
                  <a:srgbClr val="FF3300"/>
                </a:solidFill>
              </a:rPr>
              <a:t>）：</a:t>
            </a:r>
            <a:r>
              <a:rPr lang="zh-CN" altLang="en-US" sz="3200" dirty="0"/>
              <a:t>描述器件中三极管和存储节点以及它们之间连接的模型。</a:t>
            </a:r>
            <a:endParaRPr lang="zh-CN" altLang="en-US" sz="2400" dirty="0"/>
          </a:p>
        </p:txBody>
      </p:sp>
    </p:spTree>
    <p:extLst>
      <p:ext uri="{BB962C8B-B14F-4D97-AF65-F5344CB8AC3E}">
        <p14:creationId xmlns:p14="http://schemas.microsoft.com/office/powerpoint/2010/main" val="1144193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0-#ppt_w/2"/>
                                          </p:val>
                                        </p:tav>
                                        <p:tav tm="100000">
                                          <p:val>
                                            <p:strVal val="#ppt_x"/>
                                          </p:val>
                                        </p:tav>
                                      </p:tavLst>
                                    </p:anim>
                                    <p:anim calcmode="lin" valueType="num">
                                      <p:cBhvr additive="base">
                                        <p:cTn id="14" dur="500" fill="hold"/>
                                        <p:tgtEl>
                                          <p:spTgt spid="41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additive="base">
                                        <p:cTn id="19" dur="500" fill="hold"/>
                                        <p:tgtEl>
                                          <p:spTgt spid="4101"/>
                                        </p:tgtEl>
                                        <p:attrNameLst>
                                          <p:attrName>ppt_x</p:attrName>
                                        </p:attrNameLst>
                                      </p:cBhvr>
                                      <p:tavLst>
                                        <p:tav tm="0">
                                          <p:val>
                                            <p:strVal val="1+#ppt_w/2"/>
                                          </p:val>
                                        </p:tav>
                                        <p:tav tm="100000">
                                          <p:val>
                                            <p:strVal val="#ppt_x"/>
                                          </p:val>
                                        </p:tav>
                                      </p:tavLst>
                                    </p:anim>
                                    <p:anim calcmode="lin" valueType="num">
                                      <p:cBhvr additive="base">
                                        <p:cTn id="20" dur="500" fill="hold"/>
                                        <p:tgtEl>
                                          <p:spTgt spid="4101"/>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2"/>
                                        </p:tgtEl>
                                        <p:attrNameLst>
                                          <p:attrName>style.visibility</p:attrName>
                                        </p:attrNameLst>
                                      </p:cBhvr>
                                      <p:to>
                                        <p:strVal val="visible"/>
                                      </p:to>
                                    </p:set>
                                    <p:anim calcmode="lin" valueType="num">
                                      <p:cBhvr additive="base">
                                        <p:cTn id="25" dur="500" fill="hold"/>
                                        <p:tgtEl>
                                          <p:spTgt spid="4102"/>
                                        </p:tgtEl>
                                        <p:attrNameLst>
                                          <p:attrName>ppt_x</p:attrName>
                                        </p:attrNameLst>
                                      </p:cBhvr>
                                      <p:tavLst>
                                        <p:tav tm="0">
                                          <p:val>
                                            <p:strVal val="#ppt_x"/>
                                          </p:val>
                                        </p:tav>
                                        <p:tav tm="100000">
                                          <p:val>
                                            <p:strVal val="#ppt_x"/>
                                          </p:val>
                                        </p:tav>
                                      </p:tavLst>
                                    </p:anim>
                                    <p:anim calcmode="lin" valueType="num">
                                      <p:cBhvr additive="base">
                                        <p:cTn id="26"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4100" grpId="0" autoUpdateAnimBg="0"/>
      <p:bldP spid="4101" grpId="0" autoUpdateAnimBg="0"/>
      <p:bldP spid="4102"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5800" y="381000"/>
            <a:ext cx="7772400" cy="685800"/>
          </a:xfrm>
        </p:spPr>
        <p:txBody>
          <a:bodyPr/>
          <a:lstStyle/>
          <a:p>
            <a:pPr>
              <a:buFontTx/>
              <a:buNone/>
            </a:pPr>
            <a:r>
              <a:rPr lang="zh-CN" altLang="en-US" b="1">
                <a:solidFill>
                  <a:srgbClr val="FF3300"/>
                </a:solidFill>
              </a:rPr>
              <a:t>四、起始时间和结束时间</a:t>
            </a:r>
            <a:endParaRPr lang="zh-CN" altLang="en-US">
              <a:solidFill>
                <a:srgbClr val="FF3300"/>
              </a:solidFill>
            </a:endParaRPr>
          </a:p>
        </p:txBody>
      </p:sp>
      <p:sp>
        <p:nvSpPr>
          <p:cNvPr id="28675" name="Text Box 3"/>
          <p:cNvSpPr txBox="1">
            <a:spLocks noChangeArrowheads="1"/>
          </p:cNvSpPr>
          <p:nvPr/>
        </p:nvSpPr>
        <p:spPr bwMode="auto">
          <a:xfrm>
            <a:off x="288925" y="1447800"/>
            <a:ext cx="8474075" cy="2041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zh-CN" altLang="en-US" sz="3200">
                <a:latin typeface="Times New Roman" charset="0"/>
              </a:rPr>
              <a:t>在并行块和顺序块中都有一个起始时间和结束时间的概念。对于顺序块，起始时间就是第一条语句开始被执行的时间，结束时间就是最后一条语句执行结束的时间。</a:t>
            </a:r>
            <a:endParaRPr kumimoji="1" lang="zh-CN" altLang="en-US" sz="2800">
              <a:latin typeface="Times New Roman" charset="0"/>
            </a:endParaRPr>
          </a:p>
        </p:txBody>
      </p:sp>
      <p:sp>
        <p:nvSpPr>
          <p:cNvPr id="28676" name="Text Box 4"/>
          <p:cNvSpPr txBox="1">
            <a:spLocks noChangeArrowheads="1"/>
          </p:cNvSpPr>
          <p:nvPr/>
        </p:nvSpPr>
        <p:spPr bwMode="auto">
          <a:xfrm>
            <a:off x="441325" y="3749675"/>
            <a:ext cx="824547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zh-CN" altLang="en-US" sz="3200">
                <a:latin typeface="Times New Roman" charset="0"/>
              </a:rPr>
              <a:t>对于并行块来说，起始时间对于块内的所有语句是相同的，即程序流程控制进入该块的时间，其结束时间是按时间排序在最后的语句执行结束的时间。</a:t>
            </a:r>
            <a:endParaRPr kumimoji="1" lang="zh-CN" altLang="en-US" sz="2800">
              <a:latin typeface="Times New Roman" charset="0"/>
            </a:endParaRPr>
          </a:p>
        </p:txBody>
      </p:sp>
    </p:spTree>
    <p:extLst>
      <p:ext uri="{BB962C8B-B14F-4D97-AF65-F5344CB8AC3E}">
        <p14:creationId xmlns:p14="http://schemas.microsoft.com/office/powerpoint/2010/main" val="294349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8675"/>
                                        </p:tgtEl>
                                        <p:attrNameLst>
                                          <p:attrName>style.visibility</p:attrName>
                                        </p:attrNameLst>
                                      </p:cBhvr>
                                      <p:to>
                                        <p:strVal val="visible"/>
                                      </p:to>
                                    </p:set>
                                    <p:animEffect transition="in" filter="slide(fromBottom)">
                                      <p:cBhvr>
                                        <p:cTn id="13" dur="500"/>
                                        <p:tgtEl>
                                          <p:spTgt spid="286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28676"/>
                                        </p:tgtEl>
                                        <p:attrNameLst>
                                          <p:attrName>style.visibility</p:attrName>
                                        </p:attrNameLst>
                                      </p:cBhvr>
                                      <p:to>
                                        <p:strVal val="visible"/>
                                      </p:to>
                                    </p:set>
                                    <p:animEffect transition="in" filter="barn(outHorizontal)">
                                      <p:cBhvr>
                                        <p:cTn id="18"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P spid="28675" grpId="0" animBg="1" autoUpdateAnimBg="0"/>
      <p:bldP spid="2867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228600"/>
            <a:ext cx="7772400" cy="1143000"/>
          </a:xfrm>
        </p:spPr>
        <p:txBody>
          <a:bodyPr/>
          <a:lstStyle/>
          <a:p>
            <a:r>
              <a:rPr lang="zh-CN" altLang="en-US" b="1" dirty="0" smtClean="0"/>
              <a:t>七、条件</a:t>
            </a:r>
            <a:r>
              <a:rPr lang="zh-CN" altLang="en-US" b="1" dirty="0"/>
              <a:t>语句和循环语句</a:t>
            </a:r>
          </a:p>
        </p:txBody>
      </p:sp>
      <p:sp>
        <p:nvSpPr>
          <p:cNvPr id="5123" name="Rectangle 3"/>
          <p:cNvSpPr>
            <a:spLocks noGrp="1" noChangeArrowheads="1"/>
          </p:cNvSpPr>
          <p:nvPr>
            <p:ph type="body" idx="1"/>
          </p:nvPr>
        </p:nvSpPr>
        <p:spPr>
          <a:xfrm>
            <a:off x="685800" y="1295400"/>
            <a:ext cx="7772400" cy="685800"/>
          </a:xfrm>
        </p:spPr>
        <p:txBody>
          <a:bodyPr/>
          <a:lstStyle/>
          <a:p>
            <a:pPr>
              <a:buFontTx/>
              <a:buNone/>
            </a:pPr>
            <a:r>
              <a:rPr lang="en-US" altLang="zh-CN" b="1" dirty="0" smtClean="0"/>
              <a:t>1</a:t>
            </a:r>
            <a:r>
              <a:rPr lang="zh-CN" altLang="en-US" b="1" dirty="0" smtClean="0"/>
              <a:t>、</a:t>
            </a:r>
            <a:r>
              <a:rPr lang="en-US" altLang="zh-CN" b="1" dirty="0" err="1" smtClean="0"/>
              <a:t>if_else</a:t>
            </a:r>
            <a:r>
              <a:rPr lang="zh-CN" altLang="en-US" b="1" dirty="0"/>
              <a:t>语句</a:t>
            </a:r>
          </a:p>
        </p:txBody>
      </p:sp>
      <p:sp>
        <p:nvSpPr>
          <p:cNvPr id="5124" name="Text Box 4"/>
          <p:cNvSpPr txBox="1">
            <a:spLocks noChangeArrowheads="1"/>
          </p:cNvSpPr>
          <p:nvPr/>
        </p:nvSpPr>
        <p:spPr bwMode="auto">
          <a:xfrm>
            <a:off x="517525" y="2101850"/>
            <a:ext cx="8093075"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Verilog HDL</a:t>
            </a:r>
            <a:r>
              <a:rPr kumimoji="1" lang="zh-CN" altLang="en-US" sz="3200">
                <a:latin typeface="Times New Roman" charset="0"/>
              </a:rPr>
              <a:t>语言提供了</a:t>
            </a:r>
            <a:r>
              <a:rPr kumimoji="1" lang="en-US" altLang="zh-CN" sz="3200">
                <a:latin typeface="Times New Roman" charset="0"/>
              </a:rPr>
              <a:t>3</a:t>
            </a:r>
            <a:r>
              <a:rPr kumimoji="1" lang="zh-CN" altLang="en-US" sz="3200">
                <a:latin typeface="Times New Roman" charset="0"/>
              </a:rPr>
              <a:t>种形式的</a:t>
            </a:r>
            <a:r>
              <a:rPr kumimoji="1" lang="en-US" altLang="zh-CN" sz="3200">
                <a:latin typeface="Times New Roman" charset="0"/>
              </a:rPr>
              <a:t>if</a:t>
            </a:r>
            <a:r>
              <a:rPr kumimoji="1" lang="zh-CN" altLang="en-US" sz="3200">
                <a:latin typeface="Times New Roman" charset="0"/>
              </a:rPr>
              <a:t>语句。</a:t>
            </a:r>
          </a:p>
          <a:p>
            <a:pPr>
              <a:spcBef>
                <a:spcPct val="20000"/>
              </a:spcBef>
            </a:pPr>
            <a:r>
              <a:rPr kumimoji="1" lang="zh-CN" altLang="en-US" sz="3200" b="1">
                <a:solidFill>
                  <a:schemeClr val="accent2"/>
                </a:solidFill>
                <a:latin typeface="Times New Roman" charset="0"/>
              </a:rPr>
              <a:t>（</a:t>
            </a:r>
            <a:r>
              <a:rPr kumimoji="1" lang="en-US" altLang="zh-CN" sz="3200" b="1">
                <a:solidFill>
                  <a:schemeClr val="accent2"/>
                </a:solidFill>
                <a:latin typeface="Times New Roman" charset="0"/>
              </a:rPr>
              <a:t>1</a:t>
            </a:r>
            <a:r>
              <a:rPr kumimoji="1" lang="zh-CN" altLang="en-US" sz="3200" b="1">
                <a:solidFill>
                  <a:schemeClr val="accent2"/>
                </a:solidFill>
                <a:latin typeface="Times New Roman" charset="0"/>
              </a:rPr>
              <a:t>） </a:t>
            </a:r>
            <a:r>
              <a:rPr kumimoji="1" lang="en-US" altLang="zh-CN" sz="3200" b="1">
                <a:solidFill>
                  <a:schemeClr val="accent2"/>
                </a:solidFill>
                <a:latin typeface="Times New Roman" charset="0"/>
              </a:rPr>
              <a:t>if</a:t>
            </a:r>
            <a:r>
              <a:rPr kumimoji="1" lang="zh-CN" altLang="en-US" sz="3200" b="1">
                <a:solidFill>
                  <a:schemeClr val="accent2"/>
                </a:solidFill>
                <a:latin typeface="Times New Roman" charset="0"/>
              </a:rPr>
              <a:t>（表达式）语句</a:t>
            </a:r>
          </a:p>
          <a:p>
            <a:pPr>
              <a:spcBef>
                <a:spcPct val="20000"/>
              </a:spcBef>
            </a:pPr>
            <a:r>
              <a:rPr kumimoji="1" lang="zh-CN" altLang="en-US" sz="3200">
                <a:solidFill>
                  <a:schemeClr val="accent2"/>
                </a:solidFill>
                <a:latin typeface="Times New Roman" charset="0"/>
              </a:rPr>
              <a:t>     如：</a:t>
            </a:r>
            <a:r>
              <a:rPr kumimoji="1" lang="en-US" altLang="zh-CN" sz="3200">
                <a:solidFill>
                  <a:schemeClr val="accent2"/>
                </a:solidFill>
                <a:latin typeface="Times New Roman" charset="0"/>
              </a:rPr>
              <a:t>if (a&gt;b)   out &lt;= int1;</a:t>
            </a:r>
          </a:p>
          <a:p>
            <a:pPr>
              <a:spcBef>
                <a:spcPct val="20000"/>
              </a:spcBef>
            </a:pPr>
            <a:r>
              <a:rPr kumimoji="1" lang="zh-CN" altLang="en-US" sz="3200" b="1">
                <a:latin typeface="Times New Roman" charset="0"/>
              </a:rPr>
              <a:t>（</a:t>
            </a:r>
            <a:r>
              <a:rPr kumimoji="1" lang="en-US" altLang="zh-CN" sz="3200" b="1">
                <a:latin typeface="Times New Roman" charset="0"/>
              </a:rPr>
              <a:t>2</a:t>
            </a:r>
            <a:r>
              <a:rPr kumimoji="1" lang="zh-CN" altLang="en-US" sz="3200" b="1">
                <a:latin typeface="Times New Roman" charset="0"/>
              </a:rPr>
              <a:t>） </a:t>
            </a:r>
            <a:r>
              <a:rPr kumimoji="1" lang="en-US" altLang="zh-CN" sz="3200" b="1">
                <a:latin typeface="Times New Roman" charset="0"/>
              </a:rPr>
              <a:t>if</a:t>
            </a:r>
            <a:r>
              <a:rPr kumimoji="1" lang="zh-CN" altLang="en-US" sz="3200" b="1">
                <a:latin typeface="Times New Roman" charset="0"/>
              </a:rPr>
              <a:t>（表达式）语句</a:t>
            </a:r>
            <a:r>
              <a:rPr kumimoji="1" lang="en-US" altLang="zh-CN" sz="3200" b="1">
                <a:latin typeface="Times New Roman" charset="0"/>
              </a:rPr>
              <a:t>1</a:t>
            </a:r>
            <a:r>
              <a:rPr kumimoji="1" lang="zh-CN" altLang="en-US" sz="3200" b="1">
                <a:latin typeface="Times New Roman" charset="0"/>
              </a:rPr>
              <a:t>；</a:t>
            </a:r>
          </a:p>
          <a:p>
            <a:pPr>
              <a:spcBef>
                <a:spcPct val="20000"/>
              </a:spcBef>
            </a:pPr>
            <a:r>
              <a:rPr kumimoji="1" lang="zh-CN" altLang="en-US" sz="3200" b="1">
                <a:latin typeface="Times New Roman" charset="0"/>
              </a:rPr>
              <a:t>          </a:t>
            </a:r>
            <a:r>
              <a:rPr kumimoji="1" lang="en-US" altLang="zh-CN" sz="3200" b="1">
                <a:latin typeface="Times New Roman" charset="0"/>
              </a:rPr>
              <a:t>else  </a:t>
            </a:r>
            <a:r>
              <a:rPr kumimoji="1" lang="zh-CN" altLang="en-US" sz="3200" b="1">
                <a:latin typeface="Times New Roman" charset="0"/>
              </a:rPr>
              <a:t>语句</a:t>
            </a:r>
            <a:r>
              <a:rPr kumimoji="1" lang="en-US" altLang="zh-CN" sz="3200" b="1">
                <a:latin typeface="Times New Roman" charset="0"/>
              </a:rPr>
              <a:t>2</a:t>
            </a:r>
            <a:r>
              <a:rPr kumimoji="1" lang="zh-CN" altLang="en-US" sz="3200" b="1">
                <a:latin typeface="Times New Roman" charset="0"/>
              </a:rPr>
              <a:t>；</a:t>
            </a:r>
            <a:endParaRPr kumimoji="1" lang="zh-CN" altLang="en-US" sz="2800">
              <a:latin typeface="Times New Roman" charset="0"/>
            </a:endParaRPr>
          </a:p>
        </p:txBody>
      </p:sp>
    </p:spTree>
    <p:extLst>
      <p:ext uri="{BB962C8B-B14F-4D97-AF65-F5344CB8AC3E}">
        <p14:creationId xmlns:p14="http://schemas.microsoft.com/office/powerpoint/2010/main" val="1727800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dissolve">
                                      <p:cBhvr>
                                        <p:cTn id="12" dur="500"/>
                                        <p:tgtEl>
                                          <p:spTgt spid="51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124">
                                            <p:txEl>
                                              <p:pRg st="0" end="0"/>
                                            </p:txEl>
                                          </p:spTgt>
                                        </p:tgtEl>
                                        <p:attrNameLst>
                                          <p:attrName>style.visibility</p:attrName>
                                        </p:attrNameLst>
                                      </p:cBhvr>
                                      <p:to>
                                        <p:strVal val="visible"/>
                                      </p:to>
                                    </p:set>
                                    <p:animEffect transition="in" filter="slide(fromBottom)">
                                      <p:cBhvr>
                                        <p:cTn id="17" dur="500"/>
                                        <p:tgtEl>
                                          <p:spTgt spid="512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124">
                                            <p:txEl>
                                              <p:pRg st="1" end="1"/>
                                            </p:txEl>
                                          </p:spTgt>
                                        </p:tgtEl>
                                        <p:attrNameLst>
                                          <p:attrName>style.visibility</p:attrName>
                                        </p:attrNameLst>
                                      </p:cBhvr>
                                      <p:to>
                                        <p:strVal val="visible"/>
                                      </p:to>
                                    </p:set>
                                    <p:animEffect transition="in" filter="slide(fromBottom)">
                                      <p:cBhvr>
                                        <p:cTn id="22" dur="500"/>
                                        <p:tgtEl>
                                          <p:spTgt spid="512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124">
                                            <p:txEl>
                                              <p:pRg st="2" end="2"/>
                                            </p:txEl>
                                          </p:spTgt>
                                        </p:tgtEl>
                                        <p:attrNameLst>
                                          <p:attrName>style.visibility</p:attrName>
                                        </p:attrNameLst>
                                      </p:cBhvr>
                                      <p:to>
                                        <p:strVal val="visible"/>
                                      </p:to>
                                    </p:set>
                                    <p:animEffect transition="in" filter="slide(fromBottom)">
                                      <p:cBhvr>
                                        <p:cTn id="27" dur="500"/>
                                        <p:tgtEl>
                                          <p:spTgt spid="512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124">
                                            <p:txEl>
                                              <p:pRg st="3" end="3"/>
                                            </p:txEl>
                                          </p:spTgt>
                                        </p:tgtEl>
                                        <p:attrNameLst>
                                          <p:attrName>style.visibility</p:attrName>
                                        </p:attrNameLst>
                                      </p:cBhvr>
                                      <p:to>
                                        <p:strVal val="visible"/>
                                      </p:to>
                                    </p:set>
                                    <p:animEffect transition="in" filter="slide(fromBottom)">
                                      <p:cBhvr>
                                        <p:cTn id="32" dur="500"/>
                                        <p:tgtEl>
                                          <p:spTgt spid="5124">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124">
                                            <p:txEl>
                                              <p:pRg st="4" end="4"/>
                                            </p:txEl>
                                          </p:spTgt>
                                        </p:tgtEl>
                                        <p:attrNameLst>
                                          <p:attrName>style.visibility</p:attrName>
                                        </p:attrNameLst>
                                      </p:cBhvr>
                                      <p:to>
                                        <p:strVal val="visible"/>
                                      </p:to>
                                    </p:set>
                                    <p:animEffect transition="in" filter="slide(fromBottom)">
                                      <p:cBhvr>
                                        <p:cTn id="37" dur="500"/>
                                        <p:tgtEl>
                                          <p:spTgt spid="5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build="p" autoUpdateAnimBg="0"/>
      <p:bldP spid="512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85800" y="228600"/>
            <a:ext cx="7772400" cy="3505200"/>
          </a:xfrm>
        </p:spPr>
        <p:txBody>
          <a:bodyPr/>
          <a:lstStyle/>
          <a:p>
            <a:pPr>
              <a:buFontTx/>
              <a:buNone/>
            </a:pPr>
            <a:r>
              <a:rPr lang="zh-CN" altLang="en-US" b="1">
                <a:solidFill>
                  <a:srgbClr val="FF3300"/>
                </a:solidFill>
              </a:rPr>
              <a:t>（</a:t>
            </a:r>
            <a:r>
              <a:rPr lang="en-US" altLang="zh-CN" b="1">
                <a:solidFill>
                  <a:srgbClr val="FF3300"/>
                </a:solidFill>
              </a:rPr>
              <a:t>3</a:t>
            </a:r>
            <a:r>
              <a:rPr lang="zh-CN" altLang="en-US" b="1">
                <a:solidFill>
                  <a:srgbClr val="FF3300"/>
                </a:solidFill>
              </a:rPr>
              <a:t>） </a:t>
            </a:r>
            <a:r>
              <a:rPr lang="en-US" altLang="zh-CN" b="1">
                <a:solidFill>
                  <a:srgbClr val="FF3300"/>
                </a:solidFill>
              </a:rPr>
              <a:t>if</a:t>
            </a:r>
            <a:r>
              <a:rPr lang="zh-CN" altLang="en-US" b="1">
                <a:solidFill>
                  <a:srgbClr val="FF3300"/>
                </a:solidFill>
              </a:rPr>
              <a:t>（表达式</a:t>
            </a:r>
            <a:r>
              <a:rPr lang="en-US" altLang="zh-CN" b="1">
                <a:solidFill>
                  <a:srgbClr val="FF3300"/>
                </a:solidFill>
              </a:rPr>
              <a:t>1</a:t>
            </a:r>
            <a:r>
              <a:rPr lang="zh-CN" altLang="en-US" b="1">
                <a:solidFill>
                  <a:srgbClr val="FF3300"/>
                </a:solidFill>
              </a:rPr>
              <a:t>）语句</a:t>
            </a:r>
            <a:r>
              <a:rPr lang="en-US" altLang="zh-CN" b="1">
                <a:solidFill>
                  <a:srgbClr val="FF3300"/>
                </a:solidFill>
              </a:rPr>
              <a:t>1</a:t>
            </a:r>
            <a:r>
              <a:rPr lang="zh-CN" altLang="en-US" b="1">
                <a:solidFill>
                  <a:srgbClr val="FF3300"/>
                </a:solidFill>
              </a:rPr>
              <a:t>；</a:t>
            </a:r>
          </a:p>
          <a:p>
            <a:pPr>
              <a:buFontTx/>
              <a:buNone/>
            </a:pPr>
            <a:r>
              <a:rPr lang="zh-CN" altLang="en-US" b="1">
                <a:solidFill>
                  <a:srgbClr val="FF3300"/>
                </a:solidFill>
              </a:rPr>
              <a:t>            </a:t>
            </a:r>
            <a:r>
              <a:rPr lang="en-US" altLang="zh-CN" b="1">
                <a:solidFill>
                  <a:srgbClr val="FF3300"/>
                </a:solidFill>
              </a:rPr>
              <a:t>else   if</a:t>
            </a:r>
            <a:r>
              <a:rPr lang="zh-CN" altLang="en-US" b="1">
                <a:solidFill>
                  <a:srgbClr val="FF3300"/>
                </a:solidFill>
              </a:rPr>
              <a:t>（表达式</a:t>
            </a:r>
            <a:r>
              <a:rPr lang="en-US" altLang="zh-CN" b="1">
                <a:solidFill>
                  <a:srgbClr val="FF3300"/>
                </a:solidFill>
              </a:rPr>
              <a:t>2</a:t>
            </a:r>
            <a:r>
              <a:rPr lang="zh-CN" altLang="en-US" b="1">
                <a:solidFill>
                  <a:srgbClr val="FF3300"/>
                </a:solidFill>
              </a:rPr>
              <a:t>）语句</a:t>
            </a:r>
            <a:r>
              <a:rPr lang="en-US" altLang="zh-CN" b="1">
                <a:solidFill>
                  <a:srgbClr val="FF3300"/>
                </a:solidFill>
              </a:rPr>
              <a:t>2</a:t>
            </a:r>
            <a:r>
              <a:rPr lang="zh-CN" altLang="en-US" b="1">
                <a:solidFill>
                  <a:srgbClr val="FF3300"/>
                </a:solidFill>
              </a:rPr>
              <a:t>；</a:t>
            </a:r>
          </a:p>
          <a:p>
            <a:pPr>
              <a:buFontTx/>
              <a:buNone/>
            </a:pPr>
            <a:r>
              <a:rPr lang="zh-CN" altLang="en-US" b="1">
                <a:solidFill>
                  <a:srgbClr val="FF3300"/>
                </a:solidFill>
              </a:rPr>
              <a:t>            </a:t>
            </a:r>
            <a:r>
              <a:rPr lang="en-US" altLang="zh-CN" b="1">
                <a:solidFill>
                  <a:srgbClr val="FF3300"/>
                </a:solidFill>
              </a:rPr>
              <a:t>else   if</a:t>
            </a:r>
            <a:r>
              <a:rPr lang="zh-CN" altLang="en-US" b="1">
                <a:solidFill>
                  <a:srgbClr val="FF3300"/>
                </a:solidFill>
              </a:rPr>
              <a:t>（表达式</a:t>
            </a:r>
            <a:r>
              <a:rPr lang="en-US" altLang="zh-CN" b="1">
                <a:solidFill>
                  <a:srgbClr val="FF3300"/>
                </a:solidFill>
              </a:rPr>
              <a:t>3</a:t>
            </a:r>
            <a:r>
              <a:rPr lang="zh-CN" altLang="en-US" b="1">
                <a:solidFill>
                  <a:srgbClr val="FF3300"/>
                </a:solidFill>
              </a:rPr>
              <a:t>）语句</a:t>
            </a:r>
            <a:r>
              <a:rPr lang="en-US" altLang="zh-CN" b="1">
                <a:solidFill>
                  <a:srgbClr val="FF3300"/>
                </a:solidFill>
              </a:rPr>
              <a:t>3</a:t>
            </a:r>
            <a:r>
              <a:rPr lang="zh-CN" altLang="en-US" b="1">
                <a:solidFill>
                  <a:srgbClr val="FF3300"/>
                </a:solidFill>
              </a:rPr>
              <a:t>；</a:t>
            </a:r>
          </a:p>
          <a:p>
            <a:pPr>
              <a:buFontTx/>
              <a:buNone/>
            </a:pPr>
            <a:r>
              <a:rPr lang="zh-CN" altLang="en-US" b="1">
                <a:solidFill>
                  <a:srgbClr val="FF3300"/>
                </a:solidFill>
              </a:rPr>
              <a:t>                    </a:t>
            </a:r>
            <a:r>
              <a:rPr lang="en-US" altLang="zh-CN" b="1">
                <a:solidFill>
                  <a:srgbClr val="FF3300"/>
                </a:solidFill>
              </a:rPr>
              <a:t>………………….</a:t>
            </a:r>
          </a:p>
          <a:p>
            <a:pPr>
              <a:buFontTx/>
              <a:buNone/>
            </a:pPr>
            <a:r>
              <a:rPr lang="en-US" altLang="zh-CN" b="1">
                <a:solidFill>
                  <a:srgbClr val="FF3300"/>
                </a:solidFill>
              </a:rPr>
              <a:t>            else   if</a:t>
            </a:r>
            <a:r>
              <a:rPr lang="zh-CN" altLang="en-US" b="1">
                <a:solidFill>
                  <a:srgbClr val="FF3300"/>
                </a:solidFill>
              </a:rPr>
              <a:t>（表达式</a:t>
            </a:r>
            <a:r>
              <a:rPr lang="en-US" altLang="zh-CN" b="1">
                <a:solidFill>
                  <a:srgbClr val="FF3300"/>
                </a:solidFill>
              </a:rPr>
              <a:t>n</a:t>
            </a:r>
            <a:r>
              <a:rPr lang="zh-CN" altLang="en-US" b="1">
                <a:solidFill>
                  <a:srgbClr val="FF3300"/>
                </a:solidFill>
              </a:rPr>
              <a:t>）语句</a:t>
            </a:r>
            <a:r>
              <a:rPr lang="en-US" altLang="zh-CN" b="1">
                <a:solidFill>
                  <a:srgbClr val="FF3300"/>
                </a:solidFill>
              </a:rPr>
              <a:t>n</a:t>
            </a:r>
            <a:r>
              <a:rPr lang="zh-CN" altLang="en-US" b="1">
                <a:solidFill>
                  <a:srgbClr val="FF3300"/>
                </a:solidFill>
              </a:rPr>
              <a:t>；</a:t>
            </a:r>
          </a:p>
          <a:p>
            <a:pPr>
              <a:buFontTx/>
              <a:buNone/>
            </a:pPr>
            <a:r>
              <a:rPr lang="zh-CN" altLang="en-US" b="1">
                <a:solidFill>
                  <a:srgbClr val="FF3300"/>
                </a:solidFill>
              </a:rPr>
              <a:t>            </a:t>
            </a:r>
            <a:r>
              <a:rPr lang="en-US" altLang="zh-CN" b="1">
                <a:solidFill>
                  <a:srgbClr val="FF3300"/>
                </a:solidFill>
              </a:rPr>
              <a:t>else     </a:t>
            </a:r>
            <a:r>
              <a:rPr lang="zh-CN" altLang="en-US" b="1">
                <a:solidFill>
                  <a:srgbClr val="FF3300"/>
                </a:solidFill>
              </a:rPr>
              <a:t>语句</a:t>
            </a:r>
            <a:r>
              <a:rPr lang="en-US" altLang="zh-CN" b="1">
                <a:solidFill>
                  <a:srgbClr val="FF3300"/>
                </a:solidFill>
              </a:rPr>
              <a:t>m;</a:t>
            </a:r>
          </a:p>
        </p:txBody>
      </p:sp>
      <p:sp>
        <p:nvSpPr>
          <p:cNvPr id="6147" name="Text Box 3"/>
          <p:cNvSpPr txBox="1">
            <a:spLocks noChangeArrowheads="1"/>
          </p:cNvSpPr>
          <p:nvPr/>
        </p:nvSpPr>
        <p:spPr bwMode="auto">
          <a:xfrm>
            <a:off x="517525" y="3957638"/>
            <a:ext cx="8169275"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charset="0"/>
              </a:rPr>
              <a:t> </a:t>
            </a:r>
            <a:r>
              <a:rPr kumimoji="1" lang="en-US" altLang="zh-CN" sz="3200" b="1">
                <a:latin typeface="Times New Roman" charset="0"/>
              </a:rPr>
              <a:t>if</a:t>
            </a:r>
            <a:r>
              <a:rPr kumimoji="1" lang="zh-CN" altLang="en-US" sz="3200" b="1">
                <a:latin typeface="Times New Roman" charset="0"/>
              </a:rPr>
              <a:t>语句说明：</a:t>
            </a:r>
          </a:p>
          <a:p>
            <a:pPr>
              <a:spcBef>
                <a:spcPct val="20000"/>
              </a:spcBef>
            </a:pPr>
            <a:r>
              <a:rPr kumimoji="1" lang="zh-CN" altLang="en-US" sz="3200">
                <a:latin typeface="Times New Roman" charset="0"/>
              </a:rPr>
              <a:t>（</a:t>
            </a:r>
            <a:r>
              <a:rPr kumimoji="1" lang="en-US" altLang="zh-CN" sz="3200">
                <a:latin typeface="Times New Roman" charset="0"/>
              </a:rPr>
              <a:t>1</a:t>
            </a:r>
            <a:r>
              <a:rPr kumimoji="1" lang="zh-CN" altLang="en-US" sz="3200">
                <a:latin typeface="Times New Roman" charset="0"/>
              </a:rPr>
              <a:t>）表达式一般为逻辑表达式或关系表达式，若为</a:t>
            </a:r>
            <a:r>
              <a:rPr kumimoji="1" lang="en-US" altLang="zh-CN" sz="3200">
                <a:latin typeface="Times New Roman" charset="0"/>
              </a:rPr>
              <a:t>0</a:t>
            </a:r>
            <a:r>
              <a:rPr kumimoji="1" lang="zh-CN" altLang="en-US" sz="3200">
                <a:latin typeface="Times New Roman" charset="0"/>
              </a:rPr>
              <a:t>、</a:t>
            </a:r>
            <a:r>
              <a:rPr kumimoji="1" lang="en-US" altLang="zh-CN" sz="3200">
                <a:latin typeface="Times New Roman" charset="0"/>
              </a:rPr>
              <a:t>X</a:t>
            </a:r>
            <a:r>
              <a:rPr kumimoji="1" lang="zh-CN" altLang="en-US" sz="3200">
                <a:latin typeface="Times New Roman" charset="0"/>
              </a:rPr>
              <a:t>、</a:t>
            </a:r>
            <a:r>
              <a:rPr kumimoji="1" lang="en-US" altLang="zh-CN" sz="3200">
                <a:latin typeface="Times New Roman" charset="0"/>
              </a:rPr>
              <a:t>Z</a:t>
            </a:r>
            <a:r>
              <a:rPr kumimoji="1" lang="zh-CN" altLang="en-US" sz="3200">
                <a:latin typeface="Times New Roman" charset="0"/>
              </a:rPr>
              <a:t>按“假”处理；若为</a:t>
            </a:r>
            <a:r>
              <a:rPr kumimoji="1" lang="en-US" altLang="zh-CN" sz="3200">
                <a:latin typeface="Times New Roman" charset="0"/>
              </a:rPr>
              <a:t>1</a:t>
            </a:r>
            <a:r>
              <a:rPr kumimoji="1" lang="zh-CN" altLang="en-US" sz="3200">
                <a:latin typeface="Times New Roman" charset="0"/>
              </a:rPr>
              <a:t>，按“真”处理。</a:t>
            </a:r>
            <a:endParaRPr kumimoji="1" lang="zh-CN" altLang="en-US" sz="2800">
              <a:latin typeface="Times New Roman" charset="0"/>
            </a:endParaRPr>
          </a:p>
        </p:txBody>
      </p:sp>
    </p:spTree>
    <p:extLst>
      <p:ext uri="{BB962C8B-B14F-4D97-AF65-F5344CB8AC3E}">
        <p14:creationId xmlns:p14="http://schemas.microsoft.com/office/powerpoint/2010/main" val="2422756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box(in)">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box(in)">
                                      <p:cBhvr>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box(in)">
                                      <p:cBhvr>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box(in)">
                                      <p:cBhvr>
                                        <p:cTn id="22" dur="500"/>
                                        <p:tgtEl>
                                          <p:spTgt spid="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box(in)">
                                      <p:cBhvr>
                                        <p:cTn id="27" dur="500"/>
                                        <p:tgtEl>
                                          <p:spTgt spid="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146">
                                            <p:txEl>
                                              <p:pRg st="5" end="5"/>
                                            </p:txEl>
                                          </p:spTgt>
                                        </p:tgtEl>
                                        <p:attrNameLst>
                                          <p:attrName>style.visibility</p:attrName>
                                        </p:attrNameLst>
                                      </p:cBhvr>
                                      <p:to>
                                        <p:strVal val="visible"/>
                                      </p:to>
                                    </p:set>
                                    <p:animEffect transition="in" filter="box(in)">
                                      <p:cBhvr>
                                        <p:cTn id="32" dur="500"/>
                                        <p:tgtEl>
                                          <p:spTgt spid="614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147"/>
                                        </p:tgtEl>
                                        <p:attrNameLst>
                                          <p:attrName>style.visibility</p:attrName>
                                        </p:attrNameLst>
                                      </p:cBhvr>
                                      <p:to>
                                        <p:strVal val="visible"/>
                                      </p:to>
                                    </p:set>
                                    <p:animEffect transition="in" filter="slide(fromBottom)">
                                      <p:cBhvr>
                                        <p:cTn id="3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p:bldP spid="614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85800" y="228600"/>
            <a:ext cx="7772400" cy="3200400"/>
          </a:xfrm>
        </p:spPr>
        <p:txBody>
          <a:bodyPr/>
          <a:lstStyle/>
          <a:p>
            <a:pPr>
              <a:lnSpc>
                <a:spcPct val="90000"/>
              </a:lnSpc>
              <a:buFontTx/>
              <a:buNone/>
            </a:pPr>
            <a:r>
              <a:rPr lang="zh-CN" altLang="en-US"/>
              <a:t>（</a:t>
            </a:r>
            <a:r>
              <a:rPr lang="en-US" altLang="zh-CN"/>
              <a:t>2</a:t>
            </a:r>
            <a:r>
              <a:rPr lang="zh-CN" altLang="en-US"/>
              <a:t>）在</a:t>
            </a:r>
            <a:r>
              <a:rPr lang="en-US" altLang="zh-CN"/>
              <a:t>if</a:t>
            </a:r>
            <a:r>
              <a:rPr lang="zh-CN" altLang="en-US"/>
              <a:t>和</a:t>
            </a:r>
            <a:r>
              <a:rPr lang="en-US" altLang="zh-CN"/>
              <a:t>else</a:t>
            </a:r>
            <a:r>
              <a:rPr lang="zh-CN" altLang="en-US"/>
              <a:t>后面可以包含一个内嵌的操作语句。</a:t>
            </a:r>
          </a:p>
          <a:p>
            <a:pPr>
              <a:lnSpc>
                <a:spcPct val="90000"/>
              </a:lnSpc>
              <a:buFontTx/>
              <a:buNone/>
            </a:pPr>
            <a:r>
              <a:rPr lang="zh-CN" altLang="en-US">
                <a:solidFill>
                  <a:srgbClr val="FF3300"/>
                </a:solidFill>
              </a:rPr>
              <a:t>（</a:t>
            </a:r>
            <a:r>
              <a:rPr lang="en-US" altLang="zh-CN">
                <a:solidFill>
                  <a:srgbClr val="FF3300"/>
                </a:solidFill>
              </a:rPr>
              <a:t>3</a:t>
            </a:r>
            <a:r>
              <a:rPr lang="zh-CN" altLang="en-US">
                <a:solidFill>
                  <a:srgbClr val="FF3300"/>
                </a:solidFill>
              </a:rPr>
              <a:t>）允许一定形式的表达式简写方式，如：</a:t>
            </a:r>
          </a:p>
          <a:p>
            <a:pPr>
              <a:lnSpc>
                <a:spcPct val="90000"/>
              </a:lnSpc>
              <a:buFontTx/>
              <a:buNone/>
            </a:pPr>
            <a:r>
              <a:rPr lang="zh-CN" altLang="en-US">
                <a:solidFill>
                  <a:srgbClr val="FF3300"/>
                </a:solidFill>
              </a:rPr>
              <a:t>      </a:t>
            </a:r>
            <a:r>
              <a:rPr lang="en-US" altLang="zh-CN">
                <a:solidFill>
                  <a:srgbClr val="FF3300"/>
                </a:solidFill>
              </a:rPr>
              <a:t>if(expression) </a:t>
            </a:r>
            <a:r>
              <a:rPr lang="zh-CN" altLang="en-US">
                <a:solidFill>
                  <a:srgbClr val="FF3300"/>
                </a:solidFill>
              </a:rPr>
              <a:t>等同于 </a:t>
            </a:r>
            <a:r>
              <a:rPr lang="en-US" altLang="zh-CN">
                <a:solidFill>
                  <a:srgbClr val="FF3300"/>
                </a:solidFill>
              </a:rPr>
              <a:t>if(expression==1)</a:t>
            </a:r>
          </a:p>
          <a:p>
            <a:pPr>
              <a:lnSpc>
                <a:spcPct val="90000"/>
              </a:lnSpc>
              <a:buFontTx/>
              <a:buNone/>
            </a:pPr>
            <a:r>
              <a:rPr lang="en-US" altLang="zh-CN">
                <a:solidFill>
                  <a:srgbClr val="FF3300"/>
                </a:solidFill>
              </a:rPr>
              <a:t>      if(expression!)</a:t>
            </a:r>
            <a:r>
              <a:rPr lang="zh-CN" altLang="en-US">
                <a:solidFill>
                  <a:srgbClr val="FF3300"/>
                </a:solidFill>
              </a:rPr>
              <a:t>等同于</a:t>
            </a:r>
            <a:r>
              <a:rPr lang="en-US" altLang="zh-CN">
                <a:solidFill>
                  <a:srgbClr val="FF3300"/>
                </a:solidFill>
              </a:rPr>
              <a:t>if(expression!=1)</a:t>
            </a:r>
          </a:p>
          <a:p>
            <a:pPr>
              <a:lnSpc>
                <a:spcPct val="90000"/>
              </a:lnSpc>
              <a:buFontTx/>
              <a:buNone/>
            </a:pPr>
            <a:r>
              <a:rPr lang="zh-CN" altLang="en-US">
                <a:solidFill>
                  <a:schemeClr val="accent2"/>
                </a:solidFill>
              </a:rPr>
              <a:t>（</a:t>
            </a:r>
            <a:r>
              <a:rPr lang="en-US" altLang="zh-CN">
                <a:solidFill>
                  <a:schemeClr val="accent2"/>
                </a:solidFill>
              </a:rPr>
              <a:t>4</a:t>
            </a:r>
            <a:r>
              <a:rPr lang="zh-CN" altLang="en-US">
                <a:solidFill>
                  <a:schemeClr val="accent2"/>
                </a:solidFill>
              </a:rPr>
              <a:t>） </a:t>
            </a:r>
            <a:r>
              <a:rPr lang="en-US" altLang="zh-CN">
                <a:solidFill>
                  <a:schemeClr val="accent2"/>
                </a:solidFill>
              </a:rPr>
              <a:t>if</a:t>
            </a:r>
            <a:r>
              <a:rPr lang="zh-CN" altLang="en-US">
                <a:solidFill>
                  <a:schemeClr val="accent2"/>
                </a:solidFill>
              </a:rPr>
              <a:t>语句可以嵌套</a:t>
            </a:r>
          </a:p>
        </p:txBody>
      </p:sp>
      <p:sp>
        <p:nvSpPr>
          <p:cNvPr id="7171" name="Text Box 3"/>
          <p:cNvSpPr txBox="1">
            <a:spLocks noChangeArrowheads="1"/>
          </p:cNvSpPr>
          <p:nvPr/>
        </p:nvSpPr>
        <p:spPr bwMode="auto">
          <a:xfrm>
            <a:off x="685800" y="3886200"/>
            <a:ext cx="7940675" cy="166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latin typeface="Times New Roman" charset="0"/>
              </a:rPr>
              <a:t>2</a:t>
            </a:r>
            <a:r>
              <a:rPr kumimoji="1" lang="zh-CN" altLang="en-US" sz="3200" b="1" dirty="0" smtClean="0">
                <a:latin typeface="Times New Roman" charset="0"/>
              </a:rPr>
              <a:t>、</a:t>
            </a:r>
            <a:r>
              <a:rPr kumimoji="1" lang="en-US" altLang="zh-CN" sz="3200" b="1" dirty="0" smtClean="0">
                <a:latin typeface="Times New Roman" charset="0"/>
              </a:rPr>
              <a:t> </a:t>
            </a:r>
            <a:r>
              <a:rPr kumimoji="1" lang="en-US" altLang="zh-CN" sz="3200" b="1" dirty="0">
                <a:latin typeface="Times New Roman" charset="0"/>
              </a:rPr>
              <a:t>case</a:t>
            </a:r>
            <a:r>
              <a:rPr kumimoji="1" lang="zh-CN" altLang="en-US" sz="3200" b="1" dirty="0">
                <a:latin typeface="Times New Roman" charset="0"/>
              </a:rPr>
              <a:t>语句</a:t>
            </a:r>
          </a:p>
          <a:p>
            <a:pPr>
              <a:spcBef>
                <a:spcPct val="20000"/>
              </a:spcBef>
            </a:pPr>
            <a:r>
              <a:rPr kumimoji="1" lang="zh-CN" altLang="en-US" sz="3200" dirty="0">
                <a:latin typeface="Times New Roman" charset="0"/>
              </a:rPr>
              <a:t>          </a:t>
            </a:r>
            <a:r>
              <a:rPr kumimoji="1" lang="zh-CN" altLang="en-US" sz="3200" dirty="0">
                <a:solidFill>
                  <a:schemeClr val="tx2"/>
                </a:solidFill>
                <a:latin typeface="Times New Roman" charset="0"/>
              </a:rPr>
              <a:t> </a:t>
            </a:r>
            <a:r>
              <a:rPr kumimoji="1" lang="en-US" altLang="zh-CN" sz="3200" dirty="0">
                <a:solidFill>
                  <a:schemeClr val="tx2"/>
                </a:solidFill>
                <a:latin typeface="Times New Roman" charset="0"/>
              </a:rPr>
              <a:t>case</a:t>
            </a:r>
            <a:r>
              <a:rPr kumimoji="1" lang="zh-CN" altLang="en-US" sz="3200" dirty="0">
                <a:solidFill>
                  <a:schemeClr val="tx2"/>
                </a:solidFill>
                <a:latin typeface="Times New Roman" charset="0"/>
              </a:rPr>
              <a:t>语句常用于多分支选择语句，它的一般形式如下：</a:t>
            </a:r>
            <a:endParaRPr kumimoji="1" lang="zh-CN" altLang="en-US" sz="2800" dirty="0">
              <a:solidFill>
                <a:schemeClr val="tx2"/>
              </a:solidFill>
              <a:latin typeface="Times New Roman" charset="0"/>
            </a:endParaRPr>
          </a:p>
        </p:txBody>
      </p:sp>
    </p:spTree>
    <p:extLst>
      <p:ext uri="{BB962C8B-B14F-4D97-AF65-F5344CB8AC3E}">
        <p14:creationId xmlns:p14="http://schemas.microsoft.com/office/powerpoint/2010/main" val="374269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dissolve">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dissolve">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dissolve">
                                      <p:cBhvr>
                                        <p:cTn id="17" dur="5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dissolve">
                                      <p:cBhvr>
                                        <p:cTn id="22" dur="500"/>
                                        <p:tgtEl>
                                          <p:spTgt spid="7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dissolve">
                                      <p:cBhvr>
                                        <p:cTn id="27" dur="500"/>
                                        <p:tgtEl>
                                          <p:spTgt spid="7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171">
                                            <p:txEl>
                                              <p:pRg st="0" end="0"/>
                                            </p:txEl>
                                          </p:spTgt>
                                        </p:tgtEl>
                                        <p:attrNameLst>
                                          <p:attrName>style.visibility</p:attrName>
                                        </p:attrNameLst>
                                      </p:cBhvr>
                                      <p:to>
                                        <p:strVal val="visible"/>
                                      </p:to>
                                    </p:set>
                                    <p:animEffect transition="in" filter="slide(fromBottom)">
                                      <p:cBhvr>
                                        <p:cTn id="32" dur="500"/>
                                        <p:tgtEl>
                                          <p:spTgt spid="717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171">
                                            <p:txEl>
                                              <p:pRg st="1" end="1"/>
                                            </p:txEl>
                                          </p:spTgt>
                                        </p:tgtEl>
                                        <p:attrNameLst>
                                          <p:attrName>style.visibility</p:attrName>
                                        </p:attrNameLst>
                                      </p:cBhvr>
                                      <p:to>
                                        <p:strVal val="visible"/>
                                      </p:to>
                                    </p:set>
                                    <p:animEffect transition="in" filter="slide(fromBottom)">
                                      <p:cBhvr>
                                        <p:cTn id="37"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200" y="228600"/>
            <a:ext cx="8229600" cy="1828800"/>
          </a:xfrm>
        </p:spPr>
        <p:txBody>
          <a:bodyPr/>
          <a:lstStyle/>
          <a:p>
            <a:pPr>
              <a:buFontTx/>
              <a:buNone/>
            </a:pPr>
            <a:r>
              <a:rPr lang="zh-CN" altLang="en-US"/>
              <a:t>（</a:t>
            </a:r>
            <a:r>
              <a:rPr lang="en-US" altLang="zh-CN"/>
              <a:t>1</a:t>
            </a:r>
            <a:r>
              <a:rPr lang="zh-CN" altLang="en-US"/>
              <a:t>）</a:t>
            </a:r>
            <a:r>
              <a:rPr lang="en-US" altLang="zh-CN"/>
              <a:t>case</a:t>
            </a:r>
            <a:r>
              <a:rPr lang="zh-CN" altLang="en-US"/>
              <a:t>（表达式）</a:t>
            </a:r>
            <a:r>
              <a:rPr lang="en-US" altLang="zh-CN"/>
              <a:t>&lt; case </a:t>
            </a:r>
            <a:r>
              <a:rPr lang="zh-CN" altLang="en-US"/>
              <a:t>分支项</a:t>
            </a:r>
            <a:r>
              <a:rPr lang="en-US" altLang="zh-CN"/>
              <a:t>&gt;  endcase</a:t>
            </a:r>
          </a:p>
          <a:p>
            <a:pPr>
              <a:buFontTx/>
              <a:buNone/>
            </a:pPr>
            <a:r>
              <a:rPr lang="zh-CN" altLang="en-US">
                <a:solidFill>
                  <a:srgbClr val="FF3300"/>
                </a:solidFill>
              </a:rPr>
              <a:t>（</a:t>
            </a:r>
            <a:r>
              <a:rPr lang="en-US" altLang="zh-CN">
                <a:solidFill>
                  <a:srgbClr val="FF3300"/>
                </a:solidFill>
              </a:rPr>
              <a:t>2</a:t>
            </a:r>
            <a:r>
              <a:rPr lang="zh-CN" altLang="en-US">
                <a:solidFill>
                  <a:srgbClr val="FF3300"/>
                </a:solidFill>
              </a:rPr>
              <a:t>）</a:t>
            </a:r>
            <a:r>
              <a:rPr lang="en-US" altLang="zh-CN">
                <a:solidFill>
                  <a:srgbClr val="FF3300"/>
                </a:solidFill>
              </a:rPr>
              <a:t>casez</a:t>
            </a:r>
            <a:r>
              <a:rPr lang="zh-CN" altLang="en-US">
                <a:solidFill>
                  <a:srgbClr val="FF3300"/>
                </a:solidFill>
              </a:rPr>
              <a:t>（表达式）</a:t>
            </a:r>
            <a:r>
              <a:rPr lang="en-US" altLang="zh-CN">
                <a:solidFill>
                  <a:srgbClr val="FF3300"/>
                </a:solidFill>
              </a:rPr>
              <a:t>&lt; case </a:t>
            </a:r>
            <a:r>
              <a:rPr lang="zh-CN" altLang="en-US">
                <a:solidFill>
                  <a:srgbClr val="FF3300"/>
                </a:solidFill>
              </a:rPr>
              <a:t>分支项</a:t>
            </a:r>
            <a:r>
              <a:rPr lang="en-US" altLang="zh-CN">
                <a:solidFill>
                  <a:srgbClr val="FF3300"/>
                </a:solidFill>
              </a:rPr>
              <a:t>&gt;  endcase</a:t>
            </a:r>
          </a:p>
          <a:p>
            <a:pPr>
              <a:buFontTx/>
              <a:buNone/>
            </a:pPr>
            <a:r>
              <a:rPr lang="zh-CN" altLang="en-US">
                <a:solidFill>
                  <a:srgbClr val="FF3300"/>
                </a:solidFill>
              </a:rPr>
              <a:t>（</a:t>
            </a:r>
            <a:r>
              <a:rPr lang="en-US" altLang="zh-CN">
                <a:solidFill>
                  <a:srgbClr val="FF3300"/>
                </a:solidFill>
              </a:rPr>
              <a:t>3</a:t>
            </a:r>
            <a:r>
              <a:rPr lang="zh-CN" altLang="en-US">
                <a:solidFill>
                  <a:srgbClr val="FF3300"/>
                </a:solidFill>
              </a:rPr>
              <a:t>）</a:t>
            </a:r>
            <a:r>
              <a:rPr lang="en-US" altLang="zh-CN">
                <a:solidFill>
                  <a:srgbClr val="FF3300"/>
                </a:solidFill>
              </a:rPr>
              <a:t>casex</a:t>
            </a:r>
            <a:r>
              <a:rPr lang="zh-CN" altLang="en-US">
                <a:solidFill>
                  <a:srgbClr val="FF3300"/>
                </a:solidFill>
              </a:rPr>
              <a:t>（表达式）</a:t>
            </a:r>
            <a:r>
              <a:rPr lang="en-US" altLang="zh-CN">
                <a:solidFill>
                  <a:srgbClr val="FF3300"/>
                </a:solidFill>
              </a:rPr>
              <a:t>&lt; case </a:t>
            </a:r>
            <a:r>
              <a:rPr lang="zh-CN" altLang="en-US">
                <a:solidFill>
                  <a:srgbClr val="FF3300"/>
                </a:solidFill>
              </a:rPr>
              <a:t>分支项</a:t>
            </a:r>
            <a:r>
              <a:rPr lang="en-US" altLang="zh-CN">
                <a:solidFill>
                  <a:srgbClr val="FF3300"/>
                </a:solidFill>
              </a:rPr>
              <a:t>&gt;  endcase</a:t>
            </a:r>
          </a:p>
        </p:txBody>
      </p:sp>
      <p:sp>
        <p:nvSpPr>
          <p:cNvPr id="8195" name="Text Box 3"/>
          <p:cNvSpPr txBox="1">
            <a:spLocks noChangeArrowheads="1"/>
          </p:cNvSpPr>
          <p:nvPr/>
        </p:nvSpPr>
        <p:spPr bwMode="auto">
          <a:xfrm>
            <a:off x="517525" y="2101850"/>
            <a:ext cx="8093075" cy="160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latin typeface="Times New Roman" charset="0"/>
              </a:rPr>
              <a:t> case</a:t>
            </a:r>
            <a:r>
              <a:rPr kumimoji="1" lang="zh-CN" altLang="en-US" sz="3200" b="1">
                <a:latin typeface="Times New Roman" charset="0"/>
              </a:rPr>
              <a:t>分支项的一般格式如下</a:t>
            </a:r>
            <a:r>
              <a:rPr kumimoji="1" lang="en-US" altLang="zh-CN" sz="3200" b="1">
                <a:latin typeface="Times New Roman" charset="0"/>
              </a:rPr>
              <a:t>:</a:t>
            </a:r>
          </a:p>
          <a:p>
            <a:pPr>
              <a:lnSpc>
                <a:spcPct val="90000"/>
              </a:lnSpc>
              <a:spcBef>
                <a:spcPct val="20000"/>
              </a:spcBef>
            </a:pPr>
            <a:r>
              <a:rPr kumimoji="1" lang="en-US" altLang="zh-CN" sz="3200">
                <a:latin typeface="Times New Roman" charset="0"/>
              </a:rPr>
              <a:t>           </a:t>
            </a:r>
            <a:r>
              <a:rPr kumimoji="1" lang="zh-CN" altLang="en-US" sz="3200">
                <a:latin typeface="Times New Roman" charset="0"/>
              </a:rPr>
              <a:t>分支表达式：语句；</a:t>
            </a:r>
          </a:p>
          <a:p>
            <a:pPr>
              <a:lnSpc>
                <a:spcPct val="90000"/>
              </a:lnSpc>
              <a:spcBef>
                <a:spcPct val="20000"/>
              </a:spcBef>
            </a:pPr>
            <a:r>
              <a:rPr kumimoji="1" lang="zh-CN" altLang="en-US" sz="3200">
                <a:latin typeface="Times New Roman" charset="0"/>
              </a:rPr>
              <a:t>           缺省项（</a:t>
            </a:r>
            <a:r>
              <a:rPr kumimoji="1" lang="en-US" altLang="zh-CN" sz="3200">
                <a:latin typeface="Times New Roman" charset="0"/>
              </a:rPr>
              <a:t>default</a:t>
            </a:r>
            <a:r>
              <a:rPr kumimoji="1" lang="zh-CN" altLang="en-US" sz="3200">
                <a:latin typeface="Times New Roman" charset="0"/>
              </a:rPr>
              <a:t>项）：语句；</a:t>
            </a:r>
          </a:p>
        </p:txBody>
      </p:sp>
      <p:sp>
        <p:nvSpPr>
          <p:cNvPr id="8196" name="Text Box 4"/>
          <p:cNvSpPr txBox="1">
            <a:spLocks noChangeArrowheads="1"/>
          </p:cNvSpPr>
          <p:nvPr/>
        </p:nvSpPr>
        <p:spPr bwMode="auto">
          <a:xfrm>
            <a:off x="746125" y="3778250"/>
            <a:ext cx="78644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latin typeface="Times New Roman" charset="0"/>
              </a:rPr>
              <a:t>例：</a:t>
            </a:r>
            <a:r>
              <a:rPr kumimoji="1" lang="en-US" altLang="zh-CN" sz="3200">
                <a:latin typeface="Times New Roman" charset="0"/>
              </a:rPr>
              <a:t>reg [15:0]   rega;</a:t>
            </a:r>
          </a:p>
          <a:p>
            <a:pPr>
              <a:lnSpc>
                <a:spcPct val="90000"/>
              </a:lnSpc>
              <a:spcBef>
                <a:spcPct val="20000"/>
              </a:spcBef>
            </a:pPr>
            <a:r>
              <a:rPr kumimoji="1" lang="en-US" altLang="zh-CN" sz="3200">
                <a:latin typeface="Times New Roman" charset="0"/>
              </a:rPr>
              <a:t>        reg [9:0]  result;</a:t>
            </a:r>
          </a:p>
          <a:p>
            <a:pPr>
              <a:lnSpc>
                <a:spcPct val="90000"/>
              </a:lnSpc>
              <a:spcBef>
                <a:spcPct val="20000"/>
              </a:spcBef>
            </a:pPr>
            <a:r>
              <a:rPr kumimoji="1" lang="en-US" altLang="zh-CN" sz="3200">
                <a:latin typeface="Times New Roman" charset="0"/>
              </a:rPr>
              <a:t>        case  (rega)</a:t>
            </a:r>
          </a:p>
          <a:p>
            <a:pPr>
              <a:lnSpc>
                <a:spcPct val="90000"/>
              </a:lnSpc>
              <a:spcBef>
                <a:spcPct val="20000"/>
              </a:spcBef>
            </a:pPr>
            <a:r>
              <a:rPr kumimoji="1" lang="en-US" altLang="zh-CN" sz="3200">
                <a:latin typeface="Times New Roman" charset="0"/>
              </a:rPr>
              <a:t>           16’d0:   result =10’b0111111111;</a:t>
            </a:r>
            <a:endParaRPr kumimoji="1" lang="en-US" altLang="zh-CN" sz="2800">
              <a:latin typeface="Times New Roman" charset="0"/>
            </a:endParaRPr>
          </a:p>
        </p:txBody>
      </p:sp>
    </p:spTree>
    <p:extLst>
      <p:ext uri="{BB962C8B-B14F-4D97-AF65-F5344CB8AC3E}">
        <p14:creationId xmlns:p14="http://schemas.microsoft.com/office/powerpoint/2010/main" val="2580185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dissolve">
                                      <p:cBhvr>
                                        <p:cTn id="7" dur="5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dissolve">
                                      <p:cBhvr>
                                        <p:cTn id="12" dur="500"/>
                                        <p:tgtEl>
                                          <p:spTgt spid="8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dissolve">
                                      <p:cBhvr>
                                        <p:cTn id="17" dur="500"/>
                                        <p:tgtEl>
                                          <p:spTgt spid="81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slide(fromBottom)">
                                      <p:cBhvr>
                                        <p:cTn id="22" dur="500"/>
                                        <p:tgtEl>
                                          <p:spTgt spid="8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8196"/>
                                        </p:tgtEl>
                                        <p:attrNameLst>
                                          <p:attrName>style.visibility</p:attrName>
                                        </p:attrNameLst>
                                      </p:cBhvr>
                                      <p:to>
                                        <p:strVal val="visible"/>
                                      </p:to>
                                    </p:set>
                                    <p:anim calcmode="lin" valueType="num">
                                      <p:cBhvr>
                                        <p:cTn id="27" dur="1000" fill="hold"/>
                                        <p:tgtEl>
                                          <p:spTgt spid="8196"/>
                                        </p:tgtEl>
                                        <p:attrNameLst>
                                          <p:attrName>ppt_w</p:attrName>
                                        </p:attrNameLst>
                                      </p:cBhvr>
                                      <p:tavLst>
                                        <p:tav tm="0">
                                          <p:val>
                                            <p:fltVal val="0"/>
                                          </p:val>
                                        </p:tav>
                                        <p:tav tm="100000">
                                          <p:val>
                                            <p:strVal val="#ppt_w"/>
                                          </p:val>
                                        </p:tav>
                                      </p:tavLst>
                                    </p:anim>
                                    <p:anim calcmode="lin" valueType="num">
                                      <p:cBhvr>
                                        <p:cTn id="28" dur="1000" fill="hold"/>
                                        <p:tgtEl>
                                          <p:spTgt spid="8196"/>
                                        </p:tgtEl>
                                        <p:attrNameLst>
                                          <p:attrName>ppt_h</p:attrName>
                                        </p:attrNameLst>
                                      </p:cBhvr>
                                      <p:tavLst>
                                        <p:tav tm="0">
                                          <p:val>
                                            <p:fltVal val="0"/>
                                          </p:val>
                                        </p:tav>
                                        <p:tav tm="100000">
                                          <p:val>
                                            <p:strVal val="#ppt_h"/>
                                          </p:val>
                                        </p:tav>
                                      </p:tavLst>
                                    </p:anim>
                                    <p:anim calcmode="lin" valueType="num">
                                      <p:cBhvr>
                                        <p:cTn id="29" dur="1000" fill="hold"/>
                                        <p:tgtEl>
                                          <p:spTgt spid="8196"/>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819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P spid="8195" grpId="0" animBg="1" autoUpdateAnimBg="0"/>
      <p:bldP spid="819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304800"/>
            <a:ext cx="7772400" cy="5791200"/>
          </a:xfrm>
        </p:spPr>
        <p:txBody>
          <a:bodyPr/>
          <a:lstStyle/>
          <a:p>
            <a:pPr>
              <a:buFontTx/>
              <a:buNone/>
            </a:pPr>
            <a:r>
              <a:rPr lang="en-US" altLang="zh-CN" sz="2800"/>
              <a:t>       16’d1:   result =10’b1011111111;</a:t>
            </a:r>
          </a:p>
          <a:p>
            <a:pPr>
              <a:buFontTx/>
              <a:buNone/>
            </a:pPr>
            <a:r>
              <a:rPr lang="en-US" altLang="zh-CN" sz="2800"/>
              <a:t>       16’d2:   result =10’b1101111111;</a:t>
            </a:r>
          </a:p>
          <a:p>
            <a:pPr>
              <a:buFontTx/>
              <a:buNone/>
            </a:pPr>
            <a:r>
              <a:rPr lang="en-US" altLang="zh-CN" sz="2800"/>
              <a:t>       16’d3:   result =10’b1110111111;</a:t>
            </a:r>
          </a:p>
          <a:p>
            <a:pPr>
              <a:buFontTx/>
              <a:buNone/>
            </a:pPr>
            <a:r>
              <a:rPr lang="en-US" altLang="zh-CN" sz="2800"/>
              <a:t>       16’d4:   result =10’b1111011111;</a:t>
            </a:r>
          </a:p>
          <a:p>
            <a:pPr>
              <a:buFontTx/>
              <a:buNone/>
            </a:pPr>
            <a:r>
              <a:rPr lang="en-US" altLang="zh-CN" sz="2800"/>
              <a:t>       16’d5:   result =10’b1111101111;</a:t>
            </a:r>
          </a:p>
          <a:p>
            <a:pPr>
              <a:buFontTx/>
              <a:buNone/>
            </a:pPr>
            <a:r>
              <a:rPr lang="en-US" altLang="zh-CN" sz="2800"/>
              <a:t>       16’d6:   result =10’b1111110111;</a:t>
            </a:r>
          </a:p>
          <a:p>
            <a:pPr>
              <a:buFontTx/>
              <a:buNone/>
            </a:pPr>
            <a:r>
              <a:rPr lang="en-US" altLang="zh-CN" sz="2800"/>
              <a:t>       16’d7:   result =10’b1111111011;</a:t>
            </a:r>
          </a:p>
          <a:p>
            <a:pPr>
              <a:buFontTx/>
              <a:buNone/>
            </a:pPr>
            <a:r>
              <a:rPr lang="en-US" altLang="zh-CN" sz="2800"/>
              <a:t>       16’d8:   result =10’b1111111101;</a:t>
            </a:r>
          </a:p>
          <a:p>
            <a:pPr>
              <a:buFontTx/>
              <a:buNone/>
            </a:pPr>
            <a:r>
              <a:rPr lang="en-US" altLang="zh-CN" sz="2800"/>
              <a:t>       16’d9:   result =10’b1111111110;</a:t>
            </a:r>
          </a:p>
          <a:p>
            <a:pPr>
              <a:buFontTx/>
              <a:buNone/>
            </a:pPr>
            <a:r>
              <a:rPr lang="en-US" altLang="zh-CN" sz="2800"/>
              <a:t>       default:   result =’bx;</a:t>
            </a:r>
          </a:p>
          <a:p>
            <a:pPr>
              <a:buFontTx/>
              <a:buNone/>
            </a:pPr>
            <a:r>
              <a:rPr lang="en-US" altLang="zh-CN" sz="2800"/>
              <a:t>     endcase</a:t>
            </a:r>
          </a:p>
        </p:txBody>
      </p:sp>
    </p:spTree>
    <p:extLst>
      <p:ext uri="{BB962C8B-B14F-4D97-AF65-F5344CB8AC3E}">
        <p14:creationId xmlns:p14="http://schemas.microsoft.com/office/powerpoint/2010/main" val="3850072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908720"/>
            <a:ext cx="771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charset="0"/>
              </a:rPr>
              <a:t>3</a:t>
            </a:r>
            <a:r>
              <a:rPr kumimoji="1" lang="zh-CN" altLang="en-US" sz="3200" b="1" dirty="0" smtClean="0">
                <a:solidFill>
                  <a:srgbClr val="FF3300"/>
                </a:solidFill>
                <a:latin typeface="Times New Roman" charset="0"/>
              </a:rPr>
              <a:t>、</a:t>
            </a:r>
            <a:r>
              <a:rPr kumimoji="1" lang="en-US" altLang="zh-CN" sz="3200" b="1" dirty="0" smtClean="0">
                <a:solidFill>
                  <a:srgbClr val="FF3300"/>
                </a:solidFill>
                <a:latin typeface="Times New Roman" charset="0"/>
              </a:rPr>
              <a:t> </a:t>
            </a:r>
            <a:r>
              <a:rPr kumimoji="1" lang="zh-CN" altLang="en-US" sz="3200" b="1" dirty="0">
                <a:solidFill>
                  <a:srgbClr val="FF3300"/>
                </a:solidFill>
                <a:latin typeface="Times New Roman" charset="0"/>
              </a:rPr>
              <a:t>使用条件语句不当生成锁存器的情况</a:t>
            </a:r>
            <a:endParaRPr kumimoji="1" lang="zh-CN" altLang="en-US" sz="2800" dirty="0">
              <a:solidFill>
                <a:srgbClr val="FF3300"/>
              </a:solidFill>
              <a:latin typeface="Times New Roman" charset="0"/>
            </a:endParaRPr>
          </a:p>
        </p:txBody>
      </p:sp>
      <p:sp>
        <p:nvSpPr>
          <p:cNvPr id="13316" name="Text Box 4"/>
          <p:cNvSpPr txBox="1">
            <a:spLocks noChangeArrowheads="1"/>
          </p:cNvSpPr>
          <p:nvPr/>
        </p:nvSpPr>
        <p:spPr bwMode="auto">
          <a:xfrm>
            <a:off x="560320" y="1988840"/>
            <a:ext cx="7635875"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charset="0"/>
              </a:rPr>
              <a:t>        Verilog HDL</a:t>
            </a:r>
            <a:r>
              <a:rPr kumimoji="1" lang="zh-CN" altLang="en-US" sz="3200" dirty="0">
                <a:latin typeface="Times New Roman" charset="0"/>
              </a:rPr>
              <a:t>设计中容易犯的一个错误是由于不正确使用语言，生成了并不想要的锁存器。</a:t>
            </a:r>
          </a:p>
          <a:p>
            <a:pPr>
              <a:spcBef>
                <a:spcPct val="20000"/>
              </a:spcBef>
            </a:pPr>
            <a:r>
              <a:rPr kumimoji="1" lang="zh-CN" altLang="en-US" sz="3200" dirty="0">
                <a:latin typeface="Times New Roman" charset="0"/>
              </a:rPr>
              <a:t>        </a:t>
            </a:r>
            <a:r>
              <a:rPr kumimoji="1" lang="zh-CN" altLang="en-US" sz="3200" b="1" dirty="0">
                <a:solidFill>
                  <a:srgbClr val="FF3300"/>
                </a:solidFill>
                <a:latin typeface="Times New Roman" charset="0"/>
              </a:rPr>
              <a:t>锁存器：满足某一条件赋一个值，否则保持原来的值。</a:t>
            </a:r>
            <a:endParaRPr kumimoji="1" lang="zh-CN" altLang="en-US" sz="2800" dirty="0">
              <a:solidFill>
                <a:srgbClr val="FF3300"/>
              </a:solidFill>
              <a:latin typeface="Times New Roman" charset="0"/>
            </a:endParaRPr>
          </a:p>
        </p:txBody>
      </p:sp>
    </p:spTree>
    <p:extLst>
      <p:ext uri="{BB962C8B-B14F-4D97-AF65-F5344CB8AC3E}">
        <p14:creationId xmlns:p14="http://schemas.microsoft.com/office/powerpoint/2010/main" val="895417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ssolve">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slide(fromBottom)">
                                      <p:cBhvr>
                                        <p:cTn id="12" dur="500"/>
                                        <p:tgtEl>
                                          <p:spTgt spid="133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316">
                                            <p:txEl>
                                              <p:pRg st="1" end="1"/>
                                            </p:txEl>
                                          </p:spTgt>
                                        </p:tgtEl>
                                        <p:attrNameLst>
                                          <p:attrName>style.visibility</p:attrName>
                                        </p:attrNameLst>
                                      </p:cBhvr>
                                      <p:to>
                                        <p:strVal val="visible"/>
                                      </p:to>
                                    </p:set>
                                    <p:animEffect transition="in" filter="slide(fromBottom)">
                                      <p:cBhvr>
                                        <p:cTn id="17" dur="500"/>
                                        <p:tgtEl>
                                          <p:spTgt spid="13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85800" y="228600"/>
            <a:ext cx="7772400" cy="2819400"/>
          </a:xfrm>
        </p:spPr>
        <p:txBody>
          <a:bodyPr/>
          <a:lstStyle/>
          <a:p>
            <a:pPr>
              <a:lnSpc>
                <a:spcPct val="90000"/>
              </a:lnSpc>
              <a:buFontTx/>
              <a:buNone/>
            </a:pPr>
            <a:r>
              <a:rPr lang="zh-CN" altLang="en-US" b="1">
                <a:solidFill>
                  <a:schemeClr val="accent2"/>
                </a:solidFill>
              </a:rPr>
              <a:t>例</a:t>
            </a:r>
            <a:r>
              <a:rPr lang="en-US" altLang="zh-CN" b="1">
                <a:solidFill>
                  <a:schemeClr val="accent2"/>
                </a:solidFill>
              </a:rPr>
              <a:t>1</a:t>
            </a:r>
            <a:r>
              <a:rPr lang="zh-CN" altLang="en-US" b="1">
                <a:solidFill>
                  <a:schemeClr val="accent2"/>
                </a:solidFill>
              </a:rPr>
              <a:t>：有锁存器</a:t>
            </a:r>
          </a:p>
          <a:p>
            <a:pPr>
              <a:lnSpc>
                <a:spcPct val="90000"/>
              </a:lnSpc>
              <a:buFontTx/>
              <a:buNone/>
            </a:pPr>
            <a:r>
              <a:rPr lang="zh-CN" altLang="en-US">
                <a:solidFill>
                  <a:schemeClr val="accent2"/>
                </a:solidFill>
              </a:rPr>
              <a:t>        </a:t>
            </a:r>
            <a:r>
              <a:rPr lang="en-US" altLang="zh-CN">
                <a:solidFill>
                  <a:schemeClr val="accent2"/>
                </a:solidFill>
              </a:rPr>
              <a:t>always @(al  or  d)</a:t>
            </a:r>
          </a:p>
          <a:p>
            <a:pPr>
              <a:lnSpc>
                <a:spcPct val="90000"/>
              </a:lnSpc>
              <a:buFontTx/>
              <a:buNone/>
            </a:pPr>
            <a:r>
              <a:rPr lang="en-US" altLang="zh-CN">
                <a:solidFill>
                  <a:schemeClr val="accent2"/>
                </a:solidFill>
              </a:rPr>
              <a:t>             begin</a:t>
            </a:r>
          </a:p>
          <a:p>
            <a:pPr>
              <a:lnSpc>
                <a:spcPct val="90000"/>
              </a:lnSpc>
              <a:buFontTx/>
              <a:buNone/>
            </a:pPr>
            <a:r>
              <a:rPr lang="en-US" altLang="zh-CN">
                <a:solidFill>
                  <a:schemeClr val="accent2"/>
                </a:solidFill>
              </a:rPr>
              <a:t>                  if  (al)   q &lt;= d;</a:t>
            </a:r>
          </a:p>
          <a:p>
            <a:pPr>
              <a:lnSpc>
                <a:spcPct val="90000"/>
              </a:lnSpc>
              <a:buFontTx/>
              <a:buNone/>
            </a:pPr>
            <a:r>
              <a:rPr lang="en-US" altLang="zh-CN">
                <a:solidFill>
                  <a:schemeClr val="accent2"/>
                </a:solidFill>
              </a:rPr>
              <a:t>              end</a:t>
            </a:r>
          </a:p>
        </p:txBody>
      </p:sp>
      <p:sp>
        <p:nvSpPr>
          <p:cNvPr id="14339" name="Text Box 3"/>
          <p:cNvSpPr txBox="1">
            <a:spLocks noChangeArrowheads="1"/>
          </p:cNvSpPr>
          <p:nvPr/>
        </p:nvSpPr>
        <p:spPr bwMode="auto">
          <a:xfrm>
            <a:off x="669925" y="2940050"/>
            <a:ext cx="809307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FF3300"/>
                </a:solidFill>
                <a:latin typeface="Times New Roman" charset="0"/>
              </a:rPr>
              <a:t>例</a:t>
            </a:r>
            <a:r>
              <a:rPr kumimoji="1" lang="en-US" altLang="zh-CN" sz="2800" b="1">
                <a:solidFill>
                  <a:srgbClr val="FF3300"/>
                </a:solidFill>
                <a:latin typeface="Times New Roman" charset="0"/>
              </a:rPr>
              <a:t>2</a:t>
            </a:r>
            <a:r>
              <a:rPr kumimoji="1" lang="zh-CN" altLang="en-US" sz="2800" b="1">
                <a:solidFill>
                  <a:srgbClr val="FF3300"/>
                </a:solidFill>
                <a:latin typeface="Times New Roman" charset="0"/>
              </a:rPr>
              <a:t>：无锁存器（二选一）</a:t>
            </a:r>
          </a:p>
          <a:p>
            <a:pPr>
              <a:spcBef>
                <a:spcPct val="20000"/>
              </a:spcBef>
            </a:pPr>
            <a:r>
              <a:rPr kumimoji="1" lang="zh-CN" altLang="en-US" sz="2800">
                <a:solidFill>
                  <a:srgbClr val="FF3300"/>
                </a:solidFill>
                <a:latin typeface="Times New Roman" charset="0"/>
              </a:rPr>
              <a:t>           </a:t>
            </a:r>
            <a:r>
              <a:rPr kumimoji="1" lang="en-US" altLang="zh-CN" sz="2800">
                <a:solidFill>
                  <a:srgbClr val="FF3300"/>
                </a:solidFill>
                <a:latin typeface="Times New Roman" charset="0"/>
              </a:rPr>
              <a:t>always @(al  or  d)</a:t>
            </a:r>
          </a:p>
          <a:p>
            <a:pPr>
              <a:spcBef>
                <a:spcPct val="20000"/>
              </a:spcBef>
            </a:pPr>
            <a:r>
              <a:rPr kumimoji="1" lang="en-US" altLang="zh-CN" sz="2800">
                <a:solidFill>
                  <a:srgbClr val="FF3300"/>
                </a:solidFill>
                <a:latin typeface="Times New Roman" charset="0"/>
              </a:rPr>
              <a:t>               begin</a:t>
            </a:r>
          </a:p>
          <a:p>
            <a:pPr>
              <a:spcBef>
                <a:spcPct val="20000"/>
              </a:spcBef>
            </a:pPr>
            <a:r>
              <a:rPr kumimoji="1" lang="en-US" altLang="zh-CN" sz="2800">
                <a:solidFill>
                  <a:srgbClr val="FF3300"/>
                </a:solidFill>
                <a:latin typeface="Times New Roman" charset="0"/>
              </a:rPr>
              <a:t>                      if  (al)   q &lt;= d;</a:t>
            </a:r>
          </a:p>
          <a:p>
            <a:pPr>
              <a:spcBef>
                <a:spcPct val="20000"/>
              </a:spcBef>
            </a:pPr>
            <a:r>
              <a:rPr kumimoji="1" lang="en-US" altLang="zh-CN" sz="2800">
                <a:solidFill>
                  <a:srgbClr val="FF3300"/>
                </a:solidFill>
                <a:latin typeface="Times New Roman" charset="0"/>
              </a:rPr>
              <a:t>                      else  q &lt;= 0;</a:t>
            </a:r>
          </a:p>
          <a:p>
            <a:pPr>
              <a:spcBef>
                <a:spcPct val="20000"/>
              </a:spcBef>
            </a:pPr>
            <a:r>
              <a:rPr kumimoji="1" lang="en-US" altLang="zh-CN" sz="2800">
                <a:solidFill>
                  <a:srgbClr val="FF3300"/>
                </a:solidFill>
                <a:latin typeface="Times New Roman" charset="0"/>
              </a:rPr>
              <a:t>              end</a:t>
            </a:r>
          </a:p>
        </p:txBody>
      </p:sp>
    </p:spTree>
    <p:extLst>
      <p:ext uri="{BB962C8B-B14F-4D97-AF65-F5344CB8AC3E}">
        <p14:creationId xmlns:p14="http://schemas.microsoft.com/office/powerpoint/2010/main" val="591044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dissolve">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slide(fromBottom)">
                                      <p:cBhvr>
                                        <p:cTn id="1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85800" y="381000"/>
            <a:ext cx="7772400" cy="1676400"/>
          </a:xfrm>
        </p:spPr>
        <p:txBody>
          <a:bodyPr/>
          <a:lstStyle/>
          <a:p>
            <a:pPr>
              <a:buFontTx/>
              <a:buNone/>
            </a:pPr>
            <a:r>
              <a:rPr lang="en-US" altLang="zh-CN"/>
              <a:t>           </a:t>
            </a:r>
            <a:r>
              <a:rPr lang="en-US" altLang="zh-CN">
                <a:solidFill>
                  <a:srgbClr val="FF3300"/>
                </a:solidFill>
              </a:rPr>
              <a:t>Verilog  HDL</a:t>
            </a:r>
            <a:r>
              <a:rPr lang="zh-CN" altLang="en-US">
                <a:solidFill>
                  <a:srgbClr val="FF3300"/>
                </a:solidFill>
              </a:rPr>
              <a:t>程序另一种偶然生成锁存器是在使用</a:t>
            </a:r>
            <a:r>
              <a:rPr lang="en-US" altLang="zh-CN">
                <a:solidFill>
                  <a:srgbClr val="FF3300"/>
                </a:solidFill>
              </a:rPr>
              <a:t>case</a:t>
            </a:r>
            <a:r>
              <a:rPr lang="zh-CN" altLang="en-US">
                <a:solidFill>
                  <a:srgbClr val="FF3300"/>
                </a:solidFill>
              </a:rPr>
              <a:t>语句时缺少</a:t>
            </a:r>
            <a:r>
              <a:rPr lang="en-US" altLang="zh-CN">
                <a:solidFill>
                  <a:srgbClr val="FF3300"/>
                </a:solidFill>
              </a:rPr>
              <a:t>default</a:t>
            </a:r>
            <a:r>
              <a:rPr lang="zh-CN" altLang="en-US">
                <a:solidFill>
                  <a:srgbClr val="FF3300"/>
                </a:solidFill>
              </a:rPr>
              <a:t>项的情况下发生的。</a:t>
            </a:r>
          </a:p>
        </p:txBody>
      </p:sp>
      <p:sp>
        <p:nvSpPr>
          <p:cNvPr id="15363" name="Text Box 3"/>
          <p:cNvSpPr txBox="1">
            <a:spLocks noChangeArrowheads="1"/>
          </p:cNvSpPr>
          <p:nvPr/>
        </p:nvSpPr>
        <p:spPr bwMode="auto">
          <a:xfrm>
            <a:off x="746125" y="2443163"/>
            <a:ext cx="7712075" cy="353943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charset="0"/>
              </a:rPr>
              <a:t>例</a:t>
            </a:r>
            <a:r>
              <a:rPr kumimoji="1" lang="en-US" altLang="zh-CN" sz="3200" b="1" dirty="0">
                <a:latin typeface="Times New Roman" charset="0"/>
              </a:rPr>
              <a:t>1</a:t>
            </a:r>
            <a:r>
              <a:rPr kumimoji="1" lang="zh-CN" altLang="en-US" sz="3200" b="1" dirty="0">
                <a:latin typeface="Times New Roman" charset="0"/>
              </a:rPr>
              <a:t>：有锁存器</a:t>
            </a:r>
          </a:p>
          <a:p>
            <a:pPr>
              <a:spcBef>
                <a:spcPct val="20000"/>
              </a:spcBef>
            </a:pPr>
            <a:r>
              <a:rPr kumimoji="1" lang="zh-CN" altLang="en-US" sz="3200" dirty="0">
                <a:latin typeface="Times New Roman" charset="0"/>
              </a:rPr>
              <a:t>   </a:t>
            </a:r>
            <a:r>
              <a:rPr kumimoji="1" lang="en-US" altLang="zh-CN" sz="3200" dirty="0">
                <a:latin typeface="Times New Roman" charset="0"/>
              </a:rPr>
              <a:t>always  @(</a:t>
            </a:r>
            <a:r>
              <a:rPr kumimoji="1" lang="en-US" altLang="zh-CN" sz="3200" dirty="0" err="1">
                <a:latin typeface="Times New Roman" charset="0"/>
              </a:rPr>
              <a:t>sel</a:t>
            </a:r>
            <a:r>
              <a:rPr kumimoji="1" lang="en-US" altLang="zh-CN" sz="3200" dirty="0">
                <a:latin typeface="Times New Roman" charset="0"/>
              </a:rPr>
              <a:t> [1:0] or a  or b)</a:t>
            </a:r>
          </a:p>
          <a:p>
            <a:pPr>
              <a:spcBef>
                <a:spcPct val="20000"/>
              </a:spcBef>
            </a:pPr>
            <a:r>
              <a:rPr kumimoji="1" lang="en-US" altLang="zh-CN" sz="3200" dirty="0">
                <a:latin typeface="Times New Roman" charset="0"/>
              </a:rPr>
              <a:t>         case (</a:t>
            </a:r>
            <a:r>
              <a:rPr kumimoji="1" lang="en-US" altLang="zh-CN" sz="3200" dirty="0" err="1">
                <a:latin typeface="Times New Roman" charset="0"/>
              </a:rPr>
              <a:t>sel</a:t>
            </a:r>
            <a:r>
              <a:rPr kumimoji="1" lang="en-US" altLang="zh-CN" sz="3200" dirty="0">
                <a:latin typeface="Times New Roman" charset="0"/>
              </a:rPr>
              <a:t> [1:0])</a:t>
            </a:r>
          </a:p>
          <a:p>
            <a:pPr>
              <a:spcBef>
                <a:spcPct val="20000"/>
              </a:spcBef>
            </a:pPr>
            <a:r>
              <a:rPr kumimoji="1" lang="en-US" altLang="zh-CN" sz="3200" dirty="0">
                <a:latin typeface="Times New Roman" charset="0"/>
              </a:rPr>
              <a:t>             ‘b00:    q&lt;=</a:t>
            </a:r>
            <a:r>
              <a:rPr kumimoji="1" lang="en-US" altLang="zh-CN" sz="3200" dirty="0" smtClean="0">
                <a:latin typeface="Times New Roman" charset="0"/>
              </a:rPr>
              <a:t>a</a:t>
            </a:r>
            <a:endParaRPr kumimoji="1" lang="en-US" altLang="zh-CN" sz="3200" dirty="0">
              <a:latin typeface="Times New Roman" charset="0"/>
            </a:endParaRPr>
          </a:p>
          <a:p>
            <a:pPr>
              <a:spcBef>
                <a:spcPct val="20000"/>
              </a:spcBef>
            </a:pPr>
            <a:r>
              <a:rPr kumimoji="1" lang="en-US" altLang="zh-CN" sz="3200" dirty="0">
                <a:latin typeface="Times New Roman" charset="0"/>
              </a:rPr>
              <a:t>             ‘b11:    q&lt;=b;</a:t>
            </a:r>
          </a:p>
          <a:p>
            <a:pPr>
              <a:spcBef>
                <a:spcPct val="20000"/>
              </a:spcBef>
            </a:pPr>
            <a:r>
              <a:rPr kumimoji="1" lang="en-US" altLang="zh-CN" sz="3200" dirty="0">
                <a:latin typeface="Times New Roman" charset="0"/>
              </a:rPr>
              <a:t>          </a:t>
            </a:r>
            <a:r>
              <a:rPr kumimoji="1" lang="en-US" altLang="zh-CN" sz="3200" dirty="0" err="1">
                <a:latin typeface="Times New Roman" charset="0"/>
              </a:rPr>
              <a:t>endcase</a:t>
            </a:r>
            <a:endParaRPr kumimoji="1" lang="en-US" altLang="zh-CN" sz="2800" dirty="0">
              <a:latin typeface="Times New Roman" charset="0"/>
            </a:endParaRPr>
          </a:p>
        </p:txBody>
      </p:sp>
    </p:spTree>
    <p:extLst>
      <p:ext uri="{BB962C8B-B14F-4D97-AF65-F5344CB8AC3E}">
        <p14:creationId xmlns:p14="http://schemas.microsoft.com/office/powerpoint/2010/main" val="2218465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 calcmode="lin" valueType="num">
                                      <p:cBhvr additive="base">
                                        <p:cTn id="12" dur="500" fill="hold"/>
                                        <p:tgtEl>
                                          <p:spTgt spid="15363"/>
                                        </p:tgtEl>
                                        <p:attrNameLst>
                                          <p:attrName>ppt_x</p:attrName>
                                        </p:attrNameLst>
                                      </p:cBhvr>
                                      <p:tavLst>
                                        <p:tav tm="0">
                                          <p:val>
                                            <p:strVal val="0-#ppt_w/2"/>
                                          </p:val>
                                        </p:tav>
                                        <p:tav tm="100000">
                                          <p:val>
                                            <p:strVal val="#ppt_x"/>
                                          </p:val>
                                        </p:tav>
                                      </p:tavLst>
                                    </p:anim>
                                    <p:anim calcmode="lin" valueType="num">
                                      <p:cBhvr additive="base">
                                        <p:cTn id="13"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P spid="15363"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304800"/>
            <a:ext cx="7772400" cy="5791200"/>
          </a:xfrm>
        </p:spPr>
        <p:txBody>
          <a:bodyPr/>
          <a:lstStyle/>
          <a:p>
            <a:pPr>
              <a:buFontTx/>
              <a:buNone/>
            </a:pPr>
            <a:r>
              <a:rPr lang="zh-CN" altLang="en-US" b="1">
                <a:solidFill>
                  <a:srgbClr val="FF3300"/>
                </a:solidFill>
              </a:rPr>
              <a:t>例</a:t>
            </a:r>
            <a:r>
              <a:rPr lang="en-US" altLang="zh-CN" b="1">
                <a:solidFill>
                  <a:srgbClr val="FF3300"/>
                </a:solidFill>
              </a:rPr>
              <a:t>2</a:t>
            </a:r>
            <a:r>
              <a:rPr lang="zh-CN" altLang="en-US" b="1">
                <a:solidFill>
                  <a:srgbClr val="FF3300"/>
                </a:solidFill>
              </a:rPr>
              <a:t>：无锁存器</a:t>
            </a:r>
            <a:r>
              <a:rPr lang="zh-CN" altLang="en-US">
                <a:solidFill>
                  <a:srgbClr val="FF3300"/>
                </a:solidFill>
              </a:rPr>
              <a:t>     </a:t>
            </a:r>
          </a:p>
          <a:p>
            <a:pPr>
              <a:buFontTx/>
              <a:buNone/>
            </a:pPr>
            <a:r>
              <a:rPr lang="zh-CN" altLang="en-US">
                <a:solidFill>
                  <a:srgbClr val="FF3300"/>
                </a:solidFill>
              </a:rPr>
              <a:t>    </a:t>
            </a:r>
            <a:r>
              <a:rPr lang="en-US" altLang="zh-CN">
                <a:solidFill>
                  <a:srgbClr val="FF3300"/>
                </a:solidFill>
              </a:rPr>
              <a:t>always  @(sel [1:0] or a  or b)</a:t>
            </a:r>
          </a:p>
          <a:p>
            <a:pPr>
              <a:buFontTx/>
              <a:buNone/>
            </a:pPr>
            <a:r>
              <a:rPr lang="en-US" altLang="zh-CN">
                <a:solidFill>
                  <a:srgbClr val="FF3300"/>
                </a:solidFill>
              </a:rPr>
              <a:t>         case (sel [1:0])</a:t>
            </a:r>
          </a:p>
          <a:p>
            <a:pPr>
              <a:buFontTx/>
              <a:buNone/>
            </a:pPr>
            <a:r>
              <a:rPr lang="en-US" altLang="zh-CN">
                <a:solidFill>
                  <a:srgbClr val="FF3300"/>
                </a:solidFill>
              </a:rPr>
              <a:t>             ‘b00:    q&lt;=a;</a:t>
            </a:r>
          </a:p>
          <a:p>
            <a:pPr>
              <a:buFontTx/>
              <a:buNone/>
            </a:pPr>
            <a:r>
              <a:rPr lang="en-US" altLang="zh-CN">
                <a:solidFill>
                  <a:srgbClr val="FF3300"/>
                </a:solidFill>
              </a:rPr>
              <a:t>             ‘b11:    q&lt;=b;</a:t>
            </a:r>
          </a:p>
          <a:p>
            <a:pPr>
              <a:buFontTx/>
              <a:buNone/>
            </a:pPr>
            <a:r>
              <a:rPr lang="en-US" altLang="zh-CN">
                <a:solidFill>
                  <a:srgbClr val="FF3300"/>
                </a:solidFill>
              </a:rPr>
              <a:t>              default:   q &lt;= ‘b0; </a:t>
            </a:r>
          </a:p>
          <a:p>
            <a:pPr>
              <a:buFontTx/>
              <a:buNone/>
            </a:pPr>
            <a:r>
              <a:rPr lang="en-US" altLang="zh-CN">
                <a:solidFill>
                  <a:srgbClr val="FF3300"/>
                </a:solidFill>
              </a:rPr>
              <a:t>         endcase</a:t>
            </a:r>
          </a:p>
        </p:txBody>
      </p:sp>
    </p:spTree>
    <p:extLst>
      <p:ext uri="{BB962C8B-B14F-4D97-AF65-F5344CB8AC3E}">
        <p14:creationId xmlns:p14="http://schemas.microsoft.com/office/powerpoint/2010/main" val="1829531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dissolv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en-US" altLang="zh-CN"/>
              <a:t>共145页</a:t>
            </a:r>
          </a:p>
        </p:txBody>
      </p:sp>
      <p:sp>
        <p:nvSpPr>
          <p:cNvPr id="10" name="灯片编号占位符 5"/>
          <p:cNvSpPr>
            <a:spLocks noGrp="1"/>
          </p:cNvSpPr>
          <p:nvPr>
            <p:ph type="sldNum" sz="quarter" idx="12"/>
          </p:nvPr>
        </p:nvSpPr>
        <p:spPr/>
        <p:txBody>
          <a:bodyPr/>
          <a:lstStyle/>
          <a:p>
            <a:fld id="{FC3155F6-5CEB-4631-9D3B-A11E07007B23}" type="slidenum">
              <a:rPr lang="en-US" altLang="zh-CN"/>
              <a:pPr/>
              <a:t>5</a:t>
            </a:fld>
            <a:endParaRPr lang="en-US" altLang="zh-CN"/>
          </a:p>
        </p:txBody>
      </p:sp>
      <p:sp>
        <p:nvSpPr>
          <p:cNvPr id="5123" name="Rectangle 3"/>
          <p:cNvSpPr>
            <a:spLocks noGrp="1" noChangeArrowheads="1"/>
          </p:cNvSpPr>
          <p:nvPr>
            <p:ph type="body" idx="1"/>
          </p:nvPr>
        </p:nvSpPr>
        <p:spPr>
          <a:xfrm>
            <a:off x="685800" y="228600"/>
            <a:ext cx="7772400" cy="609600"/>
          </a:xfrm>
          <a:solidFill>
            <a:schemeClr val="bg1"/>
          </a:solidFill>
        </p:spPr>
        <p:txBody>
          <a:bodyPr/>
          <a:lstStyle/>
          <a:p>
            <a:pPr>
              <a:buFontTx/>
              <a:buNone/>
            </a:pPr>
            <a:r>
              <a:rPr lang="zh-CN" altLang="en-US" b="1" dirty="0"/>
              <a:t>二、</a:t>
            </a:r>
            <a:r>
              <a:rPr lang="en-US" altLang="zh-CN" b="1" dirty="0"/>
              <a:t>Verilog HDL</a:t>
            </a:r>
            <a:r>
              <a:rPr lang="zh-CN" altLang="en-US" b="1" dirty="0"/>
              <a:t>具有的功能</a:t>
            </a:r>
            <a:endParaRPr lang="zh-CN" altLang="en-US" dirty="0"/>
          </a:p>
        </p:txBody>
      </p:sp>
      <p:sp>
        <p:nvSpPr>
          <p:cNvPr id="5124" name="Text Box 4"/>
          <p:cNvSpPr txBox="1">
            <a:spLocks noChangeArrowheads="1"/>
          </p:cNvSpPr>
          <p:nvPr/>
        </p:nvSpPr>
        <p:spPr bwMode="auto">
          <a:xfrm>
            <a:off x="517525" y="914400"/>
            <a:ext cx="79406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t>        Verilog HDL</a:t>
            </a:r>
            <a:r>
              <a:rPr lang="zh-CN" altLang="en-US" sz="3200" dirty="0"/>
              <a:t>是一种</a:t>
            </a:r>
            <a:r>
              <a:rPr lang="zh-CN" altLang="en-US" sz="3200" b="1" dirty="0">
                <a:solidFill>
                  <a:srgbClr val="FF0000"/>
                </a:solidFill>
              </a:rPr>
              <a:t>结构化</a:t>
            </a:r>
            <a:r>
              <a:rPr lang="zh-CN" altLang="en-US" sz="3200" dirty="0"/>
              <a:t>和</a:t>
            </a:r>
            <a:r>
              <a:rPr lang="zh-CN" altLang="en-US" sz="3200" b="1" dirty="0">
                <a:solidFill>
                  <a:srgbClr val="FF0000"/>
                </a:solidFill>
              </a:rPr>
              <a:t>过程性</a:t>
            </a:r>
            <a:r>
              <a:rPr lang="zh-CN" altLang="en-US" sz="3200" dirty="0"/>
              <a:t>的语言，其语法结构非常适合于</a:t>
            </a:r>
            <a:r>
              <a:rPr lang="zh-CN" altLang="en-US" sz="3200" b="1" dirty="0">
                <a:solidFill>
                  <a:srgbClr val="FF0000"/>
                </a:solidFill>
              </a:rPr>
              <a:t>算法级</a:t>
            </a:r>
            <a:r>
              <a:rPr lang="zh-CN" altLang="en-US" sz="3200" dirty="0"/>
              <a:t>和</a:t>
            </a:r>
            <a:r>
              <a:rPr lang="en-US" altLang="zh-CN" sz="3200" b="1" dirty="0">
                <a:solidFill>
                  <a:srgbClr val="FF0000"/>
                </a:solidFill>
              </a:rPr>
              <a:t>RTL</a:t>
            </a:r>
            <a:r>
              <a:rPr lang="zh-CN" altLang="en-US" sz="3200" b="1" dirty="0">
                <a:solidFill>
                  <a:srgbClr val="FF0000"/>
                </a:solidFill>
              </a:rPr>
              <a:t>级</a:t>
            </a:r>
            <a:r>
              <a:rPr lang="zh-CN" altLang="en-US" sz="3200" dirty="0"/>
              <a:t>的模型。</a:t>
            </a:r>
            <a:endParaRPr lang="zh-CN" altLang="en-US" sz="2400" dirty="0"/>
          </a:p>
        </p:txBody>
      </p:sp>
      <p:sp>
        <p:nvSpPr>
          <p:cNvPr id="5125" name="Text Box 5"/>
          <p:cNvSpPr txBox="1">
            <a:spLocks noChangeArrowheads="1"/>
          </p:cNvSpPr>
          <p:nvPr/>
        </p:nvSpPr>
        <p:spPr bwMode="auto">
          <a:xfrm>
            <a:off x="533400" y="25146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t>具有功能如下：</a:t>
            </a:r>
            <a:endParaRPr lang="zh-CN" altLang="en-US" sz="2400" dirty="0"/>
          </a:p>
        </p:txBody>
      </p:sp>
      <p:sp>
        <p:nvSpPr>
          <p:cNvPr id="5126" name="Text Box 6"/>
          <p:cNvSpPr txBox="1">
            <a:spLocks noChangeArrowheads="1"/>
          </p:cNvSpPr>
          <p:nvPr/>
        </p:nvSpPr>
        <p:spPr bwMode="auto">
          <a:xfrm>
            <a:off x="441325" y="3124200"/>
            <a:ext cx="8321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1</a:t>
            </a:r>
            <a:r>
              <a:rPr lang="zh-CN" altLang="en-US" sz="3200"/>
              <a:t>、可描述</a:t>
            </a:r>
            <a:r>
              <a:rPr lang="zh-CN" altLang="en-US" sz="3200" b="1">
                <a:solidFill>
                  <a:srgbClr val="FF3300"/>
                </a:solidFill>
              </a:rPr>
              <a:t>顺序执行</a:t>
            </a:r>
            <a:r>
              <a:rPr lang="zh-CN" altLang="en-US" sz="3200"/>
              <a:t>或</a:t>
            </a:r>
            <a:r>
              <a:rPr lang="zh-CN" altLang="en-US" sz="3200" b="1">
                <a:solidFill>
                  <a:srgbClr val="FF3300"/>
                </a:solidFill>
              </a:rPr>
              <a:t>并行执行</a:t>
            </a:r>
            <a:r>
              <a:rPr lang="zh-CN" altLang="en-US" sz="3200"/>
              <a:t>的程序结构；</a:t>
            </a:r>
          </a:p>
        </p:txBody>
      </p:sp>
      <p:sp>
        <p:nvSpPr>
          <p:cNvPr id="5127" name="Text Box 7"/>
          <p:cNvSpPr txBox="1">
            <a:spLocks noChangeArrowheads="1"/>
          </p:cNvSpPr>
          <p:nvPr/>
        </p:nvSpPr>
        <p:spPr bwMode="auto">
          <a:xfrm>
            <a:off x="457200" y="3733800"/>
            <a:ext cx="8016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t>2</a:t>
            </a:r>
            <a:r>
              <a:rPr lang="zh-CN" altLang="en-US" sz="3200" dirty="0"/>
              <a:t>、</a:t>
            </a:r>
            <a:r>
              <a:rPr lang="zh-CN" altLang="en-US" sz="3200" b="1" dirty="0">
                <a:solidFill>
                  <a:srgbClr val="FF3300"/>
                </a:solidFill>
              </a:rPr>
              <a:t>用延迟表达式或事件表达式来明确地控制过程的启动时间。</a:t>
            </a:r>
            <a:endParaRPr lang="zh-CN" altLang="en-US" sz="2400" b="1" dirty="0">
              <a:solidFill>
                <a:srgbClr val="FF3300"/>
              </a:solidFill>
            </a:endParaRPr>
          </a:p>
        </p:txBody>
      </p:sp>
      <p:sp>
        <p:nvSpPr>
          <p:cNvPr id="5128" name="Text Box 8"/>
          <p:cNvSpPr txBox="1">
            <a:spLocks noChangeArrowheads="1"/>
          </p:cNvSpPr>
          <p:nvPr/>
        </p:nvSpPr>
        <p:spPr bwMode="auto">
          <a:xfrm>
            <a:off x="533400" y="4953000"/>
            <a:ext cx="7864475" cy="1066800"/>
          </a:xfrm>
          <a:prstGeom prst="rect">
            <a:avLst/>
          </a:prstGeom>
          <a:solidFill>
            <a:schemeClr val="bg1"/>
          </a:solidFill>
          <a:ln>
            <a:noFill/>
          </a:ln>
          <a:effectLst/>
        </p:spPr>
        <p:txBody>
          <a:bodyPr>
            <a:spAutoFit/>
          </a:bodyPr>
          <a:lstStyle/>
          <a:p>
            <a:r>
              <a:rPr lang="en-US" altLang="zh-CN" sz="3200" dirty="0"/>
              <a:t>3</a:t>
            </a:r>
            <a:r>
              <a:rPr lang="zh-CN" altLang="en-US" sz="3200" dirty="0"/>
              <a:t>、通过命名的事件来触发其他过程里的激活行为或停止行为。</a:t>
            </a:r>
            <a:endParaRPr lang="zh-CN" altLang="en-US" sz="2400" dirty="0"/>
          </a:p>
        </p:txBody>
      </p:sp>
    </p:spTree>
    <p:extLst>
      <p:ext uri="{BB962C8B-B14F-4D97-AF65-F5344CB8AC3E}">
        <p14:creationId xmlns:p14="http://schemas.microsoft.com/office/powerpoint/2010/main" val="20886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500" fill="hold"/>
                                        <p:tgtEl>
                                          <p:spTgt spid="5124"/>
                                        </p:tgtEl>
                                        <p:attrNameLst>
                                          <p:attrName>ppt_x</p:attrName>
                                        </p:attrNameLst>
                                      </p:cBhvr>
                                      <p:tavLst>
                                        <p:tav tm="0">
                                          <p:val>
                                            <p:strVal val="0-#ppt_w/2"/>
                                          </p:val>
                                        </p:tav>
                                        <p:tav tm="100000">
                                          <p:val>
                                            <p:strVal val="#ppt_x"/>
                                          </p:val>
                                        </p:tav>
                                      </p:tavLst>
                                    </p:anim>
                                    <p:anim calcmode="lin" valueType="num">
                                      <p:cBhvr additive="base">
                                        <p:cTn id="14"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additive="base">
                                        <p:cTn id="19" dur="500" fill="hold"/>
                                        <p:tgtEl>
                                          <p:spTgt spid="5125"/>
                                        </p:tgtEl>
                                        <p:attrNameLst>
                                          <p:attrName>ppt_x</p:attrName>
                                        </p:attrNameLst>
                                      </p:cBhvr>
                                      <p:tavLst>
                                        <p:tav tm="0">
                                          <p:val>
                                            <p:strVal val="0-#ppt_w/2"/>
                                          </p:val>
                                        </p:tav>
                                        <p:tav tm="100000">
                                          <p:val>
                                            <p:strVal val="#ppt_x"/>
                                          </p:val>
                                        </p:tav>
                                      </p:tavLst>
                                    </p:anim>
                                    <p:anim calcmode="lin" valueType="num">
                                      <p:cBhvr additive="base">
                                        <p:cTn id="20"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6"/>
                                        </p:tgtEl>
                                        <p:attrNameLst>
                                          <p:attrName>style.visibility</p:attrName>
                                        </p:attrNameLst>
                                      </p:cBhvr>
                                      <p:to>
                                        <p:strVal val="visible"/>
                                      </p:to>
                                    </p:set>
                                    <p:anim calcmode="lin" valueType="num">
                                      <p:cBhvr additive="base">
                                        <p:cTn id="25" dur="500" fill="hold"/>
                                        <p:tgtEl>
                                          <p:spTgt spid="5126"/>
                                        </p:tgtEl>
                                        <p:attrNameLst>
                                          <p:attrName>ppt_x</p:attrName>
                                        </p:attrNameLst>
                                      </p:cBhvr>
                                      <p:tavLst>
                                        <p:tav tm="0">
                                          <p:val>
                                            <p:strVal val="0-#ppt_w/2"/>
                                          </p:val>
                                        </p:tav>
                                        <p:tav tm="100000">
                                          <p:val>
                                            <p:strVal val="#ppt_x"/>
                                          </p:val>
                                        </p:tav>
                                      </p:tavLst>
                                    </p:anim>
                                    <p:anim calcmode="lin" valueType="num">
                                      <p:cBhvr additive="base">
                                        <p:cTn id="26"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7"/>
                                        </p:tgtEl>
                                        <p:attrNameLst>
                                          <p:attrName>style.visibility</p:attrName>
                                        </p:attrNameLst>
                                      </p:cBhvr>
                                      <p:to>
                                        <p:strVal val="visible"/>
                                      </p:to>
                                    </p:set>
                                    <p:anim calcmode="lin" valueType="num">
                                      <p:cBhvr additive="base">
                                        <p:cTn id="31" dur="500" fill="hold"/>
                                        <p:tgtEl>
                                          <p:spTgt spid="5127"/>
                                        </p:tgtEl>
                                        <p:attrNameLst>
                                          <p:attrName>ppt_x</p:attrName>
                                        </p:attrNameLst>
                                      </p:cBhvr>
                                      <p:tavLst>
                                        <p:tav tm="0">
                                          <p:val>
                                            <p:strVal val="0-#ppt_w/2"/>
                                          </p:val>
                                        </p:tav>
                                        <p:tav tm="100000">
                                          <p:val>
                                            <p:strVal val="#ppt_x"/>
                                          </p:val>
                                        </p:tav>
                                      </p:tavLst>
                                    </p:anim>
                                    <p:anim calcmode="lin" valueType="num">
                                      <p:cBhvr additive="base">
                                        <p:cTn id="32"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28"/>
                                        </p:tgtEl>
                                        <p:attrNameLst>
                                          <p:attrName>style.visibility</p:attrName>
                                        </p:attrNameLst>
                                      </p:cBhvr>
                                      <p:to>
                                        <p:strVal val="visible"/>
                                      </p:to>
                                    </p:set>
                                    <p:anim calcmode="lin" valueType="num">
                                      <p:cBhvr additive="base">
                                        <p:cTn id="37" dur="500" fill="hold"/>
                                        <p:tgtEl>
                                          <p:spTgt spid="5128"/>
                                        </p:tgtEl>
                                        <p:attrNameLst>
                                          <p:attrName>ppt_x</p:attrName>
                                        </p:attrNameLst>
                                      </p:cBhvr>
                                      <p:tavLst>
                                        <p:tav tm="0">
                                          <p:val>
                                            <p:strVal val="0-#ppt_w/2"/>
                                          </p:val>
                                        </p:tav>
                                        <p:tav tm="100000">
                                          <p:val>
                                            <p:strVal val="#ppt_x"/>
                                          </p:val>
                                        </p:tav>
                                      </p:tavLst>
                                    </p:anim>
                                    <p:anim calcmode="lin" valueType="num">
                                      <p:cBhvr additive="base">
                                        <p:cTn id="38" dur="500" fill="hold"/>
                                        <p:tgtEl>
                                          <p:spTgt spid="5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P spid="5124" grpId="0" autoUpdateAnimBg="0"/>
      <p:bldP spid="5125" grpId="0" autoUpdateAnimBg="0"/>
      <p:bldP spid="5126" grpId="0" autoUpdateAnimBg="0"/>
      <p:bldP spid="5127" grpId="0" autoUpdateAnimBg="0"/>
      <p:bldP spid="512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1143000"/>
          </a:xfrm>
        </p:spPr>
        <p:txBody>
          <a:bodyPr>
            <a:normAutofit/>
          </a:bodyPr>
          <a:lstStyle/>
          <a:p>
            <a:pPr algn="l"/>
            <a:r>
              <a:rPr lang="en-US" altLang="zh-CN" sz="3200" b="1" dirty="0" smtClean="0"/>
              <a:t>4</a:t>
            </a:r>
            <a:r>
              <a:rPr lang="zh-CN" altLang="en-US" sz="3200" b="1" dirty="0" smtClean="0"/>
              <a:t>、</a:t>
            </a:r>
            <a:r>
              <a:rPr lang="en-US" altLang="zh-CN" sz="3200" b="1" dirty="0" smtClean="0"/>
              <a:t> </a:t>
            </a:r>
            <a:r>
              <a:rPr lang="zh-CN" altLang="en-US" sz="3200" b="1" dirty="0"/>
              <a:t>循环语句</a:t>
            </a:r>
          </a:p>
        </p:txBody>
      </p:sp>
      <p:sp>
        <p:nvSpPr>
          <p:cNvPr id="17411" name="Rectangle 3"/>
          <p:cNvSpPr>
            <a:spLocks noGrp="1" noChangeArrowheads="1"/>
          </p:cNvSpPr>
          <p:nvPr>
            <p:ph type="body" idx="1"/>
          </p:nvPr>
        </p:nvSpPr>
        <p:spPr>
          <a:xfrm>
            <a:off x="685800" y="1676400"/>
            <a:ext cx="7772400" cy="1219200"/>
          </a:xfrm>
        </p:spPr>
        <p:txBody>
          <a:bodyPr/>
          <a:lstStyle/>
          <a:p>
            <a:pPr>
              <a:buFontTx/>
              <a:buNone/>
            </a:pPr>
            <a:r>
              <a:rPr lang="en-US" altLang="zh-CN" dirty="0"/>
              <a:t>          </a:t>
            </a:r>
            <a:r>
              <a:rPr lang="zh-CN" altLang="en-US" dirty="0">
                <a:solidFill>
                  <a:srgbClr val="FF3300"/>
                </a:solidFill>
              </a:rPr>
              <a:t>有</a:t>
            </a:r>
            <a:r>
              <a:rPr lang="en-US" altLang="zh-CN" dirty="0">
                <a:solidFill>
                  <a:srgbClr val="FF3300"/>
                </a:solidFill>
              </a:rPr>
              <a:t>4</a:t>
            </a:r>
            <a:r>
              <a:rPr lang="zh-CN" altLang="en-US" dirty="0">
                <a:solidFill>
                  <a:srgbClr val="FF3300"/>
                </a:solidFill>
              </a:rPr>
              <a:t>种循环语句，分别是：</a:t>
            </a:r>
            <a:r>
              <a:rPr lang="en-US" altLang="zh-CN" dirty="0">
                <a:solidFill>
                  <a:srgbClr val="FF3300"/>
                </a:solidFill>
              </a:rPr>
              <a:t>forever</a:t>
            </a:r>
            <a:r>
              <a:rPr lang="zh-CN" altLang="en-US" dirty="0">
                <a:solidFill>
                  <a:srgbClr val="FF3300"/>
                </a:solidFill>
              </a:rPr>
              <a:t>、</a:t>
            </a:r>
            <a:r>
              <a:rPr lang="en-US" altLang="zh-CN" dirty="0">
                <a:solidFill>
                  <a:srgbClr val="FF3300"/>
                </a:solidFill>
              </a:rPr>
              <a:t>repeat</a:t>
            </a:r>
            <a:r>
              <a:rPr lang="zh-CN" altLang="en-US" dirty="0">
                <a:solidFill>
                  <a:srgbClr val="FF3300"/>
                </a:solidFill>
              </a:rPr>
              <a:t>、</a:t>
            </a:r>
            <a:r>
              <a:rPr lang="en-US" altLang="zh-CN" dirty="0">
                <a:solidFill>
                  <a:srgbClr val="FF3300"/>
                </a:solidFill>
              </a:rPr>
              <a:t>while</a:t>
            </a:r>
            <a:r>
              <a:rPr lang="zh-CN" altLang="en-US" dirty="0">
                <a:solidFill>
                  <a:srgbClr val="FF3300"/>
                </a:solidFill>
              </a:rPr>
              <a:t>、</a:t>
            </a:r>
            <a:r>
              <a:rPr lang="en-US" altLang="zh-CN" dirty="0">
                <a:solidFill>
                  <a:srgbClr val="FF3300"/>
                </a:solidFill>
              </a:rPr>
              <a:t>for</a:t>
            </a:r>
            <a:r>
              <a:rPr lang="zh-CN" altLang="en-US" dirty="0">
                <a:solidFill>
                  <a:srgbClr val="FF3300"/>
                </a:solidFill>
              </a:rPr>
              <a:t>。</a:t>
            </a:r>
          </a:p>
        </p:txBody>
      </p:sp>
      <p:sp>
        <p:nvSpPr>
          <p:cNvPr id="17412" name="Text Box 4"/>
          <p:cNvSpPr txBox="1">
            <a:spLocks noChangeArrowheads="1"/>
          </p:cNvSpPr>
          <p:nvPr/>
        </p:nvSpPr>
        <p:spPr bwMode="auto">
          <a:xfrm>
            <a:off x="669925" y="3230563"/>
            <a:ext cx="7635875"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chemeClr val="accent2"/>
                </a:solidFill>
                <a:latin typeface="Times New Roman" charset="0"/>
              </a:rPr>
              <a:t>forever</a:t>
            </a:r>
            <a:r>
              <a:rPr kumimoji="1" lang="zh-CN" altLang="en-US" sz="3200" b="1" dirty="0">
                <a:solidFill>
                  <a:schemeClr val="accent2"/>
                </a:solidFill>
                <a:latin typeface="Times New Roman" charset="0"/>
              </a:rPr>
              <a:t>语句</a:t>
            </a:r>
          </a:p>
          <a:p>
            <a:pPr>
              <a:spcBef>
                <a:spcPct val="20000"/>
              </a:spcBef>
            </a:pPr>
            <a:r>
              <a:rPr kumimoji="1" lang="zh-CN" altLang="en-US" sz="3200" dirty="0">
                <a:solidFill>
                  <a:schemeClr val="accent2"/>
                </a:solidFill>
                <a:latin typeface="Times New Roman" charset="0"/>
              </a:rPr>
              <a:t>          格式如下</a:t>
            </a:r>
            <a:r>
              <a:rPr kumimoji="1" lang="en-US" altLang="zh-CN" sz="3200" dirty="0">
                <a:solidFill>
                  <a:schemeClr val="accent2"/>
                </a:solidFill>
                <a:latin typeface="Times New Roman" charset="0"/>
              </a:rPr>
              <a:t>:</a:t>
            </a:r>
          </a:p>
          <a:p>
            <a:pPr>
              <a:spcBef>
                <a:spcPct val="20000"/>
              </a:spcBef>
            </a:pPr>
            <a:r>
              <a:rPr kumimoji="1" lang="en-US" altLang="zh-CN" sz="3200" dirty="0">
                <a:solidFill>
                  <a:schemeClr val="accent2"/>
                </a:solidFill>
                <a:latin typeface="Times New Roman" charset="0"/>
              </a:rPr>
              <a:t>         forever   </a:t>
            </a:r>
            <a:r>
              <a:rPr kumimoji="1" lang="zh-CN" altLang="en-US" sz="3200" dirty="0">
                <a:solidFill>
                  <a:schemeClr val="accent2"/>
                </a:solidFill>
                <a:latin typeface="Times New Roman" charset="0"/>
              </a:rPr>
              <a:t>语句</a:t>
            </a:r>
            <a:r>
              <a:rPr kumimoji="1" lang="en-US" altLang="zh-CN" sz="3200" dirty="0">
                <a:solidFill>
                  <a:schemeClr val="accent2"/>
                </a:solidFill>
                <a:latin typeface="Times New Roman" charset="0"/>
              </a:rPr>
              <a:t>;</a:t>
            </a:r>
          </a:p>
          <a:p>
            <a:pPr>
              <a:spcBef>
                <a:spcPct val="20000"/>
              </a:spcBef>
            </a:pPr>
            <a:r>
              <a:rPr kumimoji="1" lang="zh-CN" altLang="en-US" sz="3200" dirty="0">
                <a:solidFill>
                  <a:schemeClr val="accent2"/>
                </a:solidFill>
                <a:latin typeface="Times New Roman" charset="0"/>
              </a:rPr>
              <a:t>或     </a:t>
            </a:r>
            <a:r>
              <a:rPr kumimoji="1" lang="en-US" altLang="zh-CN" sz="3200" dirty="0">
                <a:solidFill>
                  <a:schemeClr val="accent2"/>
                </a:solidFill>
                <a:latin typeface="Times New Roman" charset="0"/>
              </a:rPr>
              <a:t>forever   begin   </a:t>
            </a:r>
            <a:r>
              <a:rPr kumimoji="1" lang="zh-CN" altLang="en-US" sz="3200" dirty="0">
                <a:solidFill>
                  <a:schemeClr val="accent2"/>
                </a:solidFill>
                <a:latin typeface="Times New Roman" charset="0"/>
              </a:rPr>
              <a:t>多条语句   </a:t>
            </a:r>
            <a:r>
              <a:rPr kumimoji="1" lang="en-US" altLang="zh-CN" sz="3200" dirty="0">
                <a:solidFill>
                  <a:schemeClr val="accent2"/>
                </a:solidFill>
                <a:latin typeface="Times New Roman" charset="0"/>
              </a:rPr>
              <a:t>end</a:t>
            </a:r>
            <a:endParaRPr kumimoji="1" lang="en-US" altLang="zh-CN" sz="2800" dirty="0">
              <a:solidFill>
                <a:schemeClr val="accent2"/>
              </a:solidFill>
              <a:latin typeface="Times New Roman" charset="0"/>
            </a:endParaRPr>
          </a:p>
        </p:txBody>
      </p:sp>
    </p:spTree>
    <p:extLst>
      <p:ext uri="{BB962C8B-B14F-4D97-AF65-F5344CB8AC3E}">
        <p14:creationId xmlns:p14="http://schemas.microsoft.com/office/powerpoint/2010/main" val="632264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Effect transition="in" filter="dissolve">
                                      <p:cBhvr>
                                        <p:cTn id="13" dur="500"/>
                                        <p:tgtEl>
                                          <p:spTgt spid="1741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7412"/>
                                        </p:tgtEl>
                                        <p:attrNameLst>
                                          <p:attrName>style.visibility</p:attrName>
                                        </p:attrNameLst>
                                      </p:cBhvr>
                                      <p:to>
                                        <p:strVal val="visible"/>
                                      </p:to>
                                    </p:set>
                                    <p:animEffect transition="in" filter="barn(inHorizontal)">
                                      <p:cBhvr>
                                        <p:cTn id="18"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build="p" autoUpdateAnimBg="0"/>
      <p:bldP spid="174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381000"/>
            <a:ext cx="7772400" cy="2209800"/>
          </a:xfrm>
        </p:spPr>
        <p:txBody>
          <a:bodyPr/>
          <a:lstStyle/>
          <a:p>
            <a:pPr>
              <a:buFontTx/>
              <a:buNone/>
            </a:pPr>
            <a:r>
              <a:rPr lang="en-US" altLang="zh-CN"/>
              <a:t>           </a:t>
            </a:r>
            <a:r>
              <a:rPr lang="en-US" altLang="zh-CN" b="1"/>
              <a:t>forever</a:t>
            </a:r>
            <a:r>
              <a:rPr lang="zh-CN" altLang="en-US" b="1"/>
              <a:t>循环语句常用于产生周期性的波形，作为仿真测试信号。它与</a:t>
            </a:r>
            <a:r>
              <a:rPr lang="en-US" altLang="zh-CN" b="1"/>
              <a:t>always</a:t>
            </a:r>
            <a:r>
              <a:rPr lang="zh-CN" altLang="en-US" b="1"/>
              <a:t>语句不同之处在于它不能独立写在程序中，而必须写在</a:t>
            </a:r>
            <a:r>
              <a:rPr lang="en-US" altLang="zh-CN" b="1"/>
              <a:t>initial</a:t>
            </a:r>
            <a:r>
              <a:rPr lang="zh-CN" altLang="en-US" b="1"/>
              <a:t>块中。</a:t>
            </a:r>
          </a:p>
        </p:txBody>
      </p:sp>
      <p:sp>
        <p:nvSpPr>
          <p:cNvPr id="18435" name="Text Box 3"/>
          <p:cNvSpPr txBox="1">
            <a:spLocks noChangeArrowheads="1"/>
          </p:cNvSpPr>
          <p:nvPr/>
        </p:nvSpPr>
        <p:spPr bwMode="auto">
          <a:xfrm>
            <a:off x="669925" y="3001963"/>
            <a:ext cx="7864475"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charset="0"/>
              </a:rPr>
              <a:t>repeat</a:t>
            </a:r>
            <a:r>
              <a:rPr kumimoji="1" lang="zh-CN" altLang="en-US" sz="3200" b="1" dirty="0">
                <a:solidFill>
                  <a:srgbClr val="FF3300"/>
                </a:solidFill>
                <a:latin typeface="Times New Roman" charset="0"/>
              </a:rPr>
              <a:t>语句</a:t>
            </a:r>
          </a:p>
          <a:p>
            <a:pPr>
              <a:spcBef>
                <a:spcPct val="20000"/>
              </a:spcBef>
            </a:pPr>
            <a:r>
              <a:rPr kumimoji="1" lang="zh-CN" altLang="en-US" sz="3200" dirty="0">
                <a:solidFill>
                  <a:srgbClr val="FF3300"/>
                </a:solidFill>
                <a:latin typeface="Times New Roman" charset="0"/>
              </a:rPr>
              <a:t>          格式如下：</a:t>
            </a:r>
          </a:p>
          <a:p>
            <a:pPr>
              <a:spcBef>
                <a:spcPct val="20000"/>
              </a:spcBef>
            </a:pPr>
            <a:r>
              <a:rPr kumimoji="1" lang="zh-CN" altLang="en-US" sz="3200" dirty="0">
                <a:solidFill>
                  <a:srgbClr val="FF3300"/>
                </a:solidFill>
                <a:latin typeface="Times New Roman" charset="0"/>
              </a:rPr>
              <a:t>         </a:t>
            </a:r>
            <a:r>
              <a:rPr kumimoji="1" lang="en-US" altLang="zh-CN" sz="3200" dirty="0">
                <a:solidFill>
                  <a:srgbClr val="FF3300"/>
                </a:solidFill>
                <a:latin typeface="Times New Roman" charset="0"/>
              </a:rPr>
              <a:t>repeat</a:t>
            </a:r>
            <a:r>
              <a:rPr kumimoji="1" lang="zh-CN" altLang="en-US" sz="3200" dirty="0">
                <a:solidFill>
                  <a:srgbClr val="FF3300"/>
                </a:solidFill>
                <a:latin typeface="Times New Roman" charset="0"/>
              </a:rPr>
              <a:t>（表达式）  语句；</a:t>
            </a:r>
          </a:p>
          <a:p>
            <a:pPr>
              <a:spcBef>
                <a:spcPct val="20000"/>
              </a:spcBef>
            </a:pPr>
            <a:r>
              <a:rPr kumimoji="1" lang="zh-CN" altLang="en-US" sz="3200" dirty="0">
                <a:solidFill>
                  <a:srgbClr val="FF3300"/>
                </a:solidFill>
                <a:latin typeface="Times New Roman" charset="0"/>
              </a:rPr>
              <a:t>或     </a:t>
            </a:r>
            <a:r>
              <a:rPr kumimoji="1" lang="en-US" altLang="zh-CN" sz="3200" dirty="0">
                <a:solidFill>
                  <a:srgbClr val="FF3300"/>
                </a:solidFill>
                <a:latin typeface="Times New Roman" charset="0"/>
              </a:rPr>
              <a:t>repeat</a:t>
            </a:r>
            <a:r>
              <a:rPr kumimoji="1" lang="zh-CN" altLang="en-US" sz="3200" dirty="0">
                <a:solidFill>
                  <a:srgbClr val="FF3300"/>
                </a:solidFill>
                <a:latin typeface="Times New Roman" charset="0"/>
              </a:rPr>
              <a:t>（表达式） </a:t>
            </a:r>
            <a:r>
              <a:rPr kumimoji="1" lang="en-US" altLang="zh-CN" sz="3200" dirty="0">
                <a:solidFill>
                  <a:srgbClr val="FF3300"/>
                </a:solidFill>
                <a:latin typeface="Times New Roman" charset="0"/>
              </a:rPr>
              <a:t>begin  </a:t>
            </a:r>
            <a:r>
              <a:rPr kumimoji="1" lang="zh-CN" altLang="en-US" sz="3200" dirty="0">
                <a:solidFill>
                  <a:srgbClr val="FF3300"/>
                </a:solidFill>
                <a:latin typeface="Times New Roman" charset="0"/>
              </a:rPr>
              <a:t>多条语句  </a:t>
            </a:r>
            <a:r>
              <a:rPr kumimoji="1" lang="en-US" altLang="zh-CN" sz="3200" dirty="0">
                <a:solidFill>
                  <a:srgbClr val="FF3300"/>
                </a:solidFill>
                <a:latin typeface="Times New Roman" charset="0"/>
              </a:rPr>
              <a:t>end</a:t>
            </a:r>
            <a:r>
              <a:rPr kumimoji="1" lang="zh-CN" altLang="en-US" sz="3200" dirty="0">
                <a:solidFill>
                  <a:srgbClr val="FF3300"/>
                </a:solidFill>
                <a:latin typeface="Times New Roman" charset="0"/>
              </a:rPr>
              <a:t>；</a:t>
            </a:r>
            <a:endParaRPr kumimoji="1" lang="zh-CN" altLang="en-US" sz="2800" dirty="0">
              <a:solidFill>
                <a:srgbClr val="FF3300"/>
              </a:solidFill>
              <a:latin typeface="Times New Roman" charset="0"/>
            </a:endParaRPr>
          </a:p>
        </p:txBody>
      </p:sp>
    </p:spTree>
    <p:extLst>
      <p:ext uri="{BB962C8B-B14F-4D97-AF65-F5344CB8AC3E}">
        <p14:creationId xmlns:p14="http://schemas.microsoft.com/office/powerpoint/2010/main" val="906716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arn(outHorizontal)">
                                      <p:cBhvr>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p:cTn id="12" dur="500" fill="hold"/>
                                        <p:tgtEl>
                                          <p:spTgt spid="18435"/>
                                        </p:tgtEl>
                                        <p:attrNameLst>
                                          <p:attrName>ppt_w</p:attrName>
                                        </p:attrNameLst>
                                      </p:cBhvr>
                                      <p:tavLst>
                                        <p:tav tm="0">
                                          <p:val>
                                            <p:fltVal val="0"/>
                                          </p:val>
                                        </p:tav>
                                        <p:tav tm="100000">
                                          <p:val>
                                            <p:strVal val="#ppt_w"/>
                                          </p:val>
                                        </p:tav>
                                      </p:tavLst>
                                    </p:anim>
                                    <p:anim calcmode="lin" valueType="num">
                                      <p:cBhvr>
                                        <p:cTn id="13" dur="500" fill="hold"/>
                                        <p:tgtEl>
                                          <p:spTgt spid="184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p:bldP spid="1843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5800" y="457200"/>
            <a:ext cx="7772400" cy="2514600"/>
          </a:xfrm>
        </p:spPr>
        <p:txBody>
          <a:bodyPr/>
          <a:lstStyle/>
          <a:p>
            <a:pPr>
              <a:buFontTx/>
              <a:buNone/>
            </a:pPr>
            <a:r>
              <a:rPr lang="en-US" altLang="zh-CN" b="1" dirty="0" smtClean="0">
                <a:solidFill>
                  <a:schemeClr val="accent2"/>
                </a:solidFill>
              </a:rPr>
              <a:t>while</a:t>
            </a:r>
            <a:r>
              <a:rPr lang="zh-CN" altLang="en-US" b="1" dirty="0">
                <a:solidFill>
                  <a:schemeClr val="accent2"/>
                </a:solidFill>
              </a:rPr>
              <a:t>语句</a:t>
            </a:r>
          </a:p>
          <a:p>
            <a:pPr>
              <a:buFontTx/>
              <a:buNone/>
            </a:pPr>
            <a:r>
              <a:rPr lang="zh-CN" altLang="en-US" dirty="0">
                <a:solidFill>
                  <a:schemeClr val="accent2"/>
                </a:solidFill>
              </a:rPr>
              <a:t>        格式如下：</a:t>
            </a:r>
          </a:p>
          <a:p>
            <a:pPr>
              <a:buFontTx/>
              <a:buNone/>
            </a:pPr>
            <a:r>
              <a:rPr lang="zh-CN" altLang="en-US" dirty="0">
                <a:solidFill>
                  <a:schemeClr val="accent2"/>
                </a:solidFill>
              </a:rPr>
              <a:t>      </a:t>
            </a:r>
            <a:r>
              <a:rPr lang="en-US" altLang="zh-CN" dirty="0">
                <a:solidFill>
                  <a:schemeClr val="accent2"/>
                </a:solidFill>
              </a:rPr>
              <a:t>while  </a:t>
            </a:r>
            <a:r>
              <a:rPr lang="zh-CN" altLang="en-US" dirty="0">
                <a:solidFill>
                  <a:schemeClr val="accent2"/>
                </a:solidFill>
              </a:rPr>
              <a:t>（表达式） 语句</a:t>
            </a:r>
          </a:p>
          <a:p>
            <a:pPr>
              <a:buFontTx/>
              <a:buNone/>
            </a:pPr>
            <a:r>
              <a:rPr lang="zh-CN" altLang="en-US" dirty="0">
                <a:solidFill>
                  <a:schemeClr val="accent2"/>
                </a:solidFill>
              </a:rPr>
              <a:t>或  </a:t>
            </a:r>
            <a:r>
              <a:rPr lang="en-US" altLang="zh-CN" dirty="0">
                <a:solidFill>
                  <a:schemeClr val="accent2"/>
                </a:solidFill>
              </a:rPr>
              <a:t>while </a:t>
            </a:r>
            <a:r>
              <a:rPr lang="zh-CN" altLang="en-US" dirty="0">
                <a:solidFill>
                  <a:schemeClr val="accent2"/>
                </a:solidFill>
              </a:rPr>
              <a:t>（表达式）</a:t>
            </a:r>
            <a:r>
              <a:rPr lang="en-US" altLang="zh-CN" dirty="0">
                <a:solidFill>
                  <a:schemeClr val="accent2"/>
                </a:solidFill>
              </a:rPr>
              <a:t>begin  </a:t>
            </a:r>
            <a:r>
              <a:rPr lang="zh-CN" altLang="en-US" dirty="0">
                <a:solidFill>
                  <a:schemeClr val="accent2"/>
                </a:solidFill>
              </a:rPr>
              <a:t>多条语句  </a:t>
            </a:r>
            <a:r>
              <a:rPr lang="en-US" altLang="zh-CN" dirty="0">
                <a:solidFill>
                  <a:schemeClr val="accent2"/>
                </a:solidFill>
              </a:rPr>
              <a:t>end</a:t>
            </a:r>
          </a:p>
        </p:txBody>
      </p:sp>
      <p:sp>
        <p:nvSpPr>
          <p:cNvPr id="21507" name="Text Box 3"/>
          <p:cNvSpPr txBox="1">
            <a:spLocks noChangeArrowheads="1"/>
          </p:cNvSpPr>
          <p:nvPr/>
        </p:nvSpPr>
        <p:spPr bwMode="auto">
          <a:xfrm>
            <a:off x="517525" y="3306763"/>
            <a:ext cx="8016875"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charset="0"/>
              </a:rPr>
              <a:t>for</a:t>
            </a:r>
            <a:r>
              <a:rPr kumimoji="1" lang="zh-CN" altLang="en-US" sz="3200" b="1" dirty="0">
                <a:solidFill>
                  <a:srgbClr val="FF3300"/>
                </a:solidFill>
                <a:latin typeface="Times New Roman" charset="0"/>
              </a:rPr>
              <a:t>语句</a:t>
            </a:r>
          </a:p>
          <a:p>
            <a:pPr>
              <a:spcBef>
                <a:spcPct val="20000"/>
              </a:spcBef>
            </a:pPr>
            <a:r>
              <a:rPr kumimoji="1" lang="zh-CN" altLang="en-US" sz="3200" dirty="0">
                <a:solidFill>
                  <a:srgbClr val="FF3300"/>
                </a:solidFill>
                <a:latin typeface="Times New Roman" charset="0"/>
              </a:rPr>
              <a:t>         格式如下：</a:t>
            </a:r>
          </a:p>
          <a:p>
            <a:pPr>
              <a:spcBef>
                <a:spcPct val="20000"/>
              </a:spcBef>
            </a:pPr>
            <a:r>
              <a:rPr kumimoji="1" lang="zh-CN" altLang="en-US" sz="3200" dirty="0">
                <a:solidFill>
                  <a:srgbClr val="FF3300"/>
                </a:solidFill>
                <a:latin typeface="Times New Roman" charset="0"/>
              </a:rPr>
              <a:t> </a:t>
            </a:r>
            <a:r>
              <a:rPr kumimoji="1" lang="en-US" altLang="zh-CN" sz="3200" dirty="0">
                <a:solidFill>
                  <a:srgbClr val="FF3300"/>
                </a:solidFill>
                <a:latin typeface="Times New Roman" charset="0"/>
              </a:rPr>
              <a:t>for </a:t>
            </a:r>
            <a:r>
              <a:rPr kumimoji="1" lang="zh-CN" altLang="en-US" sz="3200" dirty="0">
                <a:solidFill>
                  <a:srgbClr val="FF3300"/>
                </a:solidFill>
                <a:latin typeface="Times New Roman" charset="0"/>
              </a:rPr>
              <a:t>（表达式</a:t>
            </a:r>
            <a:r>
              <a:rPr kumimoji="1" lang="en-US" altLang="zh-CN" sz="3200" dirty="0">
                <a:solidFill>
                  <a:srgbClr val="FF3300"/>
                </a:solidFill>
                <a:latin typeface="Times New Roman" charset="0"/>
              </a:rPr>
              <a:t>1</a:t>
            </a:r>
            <a:r>
              <a:rPr kumimoji="1" lang="zh-CN" altLang="en-US" sz="3200" dirty="0">
                <a:solidFill>
                  <a:srgbClr val="FF3300"/>
                </a:solidFill>
                <a:latin typeface="Times New Roman" charset="0"/>
              </a:rPr>
              <a:t>；表达式</a:t>
            </a:r>
            <a:r>
              <a:rPr kumimoji="1" lang="en-US" altLang="zh-CN" sz="3200" dirty="0">
                <a:solidFill>
                  <a:srgbClr val="FF3300"/>
                </a:solidFill>
                <a:latin typeface="Times New Roman" charset="0"/>
              </a:rPr>
              <a:t>2</a:t>
            </a:r>
            <a:r>
              <a:rPr kumimoji="1" lang="zh-CN" altLang="en-US" sz="3200" dirty="0">
                <a:solidFill>
                  <a:srgbClr val="FF3300"/>
                </a:solidFill>
                <a:latin typeface="Times New Roman" charset="0"/>
              </a:rPr>
              <a:t>；表达式</a:t>
            </a:r>
            <a:r>
              <a:rPr kumimoji="1" lang="en-US" altLang="zh-CN" sz="3200" dirty="0">
                <a:solidFill>
                  <a:srgbClr val="FF3300"/>
                </a:solidFill>
                <a:latin typeface="Times New Roman" charset="0"/>
              </a:rPr>
              <a:t>3</a:t>
            </a:r>
            <a:r>
              <a:rPr kumimoji="1" lang="zh-CN" altLang="en-US" sz="3200" dirty="0">
                <a:solidFill>
                  <a:srgbClr val="FF3300"/>
                </a:solidFill>
                <a:latin typeface="Times New Roman" charset="0"/>
              </a:rPr>
              <a:t>）语句</a:t>
            </a:r>
          </a:p>
          <a:p>
            <a:pPr>
              <a:spcBef>
                <a:spcPct val="20000"/>
              </a:spcBef>
            </a:pPr>
            <a:r>
              <a:rPr kumimoji="1" lang="zh-CN" altLang="en-US" sz="3200" dirty="0">
                <a:solidFill>
                  <a:srgbClr val="FF3300"/>
                </a:solidFill>
                <a:latin typeface="Times New Roman" charset="0"/>
              </a:rPr>
              <a:t>        和</a:t>
            </a:r>
            <a:r>
              <a:rPr kumimoji="1" lang="en-US" altLang="zh-CN" sz="3200" dirty="0">
                <a:solidFill>
                  <a:srgbClr val="FF3300"/>
                </a:solidFill>
                <a:latin typeface="Times New Roman" charset="0"/>
              </a:rPr>
              <a:t>C</a:t>
            </a:r>
            <a:r>
              <a:rPr kumimoji="1" lang="zh-CN" altLang="en-US" sz="3200" dirty="0">
                <a:solidFill>
                  <a:srgbClr val="FF3300"/>
                </a:solidFill>
                <a:latin typeface="Times New Roman" charset="0"/>
              </a:rPr>
              <a:t>语言类似。</a:t>
            </a:r>
            <a:endParaRPr kumimoji="1" lang="zh-CN" altLang="en-US" sz="2800" dirty="0">
              <a:solidFill>
                <a:srgbClr val="FF3300"/>
              </a:solidFill>
              <a:latin typeface="Times New Roman" charset="0"/>
            </a:endParaRPr>
          </a:p>
        </p:txBody>
      </p:sp>
    </p:spTree>
    <p:extLst>
      <p:ext uri="{BB962C8B-B14F-4D97-AF65-F5344CB8AC3E}">
        <p14:creationId xmlns:p14="http://schemas.microsoft.com/office/powerpoint/2010/main" val="3014546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up)">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 calcmode="lin" valueType="num">
                                      <p:cBhvr>
                                        <p:cTn id="12" dur="500" fill="hold"/>
                                        <p:tgtEl>
                                          <p:spTgt spid="21507"/>
                                        </p:tgtEl>
                                        <p:attrNameLst>
                                          <p:attrName>ppt_w</p:attrName>
                                        </p:attrNameLst>
                                      </p:cBhvr>
                                      <p:tavLst>
                                        <p:tav tm="0">
                                          <p:val>
                                            <p:fltVal val="0"/>
                                          </p:val>
                                        </p:tav>
                                        <p:tav tm="100000">
                                          <p:val>
                                            <p:strVal val="#ppt_w"/>
                                          </p:val>
                                        </p:tav>
                                      </p:tavLst>
                                    </p:anim>
                                    <p:anim calcmode="lin" valueType="num">
                                      <p:cBhvr>
                                        <p:cTn id="13" dur="500" fill="hold"/>
                                        <p:tgtEl>
                                          <p:spTgt spid="215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b="1" dirty="0" smtClean="0"/>
              <a:t>八、</a:t>
            </a:r>
            <a:r>
              <a:rPr lang="en-US" altLang="zh-CN" b="1" dirty="0" smtClean="0"/>
              <a:t> </a:t>
            </a:r>
            <a:r>
              <a:rPr lang="zh-CN" altLang="en-US" b="1" dirty="0"/>
              <a:t>结构说明语句</a:t>
            </a:r>
          </a:p>
        </p:txBody>
      </p:sp>
      <p:sp>
        <p:nvSpPr>
          <p:cNvPr id="4099" name="Rectangle 3"/>
          <p:cNvSpPr>
            <a:spLocks noGrp="1" noChangeArrowheads="1"/>
          </p:cNvSpPr>
          <p:nvPr>
            <p:ph type="body" idx="1"/>
          </p:nvPr>
        </p:nvSpPr>
        <p:spPr/>
        <p:txBody>
          <a:bodyPr/>
          <a:lstStyle/>
          <a:p>
            <a:pPr>
              <a:buFontTx/>
              <a:buNone/>
            </a:pPr>
            <a:r>
              <a:rPr lang="en-US" altLang="zh-CN" dirty="0"/>
              <a:t>           Verilog</a:t>
            </a:r>
            <a:r>
              <a:rPr lang="zh-CN" altLang="en-US" dirty="0"/>
              <a:t>语言中的任何过程模块都从属于以下</a:t>
            </a:r>
            <a:r>
              <a:rPr lang="en-US" altLang="zh-CN" dirty="0"/>
              <a:t>4</a:t>
            </a:r>
            <a:r>
              <a:rPr lang="zh-CN" altLang="en-US" dirty="0"/>
              <a:t>种结构的说明语句：</a:t>
            </a:r>
          </a:p>
          <a:p>
            <a:pPr>
              <a:buFontTx/>
              <a:buNone/>
            </a:pP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initial</a:t>
            </a:r>
            <a:r>
              <a:rPr lang="zh-CN" altLang="en-US" dirty="0">
                <a:solidFill>
                  <a:srgbClr val="FF0000"/>
                </a:solidFill>
              </a:rPr>
              <a:t>说明语句；</a:t>
            </a:r>
          </a:p>
          <a:p>
            <a:pPr>
              <a:buFontTx/>
              <a:buNone/>
            </a:pPr>
            <a:r>
              <a:rPr lang="zh-CN" altLang="en-US" dirty="0"/>
              <a:t>（</a:t>
            </a:r>
            <a:r>
              <a:rPr lang="en-US" altLang="zh-CN" dirty="0"/>
              <a:t>2</a:t>
            </a:r>
            <a:r>
              <a:rPr lang="zh-CN" altLang="en-US" dirty="0"/>
              <a:t>）</a:t>
            </a:r>
            <a:r>
              <a:rPr lang="en-US" altLang="zh-CN" dirty="0"/>
              <a:t>always</a:t>
            </a:r>
            <a:r>
              <a:rPr lang="zh-CN" altLang="en-US" dirty="0"/>
              <a:t>说明语句；</a:t>
            </a:r>
          </a:p>
          <a:p>
            <a:pPr>
              <a:buFontTx/>
              <a:buNone/>
            </a:pPr>
            <a:r>
              <a:rPr lang="zh-CN" altLang="en-US" dirty="0">
                <a:solidFill>
                  <a:srgbClr val="FF0000"/>
                </a:solidFill>
              </a:rPr>
              <a:t>（</a:t>
            </a:r>
            <a:r>
              <a:rPr lang="en-US" altLang="zh-CN" dirty="0">
                <a:solidFill>
                  <a:srgbClr val="FF0000"/>
                </a:solidFill>
              </a:rPr>
              <a:t>3</a:t>
            </a:r>
            <a:r>
              <a:rPr lang="zh-CN" altLang="en-US" dirty="0">
                <a:solidFill>
                  <a:srgbClr val="FF0000"/>
                </a:solidFill>
              </a:rPr>
              <a:t>）</a:t>
            </a:r>
            <a:r>
              <a:rPr lang="en-US" altLang="zh-CN" dirty="0">
                <a:solidFill>
                  <a:srgbClr val="FF0000"/>
                </a:solidFill>
              </a:rPr>
              <a:t>task</a:t>
            </a:r>
            <a:r>
              <a:rPr lang="zh-CN" altLang="en-US" dirty="0">
                <a:solidFill>
                  <a:srgbClr val="FF0000"/>
                </a:solidFill>
              </a:rPr>
              <a:t>说明语句；</a:t>
            </a:r>
          </a:p>
          <a:p>
            <a:pPr>
              <a:buFontTx/>
              <a:buNone/>
            </a:pPr>
            <a:r>
              <a:rPr lang="zh-CN" altLang="en-US" dirty="0"/>
              <a:t>（</a:t>
            </a:r>
            <a:r>
              <a:rPr lang="en-US" altLang="zh-CN" dirty="0"/>
              <a:t>4</a:t>
            </a:r>
            <a:r>
              <a:rPr lang="zh-CN" altLang="en-US" dirty="0"/>
              <a:t>）</a:t>
            </a:r>
            <a:r>
              <a:rPr lang="en-US" altLang="zh-CN" dirty="0"/>
              <a:t>function</a:t>
            </a:r>
            <a:r>
              <a:rPr lang="zh-CN" altLang="en-US" dirty="0"/>
              <a:t>说明语句；</a:t>
            </a:r>
          </a:p>
          <a:p>
            <a:pPr>
              <a:buFontTx/>
              <a:buNone/>
            </a:pPr>
            <a:r>
              <a:rPr lang="zh-CN" altLang="en-US" dirty="0"/>
              <a:t>          </a:t>
            </a:r>
          </a:p>
        </p:txBody>
      </p:sp>
    </p:spTree>
    <p:extLst>
      <p:ext uri="{BB962C8B-B14F-4D97-AF65-F5344CB8AC3E}">
        <p14:creationId xmlns:p14="http://schemas.microsoft.com/office/powerpoint/2010/main" val="3396299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099">
                                            <p:txEl>
                                              <p:pRg st="0" end="0"/>
                                            </p:txEl>
                                          </p:spTgt>
                                        </p:tgtEl>
                                        <p:attrNameLst>
                                          <p:attrName>style.visibility</p:attrName>
                                        </p:attrNameLst>
                                      </p:cBhvr>
                                      <p:to>
                                        <p:strVal val="visible"/>
                                      </p:to>
                                    </p:set>
                                    <p:animEffect transition="in" filter="dissolve">
                                      <p:cBhvr>
                                        <p:cTn id="11" dur="500"/>
                                        <p:tgtEl>
                                          <p:spTgt spid="409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099">
                                            <p:txEl>
                                              <p:pRg st="1" end="1"/>
                                            </p:txEl>
                                          </p:spTgt>
                                        </p:tgtEl>
                                        <p:attrNameLst>
                                          <p:attrName>style.visibility</p:attrName>
                                        </p:attrNameLst>
                                      </p:cBhvr>
                                      <p:to>
                                        <p:strVal val="visible"/>
                                      </p:to>
                                    </p:set>
                                    <p:animEffect transition="in" filter="dissolve">
                                      <p:cBhvr>
                                        <p:cTn id="16" dur="500"/>
                                        <p:tgtEl>
                                          <p:spTgt spid="40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099">
                                            <p:txEl>
                                              <p:pRg st="2" end="2"/>
                                            </p:txEl>
                                          </p:spTgt>
                                        </p:tgtEl>
                                        <p:attrNameLst>
                                          <p:attrName>style.visibility</p:attrName>
                                        </p:attrNameLst>
                                      </p:cBhvr>
                                      <p:to>
                                        <p:strVal val="visible"/>
                                      </p:to>
                                    </p:set>
                                    <p:animEffect transition="in" filter="dissolve">
                                      <p:cBhvr>
                                        <p:cTn id="21" dur="500"/>
                                        <p:tgtEl>
                                          <p:spTgt spid="409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099">
                                            <p:txEl>
                                              <p:pRg st="3" end="3"/>
                                            </p:txEl>
                                          </p:spTgt>
                                        </p:tgtEl>
                                        <p:attrNameLst>
                                          <p:attrName>style.visibility</p:attrName>
                                        </p:attrNameLst>
                                      </p:cBhvr>
                                      <p:to>
                                        <p:strVal val="visible"/>
                                      </p:to>
                                    </p:set>
                                    <p:animEffect transition="in" filter="dissolve">
                                      <p:cBhvr>
                                        <p:cTn id="26" dur="500"/>
                                        <p:tgtEl>
                                          <p:spTgt spid="409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Effect transition="in" filter="dissolve">
                                      <p:cBhvr>
                                        <p:cTn id="31" dur="500"/>
                                        <p:tgtEl>
                                          <p:spTgt spid="409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099">
                                            <p:txEl>
                                              <p:pRg st="5" end="5"/>
                                            </p:txEl>
                                          </p:spTgt>
                                        </p:tgtEl>
                                        <p:attrNameLst>
                                          <p:attrName>style.visibility</p:attrName>
                                        </p:attrNameLst>
                                      </p:cBhvr>
                                      <p:to>
                                        <p:strVal val="visible"/>
                                      </p:to>
                                    </p:set>
                                    <p:animEffect transition="in" filter="dissolve">
                                      <p:cBhvr>
                                        <p:cTn id="3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09600" y="381000"/>
            <a:ext cx="7772400" cy="3352800"/>
          </a:xfrm>
          <a:solidFill>
            <a:schemeClr val="bg1"/>
          </a:solidFill>
        </p:spPr>
        <p:txBody>
          <a:bodyPr/>
          <a:lstStyle/>
          <a:p>
            <a:pPr>
              <a:buFontTx/>
              <a:buNone/>
            </a:pPr>
            <a:r>
              <a:rPr lang="en-US" altLang="zh-CN" sz="2800" dirty="0" smtClean="0"/>
              <a:t>            initial</a:t>
            </a:r>
            <a:r>
              <a:rPr lang="zh-CN" altLang="en-US" sz="2800" dirty="0"/>
              <a:t>和</a:t>
            </a:r>
            <a:r>
              <a:rPr lang="en-US" altLang="zh-CN" sz="2800" dirty="0"/>
              <a:t>always</a:t>
            </a:r>
            <a:r>
              <a:rPr lang="zh-CN" altLang="en-US" sz="2800" dirty="0"/>
              <a:t>说明语句在仿真的一</a:t>
            </a:r>
            <a:r>
              <a:rPr lang="zh-CN" altLang="en-US" sz="2800" dirty="0" smtClean="0"/>
              <a:t>开始</a:t>
            </a:r>
            <a:r>
              <a:rPr lang="zh-CN" altLang="en-US" sz="2800" dirty="0"/>
              <a:t>即</a:t>
            </a:r>
            <a:r>
              <a:rPr lang="zh-CN" altLang="en-US" sz="2800" dirty="0" smtClean="0"/>
              <a:t>开始执行</a:t>
            </a:r>
            <a:r>
              <a:rPr lang="zh-CN" altLang="en-US" sz="2800" dirty="0"/>
              <a:t>。 </a:t>
            </a:r>
            <a:r>
              <a:rPr lang="en-US" altLang="zh-CN" sz="2800" dirty="0"/>
              <a:t>Initial</a:t>
            </a:r>
            <a:r>
              <a:rPr lang="zh-CN" altLang="en-US" sz="2800" dirty="0"/>
              <a:t>语句只执行一次。相反</a:t>
            </a:r>
            <a:r>
              <a:rPr lang="en-US" altLang="zh-CN" sz="2800" dirty="0"/>
              <a:t>always</a:t>
            </a:r>
            <a:r>
              <a:rPr lang="zh-CN" altLang="en-US" sz="2800" dirty="0"/>
              <a:t>语句则是不断地重复执行，直到仿真过程结束。在一个模块中，使用</a:t>
            </a:r>
            <a:r>
              <a:rPr lang="en-US" altLang="zh-CN" sz="2800" dirty="0"/>
              <a:t>Initial</a:t>
            </a:r>
            <a:r>
              <a:rPr lang="zh-CN" altLang="en-US" sz="2800" dirty="0"/>
              <a:t>和</a:t>
            </a:r>
            <a:r>
              <a:rPr lang="en-US" altLang="zh-CN" sz="2800" dirty="0"/>
              <a:t>always</a:t>
            </a:r>
            <a:r>
              <a:rPr lang="zh-CN" altLang="en-US" sz="2800" dirty="0"/>
              <a:t>语句的次数是不受限制的。</a:t>
            </a:r>
          </a:p>
          <a:p>
            <a:pPr>
              <a:buFontTx/>
              <a:buNone/>
            </a:pPr>
            <a:r>
              <a:rPr lang="zh-CN" altLang="en-US" sz="2800" dirty="0"/>
              <a:t>           </a:t>
            </a:r>
            <a:r>
              <a:rPr lang="en-US" altLang="zh-CN" sz="2800" dirty="0"/>
              <a:t>task</a:t>
            </a:r>
            <a:r>
              <a:rPr lang="zh-CN" altLang="en-US" sz="2800" dirty="0"/>
              <a:t>和</a:t>
            </a:r>
            <a:r>
              <a:rPr lang="en-US" altLang="zh-CN" sz="2800" dirty="0"/>
              <a:t>function</a:t>
            </a:r>
            <a:r>
              <a:rPr lang="zh-CN" altLang="en-US" sz="2800" dirty="0"/>
              <a:t>语句可以在程序模块中一处或多处调用。</a:t>
            </a:r>
          </a:p>
        </p:txBody>
      </p:sp>
      <p:sp>
        <p:nvSpPr>
          <p:cNvPr id="5123" name="Text Box 3"/>
          <p:cNvSpPr txBox="1">
            <a:spLocks noChangeArrowheads="1"/>
          </p:cNvSpPr>
          <p:nvPr/>
        </p:nvSpPr>
        <p:spPr bwMode="auto">
          <a:xfrm>
            <a:off x="669925" y="4170363"/>
            <a:ext cx="748347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chemeClr val="accent2"/>
                </a:solidFill>
                <a:latin typeface="Times New Roman" pitchFamily="18" charset="0"/>
              </a:rPr>
              <a:t>1</a:t>
            </a:r>
            <a:r>
              <a:rPr kumimoji="1" lang="zh-CN" altLang="en-US" sz="3200" b="1" dirty="0" smtClean="0">
                <a:solidFill>
                  <a:schemeClr val="accent2"/>
                </a:solidFill>
                <a:latin typeface="Times New Roman" pitchFamily="18" charset="0"/>
              </a:rPr>
              <a:t>、</a:t>
            </a:r>
            <a:r>
              <a:rPr kumimoji="1" lang="en-US" altLang="zh-CN" sz="3200" b="1" dirty="0" smtClean="0">
                <a:solidFill>
                  <a:schemeClr val="accent2"/>
                </a:solidFill>
                <a:latin typeface="Times New Roman" pitchFamily="18" charset="0"/>
              </a:rPr>
              <a:t>Initial</a:t>
            </a:r>
            <a:r>
              <a:rPr kumimoji="1" lang="zh-CN" altLang="en-US" sz="3200" b="1" dirty="0">
                <a:solidFill>
                  <a:schemeClr val="accent2"/>
                </a:solidFill>
                <a:latin typeface="Times New Roman" pitchFamily="18" charset="0"/>
              </a:rPr>
              <a:t>语句</a:t>
            </a:r>
          </a:p>
          <a:p>
            <a:pPr>
              <a:spcBef>
                <a:spcPct val="20000"/>
              </a:spcBef>
            </a:pPr>
            <a:r>
              <a:rPr kumimoji="1" lang="zh-CN" altLang="en-US" sz="3200" dirty="0">
                <a:solidFill>
                  <a:schemeClr val="accent2"/>
                </a:solidFill>
                <a:latin typeface="Times New Roman" pitchFamily="18" charset="0"/>
              </a:rPr>
              <a:t>       </a:t>
            </a:r>
            <a:r>
              <a:rPr kumimoji="1" lang="en-US" altLang="zh-CN" sz="3200" dirty="0">
                <a:solidFill>
                  <a:schemeClr val="accent2"/>
                </a:solidFill>
                <a:latin typeface="Times New Roman" pitchFamily="18" charset="0"/>
              </a:rPr>
              <a:t>Initial</a:t>
            </a:r>
            <a:r>
              <a:rPr kumimoji="1" lang="zh-CN" altLang="en-US" sz="3200" dirty="0">
                <a:solidFill>
                  <a:schemeClr val="accent2"/>
                </a:solidFill>
                <a:latin typeface="Times New Roman" pitchFamily="18" charset="0"/>
              </a:rPr>
              <a:t>语句的格式如下：</a:t>
            </a:r>
            <a:endParaRPr kumimoji="1" lang="zh-CN" altLang="en-US" sz="2800" dirty="0">
              <a:solidFill>
                <a:schemeClr val="accent2"/>
              </a:solidFill>
              <a:latin typeface="Times New Roman" pitchFamily="18" charset="0"/>
            </a:endParaRPr>
          </a:p>
        </p:txBody>
      </p:sp>
    </p:spTree>
    <p:extLst>
      <p:ext uri="{BB962C8B-B14F-4D97-AF65-F5344CB8AC3E}">
        <p14:creationId xmlns:p14="http://schemas.microsoft.com/office/powerpoint/2010/main" val="1627942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slide(fromBottom)">
                                      <p:cBhvr>
                                        <p:cTn id="1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autoUpdateAnimBg="0"/>
      <p:bldP spid="512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85800" y="457200"/>
            <a:ext cx="7772400" cy="5638800"/>
          </a:xfrm>
        </p:spPr>
        <p:txBody>
          <a:bodyPr/>
          <a:lstStyle/>
          <a:p>
            <a:pPr>
              <a:buFontTx/>
              <a:buNone/>
            </a:pPr>
            <a:r>
              <a:rPr lang="en-US" altLang="zh-CN"/>
              <a:t>   </a:t>
            </a:r>
            <a:r>
              <a:rPr lang="en-US" altLang="zh-CN">
                <a:solidFill>
                  <a:srgbClr val="FF3300"/>
                </a:solidFill>
              </a:rPr>
              <a:t>  Initial</a:t>
            </a:r>
          </a:p>
          <a:p>
            <a:pPr>
              <a:buFontTx/>
              <a:buNone/>
            </a:pPr>
            <a:r>
              <a:rPr lang="en-US" altLang="zh-CN"/>
              <a:t>          </a:t>
            </a:r>
            <a:r>
              <a:rPr lang="en-US" altLang="zh-CN">
                <a:solidFill>
                  <a:schemeClr val="accent2"/>
                </a:solidFill>
              </a:rPr>
              <a:t>begin</a:t>
            </a:r>
          </a:p>
          <a:p>
            <a:pPr>
              <a:buFontTx/>
              <a:buNone/>
            </a:pPr>
            <a:r>
              <a:rPr lang="en-US" altLang="zh-CN">
                <a:solidFill>
                  <a:schemeClr val="accent2"/>
                </a:solidFill>
              </a:rPr>
              <a:t>                 </a:t>
            </a:r>
            <a:r>
              <a:rPr lang="zh-CN" altLang="en-US">
                <a:solidFill>
                  <a:schemeClr val="accent2"/>
                </a:solidFill>
              </a:rPr>
              <a:t>语句</a:t>
            </a:r>
            <a:r>
              <a:rPr lang="en-US" altLang="zh-CN">
                <a:solidFill>
                  <a:schemeClr val="accent2"/>
                </a:solidFill>
              </a:rPr>
              <a:t>1</a:t>
            </a:r>
            <a:r>
              <a:rPr lang="zh-CN" altLang="en-US">
                <a:solidFill>
                  <a:schemeClr val="accent2"/>
                </a:solidFill>
              </a:rPr>
              <a:t>；</a:t>
            </a:r>
          </a:p>
          <a:p>
            <a:pPr>
              <a:buFontTx/>
              <a:buNone/>
            </a:pPr>
            <a:r>
              <a:rPr lang="zh-CN" altLang="en-US">
                <a:solidFill>
                  <a:schemeClr val="accent2"/>
                </a:solidFill>
              </a:rPr>
              <a:t>                 语句</a:t>
            </a:r>
            <a:r>
              <a:rPr lang="en-US" altLang="zh-CN">
                <a:solidFill>
                  <a:schemeClr val="accent2"/>
                </a:solidFill>
              </a:rPr>
              <a:t>2</a:t>
            </a:r>
            <a:r>
              <a:rPr lang="zh-CN" altLang="en-US">
                <a:solidFill>
                  <a:schemeClr val="accent2"/>
                </a:solidFill>
              </a:rPr>
              <a:t>；</a:t>
            </a:r>
          </a:p>
          <a:p>
            <a:pPr>
              <a:buFontTx/>
              <a:buNone/>
            </a:pPr>
            <a:r>
              <a:rPr lang="zh-CN" altLang="en-US">
                <a:solidFill>
                  <a:schemeClr val="accent2"/>
                </a:solidFill>
              </a:rPr>
              <a:t>                  </a:t>
            </a:r>
            <a:r>
              <a:rPr lang="en-US" altLang="zh-CN">
                <a:solidFill>
                  <a:schemeClr val="accent2"/>
                </a:solidFill>
              </a:rPr>
              <a:t>……..</a:t>
            </a:r>
            <a:r>
              <a:rPr lang="zh-CN" altLang="en-US">
                <a:solidFill>
                  <a:schemeClr val="accent2"/>
                </a:solidFill>
              </a:rPr>
              <a:t>；</a:t>
            </a:r>
          </a:p>
          <a:p>
            <a:pPr>
              <a:buFontTx/>
              <a:buNone/>
            </a:pPr>
            <a:r>
              <a:rPr lang="zh-CN" altLang="en-US">
                <a:solidFill>
                  <a:schemeClr val="accent2"/>
                </a:solidFill>
              </a:rPr>
              <a:t>                  语句</a:t>
            </a:r>
            <a:r>
              <a:rPr lang="en-US" altLang="zh-CN">
                <a:solidFill>
                  <a:schemeClr val="accent2"/>
                </a:solidFill>
              </a:rPr>
              <a:t>N</a:t>
            </a:r>
            <a:r>
              <a:rPr lang="zh-CN" altLang="en-US">
                <a:solidFill>
                  <a:schemeClr val="accent2"/>
                </a:solidFill>
              </a:rPr>
              <a:t>；</a:t>
            </a:r>
          </a:p>
          <a:p>
            <a:pPr>
              <a:buFontTx/>
              <a:buNone/>
            </a:pPr>
            <a:r>
              <a:rPr lang="zh-CN" altLang="en-US">
                <a:solidFill>
                  <a:schemeClr val="accent2"/>
                </a:solidFill>
              </a:rPr>
              <a:t>           </a:t>
            </a:r>
            <a:r>
              <a:rPr lang="en-US" altLang="zh-CN">
                <a:solidFill>
                  <a:schemeClr val="accent2"/>
                </a:solidFill>
              </a:rPr>
              <a:t>end</a:t>
            </a:r>
          </a:p>
          <a:p>
            <a:pPr>
              <a:buFontTx/>
              <a:buNone/>
            </a:pPr>
            <a:r>
              <a:rPr lang="zh-CN" altLang="en-US"/>
              <a:t>举例说明：</a:t>
            </a:r>
          </a:p>
        </p:txBody>
      </p:sp>
    </p:spTree>
    <p:extLst>
      <p:ext uri="{BB962C8B-B14F-4D97-AF65-F5344CB8AC3E}">
        <p14:creationId xmlns:p14="http://schemas.microsoft.com/office/powerpoint/2010/main" val="3934710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out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62000" y="381000"/>
            <a:ext cx="7924800" cy="4648200"/>
          </a:xfrm>
        </p:spPr>
        <p:txBody>
          <a:bodyPr/>
          <a:lstStyle/>
          <a:p>
            <a:pPr>
              <a:buFontTx/>
              <a:buNone/>
            </a:pPr>
            <a:r>
              <a:rPr lang="zh-CN" altLang="en-US"/>
              <a:t>例</a:t>
            </a:r>
            <a:r>
              <a:rPr lang="en-US" altLang="zh-CN"/>
              <a:t>1</a:t>
            </a:r>
            <a:r>
              <a:rPr lang="zh-CN" altLang="en-US"/>
              <a:t>：</a:t>
            </a:r>
          </a:p>
          <a:p>
            <a:pPr>
              <a:buFontTx/>
              <a:buNone/>
            </a:pPr>
            <a:r>
              <a:rPr lang="zh-CN" altLang="en-US"/>
              <a:t> </a:t>
            </a:r>
            <a:r>
              <a:rPr lang="en-US" altLang="zh-CN"/>
              <a:t>Initial</a:t>
            </a:r>
          </a:p>
          <a:p>
            <a:pPr>
              <a:buFontTx/>
              <a:buNone/>
            </a:pPr>
            <a:r>
              <a:rPr lang="en-US" altLang="zh-CN"/>
              <a:t>  begin</a:t>
            </a:r>
          </a:p>
          <a:p>
            <a:pPr>
              <a:buFontTx/>
              <a:buNone/>
            </a:pPr>
            <a:r>
              <a:rPr lang="en-US" altLang="zh-CN"/>
              <a:t>    </a:t>
            </a:r>
            <a:r>
              <a:rPr lang="en-US" altLang="zh-CN" sz="2800"/>
              <a:t>areg = 0;  //</a:t>
            </a:r>
            <a:r>
              <a:rPr lang="zh-CN" altLang="en-US" sz="2800"/>
              <a:t>初始化寄存器</a:t>
            </a:r>
            <a:r>
              <a:rPr lang="en-US" altLang="zh-CN" sz="2800"/>
              <a:t>areg</a:t>
            </a:r>
          </a:p>
          <a:p>
            <a:pPr>
              <a:buFontTx/>
              <a:buNone/>
            </a:pPr>
            <a:r>
              <a:rPr lang="en-US" altLang="zh-CN" sz="2800"/>
              <a:t>    for (index = 0; index &lt;size; index = index + 1)</a:t>
            </a:r>
          </a:p>
          <a:p>
            <a:pPr>
              <a:buFontTx/>
              <a:buNone/>
            </a:pPr>
            <a:r>
              <a:rPr lang="en-US" altLang="zh-CN" sz="2800"/>
              <a:t>             memory[index]=0;  //</a:t>
            </a:r>
            <a:r>
              <a:rPr lang="zh-CN" altLang="en-US" sz="2800"/>
              <a:t>初始化一个</a:t>
            </a:r>
            <a:r>
              <a:rPr lang="en-US" altLang="zh-CN" sz="2800"/>
              <a:t>memory</a:t>
            </a:r>
          </a:p>
          <a:p>
            <a:pPr>
              <a:buFontTx/>
              <a:buNone/>
            </a:pPr>
            <a:r>
              <a:rPr lang="en-US" altLang="zh-CN" sz="2800"/>
              <a:t>    </a:t>
            </a:r>
            <a:r>
              <a:rPr lang="en-US" altLang="zh-CN"/>
              <a:t>end</a:t>
            </a:r>
          </a:p>
        </p:txBody>
      </p:sp>
      <p:sp>
        <p:nvSpPr>
          <p:cNvPr id="7171" name="Text Box 3"/>
          <p:cNvSpPr txBox="1">
            <a:spLocks noChangeArrowheads="1"/>
          </p:cNvSpPr>
          <p:nvPr/>
        </p:nvSpPr>
        <p:spPr bwMode="auto">
          <a:xfrm>
            <a:off x="822325" y="5105400"/>
            <a:ext cx="7483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itchFamily="18" charset="0"/>
              </a:rPr>
              <a:t>         </a:t>
            </a:r>
            <a:r>
              <a:rPr kumimoji="1" lang="zh-CN" altLang="en-US" sz="3200">
                <a:solidFill>
                  <a:srgbClr val="FF3300"/>
                </a:solidFill>
                <a:latin typeface="Times New Roman" pitchFamily="18" charset="0"/>
              </a:rPr>
              <a:t>在这个例子中则是用</a:t>
            </a:r>
            <a:r>
              <a:rPr kumimoji="1" lang="en-US" altLang="zh-CN" sz="3200">
                <a:solidFill>
                  <a:srgbClr val="FF3300"/>
                </a:solidFill>
                <a:latin typeface="Times New Roman" pitchFamily="18" charset="0"/>
              </a:rPr>
              <a:t>Initial</a:t>
            </a:r>
            <a:r>
              <a:rPr kumimoji="1" lang="zh-CN" altLang="en-US" sz="3200">
                <a:solidFill>
                  <a:srgbClr val="FF3300"/>
                </a:solidFill>
                <a:latin typeface="Times New Roman" pitchFamily="18" charset="0"/>
              </a:rPr>
              <a:t>语句在仿真的初始状态对各变量进行初始化。</a:t>
            </a:r>
            <a:endParaRPr kumimoji="1" lang="zh-CN" altLang="en-US" sz="2800">
              <a:solidFill>
                <a:srgbClr val="FF3300"/>
              </a:solidFill>
              <a:latin typeface="Times New Roman" pitchFamily="18" charset="0"/>
            </a:endParaRPr>
          </a:p>
        </p:txBody>
      </p:sp>
    </p:spTree>
    <p:extLst>
      <p:ext uri="{BB962C8B-B14F-4D97-AF65-F5344CB8AC3E}">
        <p14:creationId xmlns:p14="http://schemas.microsoft.com/office/powerpoint/2010/main" val="3755033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ssolve">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additive="base">
                                        <p:cTn id="12" dur="500" fill="hold"/>
                                        <p:tgtEl>
                                          <p:spTgt spid="7171"/>
                                        </p:tgtEl>
                                        <p:attrNameLst>
                                          <p:attrName>ppt_x</p:attrName>
                                        </p:attrNameLst>
                                      </p:cBhvr>
                                      <p:tavLst>
                                        <p:tav tm="0">
                                          <p:val>
                                            <p:strVal val="0-#ppt_w/2"/>
                                          </p:val>
                                        </p:tav>
                                        <p:tav tm="100000">
                                          <p:val>
                                            <p:strVal val="#ppt_x"/>
                                          </p:val>
                                        </p:tav>
                                      </p:tavLst>
                                    </p:anim>
                                    <p:anim calcmode="lin" valueType="num">
                                      <p:cBhvr additive="base">
                                        <p:cTn id="13"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533400" y="304800"/>
            <a:ext cx="8153400" cy="4953000"/>
          </a:xfrm>
        </p:spPr>
        <p:txBody>
          <a:bodyPr/>
          <a:lstStyle/>
          <a:p>
            <a:pPr>
              <a:lnSpc>
                <a:spcPct val="90000"/>
              </a:lnSpc>
              <a:buFontTx/>
              <a:buNone/>
            </a:pPr>
            <a:r>
              <a:rPr lang="zh-CN" altLang="en-US" sz="3600"/>
              <a:t>例</a:t>
            </a:r>
            <a:r>
              <a:rPr lang="en-US" altLang="zh-CN" sz="3600"/>
              <a:t>2</a:t>
            </a:r>
            <a:r>
              <a:rPr lang="zh-CN" altLang="en-US" sz="3600"/>
              <a:t>：</a:t>
            </a:r>
          </a:p>
          <a:p>
            <a:pPr>
              <a:lnSpc>
                <a:spcPct val="90000"/>
              </a:lnSpc>
              <a:buFontTx/>
              <a:buNone/>
            </a:pPr>
            <a:r>
              <a:rPr lang="en-US" altLang="zh-CN"/>
              <a:t>Initial</a:t>
            </a:r>
          </a:p>
          <a:p>
            <a:pPr>
              <a:lnSpc>
                <a:spcPct val="90000"/>
              </a:lnSpc>
              <a:buFontTx/>
              <a:buNone/>
            </a:pPr>
            <a:r>
              <a:rPr lang="en-US" altLang="zh-CN"/>
              <a:t>  begin</a:t>
            </a:r>
          </a:p>
          <a:p>
            <a:pPr>
              <a:lnSpc>
                <a:spcPct val="90000"/>
              </a:lnSpc>
              <a:buFontTx/>
              <a:buNone/>
            </a:pPr>
            <a:r>
              <a:rPr lang="en-US" altLang="zh-CN"/>
              <a:t>    inputs =‘b000000;  //</a:t>
            </a:r>
            <a:r>
              <a:rPr lang="zh-CN" altLang="en-US"/>
              <a:t>初始化寄存器</a:t>
            </a:r>
            <a:r>
              <a:rPr lang="en-US" altLang="zh-CN"/>
              <a:t>inputs</a:t>
            </a:r>
          </a:p>
          <a:p>
            <a:pPr>
              <a:lnSpc>
                <a:spcPct val="90000"/>
              </a:lnSpc>
              <a:buFontTx/>
              <a:buNone/>
            </a:pPr>
            <a:r>
              <a:rPr lang="en-US" altLang="zh-CN"/>
              <a:t>    #10 inputs = ‘b011001;</a:t>
            </a:r>
          </a:p>
          <a:p>
            <a:pPr>
              <a:lnSpc>
                <a:spcPct val="90000"/>
              </a:lnSpc>
              <a:buFontTx/>
              <a:buNone/>
            </a:pPr>
            <a:r>
              <a:rPr lang="en-US" altLang="zh-CN"/>
              <a:t>    #10 inputs = ‘b011011;</a:t>
            </a:r>
          </a:p>
          <a:p>
            <a:pPr>
              <a:lnSpc>
                <a:spcPct val="90000"/>
              </a:lnSpc>
              <a:buFontTx/>
              <a:buNone/>
            </a:pPr>
            <a:r>
              <a:rPr lang="en-US" altLang="zh-CN"/>
              <a:t>    #10 inputs = ‘b011000;</a:t>
            </a:r>
          </a:p>
          <a:p>
            <a:pPr>
              <a:lnSpc>
                <a:spcPct val="90000"/>
              </a:lnSpc>
              <a:buFontTx/>
              <a:buNone/>
            </a:pPr>
            <a:r>
              <a:rPr lang="en-US" altLang="zh-CN"/>
              <a:t>    #10 inputs = ‘b001000;</a:t>
            </a:r>
          </a:p>
          <a:p>
            <a:pPr>
              <a:lnSpc>
                <a:spcPct val="90000"/>
              </a:lnSpc>
              <a:buFontTx/>
              <a:buNone/>
            </a:pPr>
            <a:r>
              <a:rPr lang="en-US" altLang="zh-CN"/>
              <a:t>    end</a:t>
            </a:r>
          </a:p>
        </p:txBody>
      </p:sp>
      <p:sp>
        <p:nvSpPr>
          <p:cNvPr id="8195" name="Text Box 3"/>
          <p:cNvSpPr txBox="1">
            <a:spLocks noChangeArrowheads="1"/>
          </p:cNvSpPr>
          <p:nvPr/>
        </p:nvSpPr>
        <p:spPr bwMode="auto">
          <a:xfrm>
            <a:off x="517525" y="5149850"/>
            <a:ext cx="7864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itchFamily="18" charset="0"/>
              </a:rPr>
              <a:t>       </a:t>
            </a:r>
            <a:r>
              <a:rPr kumimoji="1" lang="zh-CN" altLang="en-US" sz="3200">
                <a:solidFill>
                  <a:srgbClr val="FF3300"/>
                </a:solidFill>
                <a:latin typeface="Times New Roman" pitchFamily="18" charset="0"/>
              </a:rPr>
              <a:t>在该例中，我们可以看到</a:t>
            </a:r>
            <a:r>
              <a:rPr kumimoji="1" lang="en-US" altLang="zh-CN" sz="2800">
                <a:solidFill>
                  <a:srgbClr val="FF3300"/>
                </a:solidFill>
                <a:latin typeface="Times New Roman" pitchFamily="18" charset="0"/>
              </a:rPr>
              <a:t>Initial</a:t>
            </a:r>
            <a:r>
              <a:rPr kumimoji="1" lang="zh-CN" altLang="en-US" sz="2800">
                <a:solidFill>
                  <a:srgbClr val="FF3300"/>
                </a:solidFill>
                <a:latin typeface="Times New Roman" pitchFamily="18" charset="0"/>
              </a:rPr>
              <a:t>语句的另一个用途，生成激励波形作为电路的仿真信号。</a:t>
            </a:r>
          </a:p>
        </p:txBody>
      </p:sp>
    </p:spTree>
    <p:extLst>
      <p:ext uri="{BB962C8B-B14F-4D97-AF65-F5344CB8AC3E}">
        <p14:creationId xmlns:p14="http://schemas.microsoft.com/office/powerpoint/2010/main" val="2831955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up)">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152400"/>
            <a:ext cx="7772400" cy="685800"/>
          </a:xfrm>
        </p:spPr>
        <p:txBody>
          <a:bodyPr/>
          <a:lstStyle/>
          <a:p>
            <a:pPr>
              <a:buFontTx/>
              <a:buNone/>
            </a:pPr>
            <a:r>
              <a:rPr lang="en-US" altLang="zh-CN" b="1" dirty="0" smtClean="0">
                <a:solidFill>
                  <a:srgbClr val="FF3300"/>
                </a:solidFill>
              </a:rPr>
              <a:t>2</a:t>
            </a:r>
            <a:r>
              <a:rPr lang="zh-CN" altLang="en-US" b="1" dirty="0" smtClean="0">
                <a:solidFill>
                  <a:srgbClr val="FF3300"/>
                </a:solidFill>
              </a:rPr>
              <a:t>、</a:t>
            </a:r>
            <a:r>
              <a:rPr lang="en-US" altLang="zh-CN" b="1" dirty="0" smtClean="0">
                <a:solidFill>
                  <a:srgbClr val="FF3300"/>
                </a:solidFill>
              </a:rPr>
              <a:t> </a:t>
            </a:r>
            <a:r>
              <a:rPr lang="en-US" altLang="zh-CN" b="1" dirty="0">
                <a:solidFill>
                  <a:srgbClr val="FF3300"/>
                </a:solidFill>
              </a:rPr>
              <a:t>always</a:t>
            </a:r>
            <a:r>
              <a:rPr lang="zh-CN" altLang="en-US" b="1" dirty="0">
                <a:solidFill>
                  <a:srgbClr val="FF3300"/>
                </a:solidFill>
              </a:rPr>
              <a:t>语句</a:t>
            </a:r>
            <a:endParaRPr lang="zh-CN" altLang="en-US" dirty="0">
              <a:solidFill>
                <a:srgbClr val="FF3300"/>
              </a:solidFill>
            </a:endParaRPr>
          </a:p>
        </p:txBody>
      </p:sp>
      <p:sp>
        <p:nvSpPr>
          <p:cNvPr id="9219" name="Text Box 3"/>
          <p:cNvSpPr txBox="1">
            <a:spLocks noChangeArrowheads="1"/>
          </p:cNvSpPr>
          <p:nvPr/>
        </p:nvSpPr>
        <p:spPr bwMode="auto">
          <a:xfrm>
            <a:off x="288925" y="990600"/>
            <a:ext cx="8474075"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itchFamily="18" charset="0"/>
              </a:rPr>
              <a:t>     </a:t>
            </a:r>
            <a:r>
              <a:rPr kumimoji="1" lang="en-US" altLang="zh-CN" sz="2800">
                <a:latin typeface="Times New Roman" pitchFamily="18" charset="0"/>
              </a:rPr>
              <a:t>always</a:t>
            </a:r>
            <a:r>
              <a:rPr kumimoji="1" lang="zh-CN" altLang="en-US" sz="2800">
                <a:latin typeface="Times New Roman" pitchFamily="18" charset="0"/>
              </a:rPr>
              <a:t>语句在仿真过程中是不断重复执行的。格式如下：</a:t>
            </a:r>
          </a:p>
          <a:p>
            <a:pPr>
              <a:lnSpc>
                <a:spcPct val="90000"/>
              </a:lnSpc>
              <a:spcBef>
                <a:spcPct val="20000"/>
              </a:spcBef>
            </a:pPr>
            <a:r>
              <a:rPr kumimoji="1" lang="zh-CN" altLang="en-US" sz="2800">
                <a:latin typeface="Times New Roman" pitchFamily="18" charset="0"/>
              </a:rPr>
              <a:t>      </a:t>
            </a:r>
            <a:r>
              <a:rPr kumimoji="1" lang="en-US" altLang="zh-CN" sz="2800">
                <a:latin typeface="Times New Roman" pitchFamily="18" charset="0"/>
              </a:rPr>
              <a:t>always  &lt;</a:t>
            </a:r>
            <a:r>
              <a:rPr kumimoji="1" lang="zh-CN" altLang="en-US" sz="2800">
                <a:latin typeface="Times New Roman" pitchFamily="18" charset="0"/>
              </a:rPr>
              <a:t>时序控制</a:t>
            </a:r>
            <a:r>
              <a:rPr kumimoji="1" lang="en-US" altLang="zh-CN" sz="2800">
                <a:latin typeface="Times New Roman" pitchFamily="18" charset="0"/>
              </a:rPr>
              <a:t>&gt; &lt;</a:t>
            </a:r>
            <a:r>
              <a:rPr kumimoji="1" lang="zh-CN" altLang="en-US" sz="2800">
                <a:latin typeface="Times New Roman" pitchFamily="18" charset="0"/>
              </a:rPr>
              <a:t>语句</a:t>
            </a:r>
            <a:r>
              <a:rPr kumimoji="1" lang="en-US" altLang="zh-CN" sz="2800">
                <a:latin typeface="Times New Roman" pitchFamily="18" charset="0"/>
              </a:rPr>
              <a:t>&gt;</a:t>
            </a:r>
          </a:p>
          <a:p>
            <a:pPr>
              <a:lnSpc>
                <a:spcPct val="90000"/>
              </a:lnSpc>
              <a:spcBef>
                <a:spcPct val="20000"/>
              </a:spcBef>
            </a:pPr>
            <a:r>
              <a:rPr kumimoji="1" lang="en-US" altLang="zh-CN" sz="2800">
                <a:latin typeface="Times New Roman" pitchFamily="18" charset="0"/>
              </a:rPr>
              <a:t>        always</a:t>
            </a:r>
            <a:r>
              <a:rPr kumimoji="1" lang="zh-CN" altLang="en-US" sz="2800">
                <a:latin typeface="Times New Roman" pitchFamily="18" charset="0"/>
              </a:rPr>
              <a:t>语句由于其不断重复执行的特征，只有和一定的时序控制结合在一起才有用。</a:t>
            </a:r>
            <a:r>
              <a:rPr kumimoji="1" lang="zh-CN" altLang="en-US" sz="2800" b="1">
                <a:latin typeface="Times New Roman" pitchFamily="18" charset="0"/>
              </a:rPr>
              <a:t>如果一个</a:t>
            </a:r>
            <a:r>
              <a:rPr kumimoji="1" lang="en-US" altLang="zh-CN" sz="2800" b="1">
                <a:latin typeface="Times New Roman" pitchFamily="18" charset="0"/>
              </a:rPr>
              <a:t>always</a:t>
            </a:r>
            <a:r>
              <a:rPr kumimoji="1" lang="zh-CN" altLang="en-US" sz="2800" b="1">
                <a:latin typeface="Times New Roman" pitchFamily="18" charset="0"/>
              </a:rPr>
              <a:t>语句没有时序控制，则这个</a:t>
            </a:r>
            <a:r>
              <a:rPr kumimoji="1" lang="en-US" altLang="zh-CN" sz="2800" b="1">
                <a:latin typeface="Times New Roman" pitchFamily="18" charset="0"/>
              </a:rPr>
              <a:t>always</a:t>
            </a:r>
            <a:r>
              <a:rPr kumimoji="1" lang="zh-CN" altLang="en-US" sz="2800" b="1">
                <a:latin typeface="Times New Roman" pitchFamily="18" charset="0"/>
              </a:rPr>
              <a:t>语句将会生成一个仿真死锁。</a:t>
            </a:r>
            <a:r>
              <a:rPr kumimoji="1" lang="zh-CN" altLang="en-US" sz="2800">
                <a:latin typeface="Times New Roman" pitchFamily="18" charset="0"/>
              </a:rPr>
              <a:t>如下例：</a:t>
            </a:r>
          </a:p>
        </p:txBody>
      </p:sp>
      <p:sp>
        <p:nvSpPr>
          <p:cNvPr id="9220" name="Text Box 4"/>
          <p:cNvSpPr txBox="1">
            <a:spLocks noChangeArrowheads="1"/>
          </p:cNvSpPr>
          <p:nvPr/>
        </p:nvSpPr>
        <p:spPr bwMode="auto">
          <a:xfrm>
            <a:off x="517525" y="4497388"/>
            <a:ext cx="7788275"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pitchFamily="18" charset="0"/>
              </a:rPr>
              <a:t>例</a:t>
            </a:r>
            <a:r>
              <a:rPr kumimoji="1" lang="en-US" altLang="zh-CN" sz="3200">
                <a:solidFill>
                  <a:srgbClr val="FF3300"/>
                </a:solidFill>
                <a:latin typeface="Times New Roman" pitchFamily="18" charset="0"/>
              </a:rPr>
              <a:t>1</a:t>
            </a:r>
            <a:r>
              <a:rPr kumimoji="1" lang="zh-CN" altLang="en-US" sz="3200">
                <a:solidFill>
                  <a:srgbClr val="FF3300"/>
                </a:solidFill>
                <a:latin typeface="Times New Roman" pitchFamily="18" charset="0"/>
              </a:rPr>
              <a:t>： </a:t>
            </a:r>
            <a:r>
              <a:rPr kumimoji="1" lang="en-US" altLang="zh-CN" sz="3200">
                <a:solidFill>
                  <a:srgbClr val="FF3300"/>
                </a:solidFill>
                <a:latin typeface="Times New Roman" pitchFamily="18" charset="0"/>
              </a:rPr>
              <a:t>always   areg =~areg;</a:t>
            </a:r>
          </a:p>
          <a:p>
            <a:pPr>
              <a:lnSpc>
                <a:spcPct val="90000"/>
              </a:lnSpc>
              <a:spcBef>
                <a:spcPct val="20000"/>
              </a:spcBef>
            </a:pPr>
            <a:r>
              <a:rPr kumimoji="1" lang="en-US" altLang="zh-CN" sz="3200">
                <a:solidFill>
                  <a:srgbClr val="FF3300"/>
                </a:solidFill>
                <a:latin typeface="Times New Roman" pitchFamily="18" charset="0"/>
              </a:rPr>
              <a:t>         </a:t>
            </a:r>
            <a:r>
              <a:rPr kumimoji="1" lang="zh-CN" altLang="en-US" sz="3200">
                <a:solidFill>
                  <a:srgbClr val="FF3300"/>
                </a:solidFill>
                <a:latin typeface="Times New Roman" pitchFamily="18" charset="0"/>
              </a:rPr>
              <a:t>生成一个</a:t>
            </a:r>
            <a:r>
              <a:rPr kumimoji="1" lang="en-US" altLang="zh-CN" sz="3200">
                <a:solidFill>
                  <a:srgbClr val="FF3300"/>
                </a:solidFill>
                <a:latin typeface="Times New Roman" pitchFamily="18" charset="0"/>
              </a:rPr>
              <a:t>0</a:t>
            </a:r>
            <a:r>
              <a:rPr kumimoji="1" lang="zh-CN" altLang="en-US" sz="3200">
                <a:solidFill>
                  <a:srgbClr val="FF3300"/>
                </a:solidFill>
                <a:latin typeface="Times New Roman" pitchFamily="18" charset="0"/>
              </a:rPr>
              <a:t>延时的无限循环跳变过程。</a:t>
            </a:r>
            <a:endParaRPr kumimoji="1" lang="zh-CN" altLang="en-US" sz="2800">
              <a:solidFill>
                <a:srgbClr val="FF3300"/>
              </a:solidFill>
              <a:latin typeface="Times New Roman" pitchFamily="18" charset="0"/>
            </a:endParaRPr>
          </a:p>
        </p:txBody>
      </p:sp>
    </p:spTree>
    <p:extLst>
      <p:ext uri="{BB962C8B-B14F-4D97-AF65-F5344CB8AC3E}">
        <p14:creationId xmlns:p14="http://schemas.microsoft.com/office/powerpoint/2010/main" val="415296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219"/>
                                        </p:tgtEl>
                                        <p:attrNameLst>
                                          <p:attrName>style.visibility</p:attrName>
                                        </p:attrNameLst>
                                      </p:cBhvr>
                                      <p:to>
                                        <p:strVal val="visible"/>
                                      </p:to>
                                    </p:set>
                                    <p:animEffect transition="in" filter="dissolve">
                                      <p:cBhvr>
                                        <p:cTn id="13" dur="500"/>
                                        <p:tgtEl>
                                          <p:spTgt spid="92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220"/>
                                        </p:tgtEl>
                                        <p:attrNameLst>
                                          <p:attrName>style.visibility</p:attrName>
                                        </p:attrNameLst>
                                      </p:cBhvr>
                                      <p:to>
                                        <p:strVal val="visible"/>
                                      </p:to>
                                    </p:set>
                                    <p:animEffect transition="in" filter="slide(fromBottom)">
                                      <p:cBhvr>
                                        <p:cTn id="18"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85800" y="381000"/>
            <a:ext cx="7772400" cy="1600200"/>
          </a:xfrm>
        </p:spPr>
        <p:txBody>
          <a:bodyPr/>
          <a:lstStyle/>
          <a:p>
            <a:pPr>
              <a:buFontTx/>
              <a:buNone/>
            </a:pPr>
            <a:r>
              <a:rPr lang="zh-CN" altLang="en-US" sz="2800">
                <a:solidFill>
                  <a:srgbClr val="FF3300"/>
                </a:solidFill>
              </a:rPr>
              <a:t>例</a:t>
            </a:r>
            <a:r>
              <a:rPr lang="en-US" altLang="zh-CN" sz="2800">
                <a:solidFill>
                  <a:srgbClr val="FF3300"/>
                </a:solidFill>
              </a:rPr>
              <a:t>2</a:t>
            </a:r>
            <a:r>
              <a:rPr lang="zh-CN" altLang="en-US" sz="2800">
                <a:solidFill>
                  <a:srgbClr val="FF3300"/>
                </a:solidFill>
              </a:rPr>
              <a:t>：</a:t>
            </a:r>
            <a:r>
              <a:rPr lang="en-US" altLang="zh-CN" sz="2800">
                <a:solidFill>
                  <a:srgbClr val="FF3300"/>
                </a:solidFill>
              </a:rPr>
              <a:t>always  #half_period  areg =~areg</a:t>
            </a:r>
            <a:r>
              <a:rPr lang="zh-CN" altLang="en-US" sz="2800">
                <a:solidFill>
                  <a:srgbClr val="FF3300"/>
                </a:solidFill>
              </a:rPr>
              <a:t>；</a:t>
            </a:r>
          </a:p>
          <a:p>
            <a:pPr>
              <a:buFontTx/>
              <a:buNone/>
            </a:pPr>
            <a:r>
              <a:rPr lang="zh-CN" altLang="en-US" sz="2800">
                <a:solidFill>
                  <a:srgbClr val="FF3300"/>
                </a:solidFill>
              </a:rPr>
              <a:t>            </a:t>
            </a:r>
            <a:r>
              <a:rPr lang="zh-CN" altLang="en-US">
                <a:solidFill>
                  <a:srgbClr val="FF3300"/>
                </a:solidFill>
              </a:rPr>
              <a:t>生成一个周期为</a:t>
            </a:r>
            <a:r>
              <a:rPr lang="en-US" altLang="zh-CN">
                <a:solidFill>
                  <a:srgbClr val="FF3300"/>
                </a:solidFill>
              </a:rPr>
              <a:t>2 * half_period</a:t>
            </a:r>
            <a:r>
              <a:rPr lang="zh-CN" altLang="en-US">
                <a:solidFill>
                  <a:srgbClr val="FF3300"/>
                </a:solidFill>
              </a:rPr>
              <a:t>的无线延续的信号波形。</a:t>
            </a:r>
          </a:p>
        </p:txBody>
      </p:sp>
      <p:sp>
        <p:nvSpPr>
          <p:cNvPr id="10243" name="Text Box 3"/>
          <p:cNvSpPr txBox="1">
            <a:spLocks noChangeArrowheads="1"/>
          </p:cNvSpPr>
          <p:nvPr/>
        </p:nvSpPr>
        <p:spPr bwMode="auto">
          <a:xfrm>
            <a:off x="593725" y="2279650"/>
            <a:ext cx="7712075"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chemeClr val="accent2"/>
                </a:solidFill>
                <a:latin typeface="Times New Roman" pitchFamily="18" charset="0"/>
              </a:rPr>
              <a:t>例</a:t>
            </a:r>
            <a:r>
              <a:rPr kumimoji="1" lang="en-US" altLang="zh-CN" sz="3200">
                <a:solidFill>
                  <a:schemeClr val="accent2"/>
                </a:solidFill>
                <a:latin typeface="Times New Roman" pitchFamily="18" charset="0"/>
              </a:rPr>
              <a:t>3</a:t>
            </a:r>
            <a:r>
              <a:rPr kumimoji="1" lang="zh-CN" altLang="en-US" sz="3200">
                <a:solidFill>
                  <a:schemeClr val="accent2"/>
                </a:solidFill>
                <a:latin typeface="Times New Roman" pitchFamily="18" charset="0"/>
              </a:rPr>
              <a:t>：</a:t>
            </a:r>
            <a:r>
              <a:rPr kumimoji="1" lang="en-US" altLang="zh-CN" sz="3200">
                <a:solidFill>
                  <a:schemeClr val="accent2"/>
                </a:solidFill>
                <a:latin typeface="Times New Roman" pitchFamily="18" charset="0"/>
              </a:rPr>
              <a:t>reg[7:0]  counter;</a:t>
            </a:r>
          </a:p>
          <a:p>
            <a:pPr>
              <a:lnSpc>
                <a:spcPct val="90000"/>
              </a:lnSpc>
              <a:spcBef>
                <a:spcPct val="20000"/>
              </a:spcBef>
            </a:pPr>
            <a:r>
              <a:rPr kumimoji="1" lang="en-US" altLang="zh-CN" sz="3200">
                <a:solidFill>
                  <a:schemeClr val="accent2"/>
                </a:solidFill>
                <a:latin typeface="Times New Roman" pitchFamily="18" charset="0"/>
              </a:rPr>
              <a:t>          reg  tick;</a:t>
            </a:r>
          </a:p>
          <a:p>
            <a:pPr>
              <a:lnSpc>
                <a:spcPct val="90000"/>
              </a:lnSpc>
              <a:spcBef>
                <a:spcPct val="20000"/>
              </a:spcBef>
            </a:pPr>
            <a:r>
              <a:rPr kumimoji="1" lang="en-US" altLang="zh-CN" sz="3200">
                <a:solidFill>
                  <a:schemeClr val="accent2"/>
                </a:solidFill>
                <a:latin typeface="Times New Roman" pitchFamily="18" charset="0"/>
              </a:rPr>
              <a:t>          always @(posedge  areg)</a:t>
            </a:r>
          </a:p>
          <a:p>
            <a:pPr>
              <a:lnSpc>
                <a:spcPct val="90000"/>
              </a:lnSpc>
              <a:spcBef>
                <a:spcPct val="20000"/>
              </a:spcBef>
            </a:pPr>
            <a:r>
              <a:rPr kumimoji="1" lang="en-US" altLang="zh-CN" sz="3200">
                <a:solidFill>
                  <a:schemeClr val="accent2"/>
                </a:solidFill>
                <a:latin typeface="Times New Roman" pitchFamily="18" charset="0"/>
              </a:rPr>
              <a:t>                  begin</a:t>
            </a:r>
          </a:p>
          <a:p>
            <a:pPr>
              <a:lnSpc>
                <a:spcPct val="90000"/>
              </a:lnSpc>
              <a:spcBef>
                <a:spcPct val="20000"/>
              </a:spcBef>
            </a:pPr>
            <a:r>
              <a:rPr kumimoji="1" lang="en-US" altLang="zh-CN" sz="3200">
                <a:solidFill>
                  <a:schemeClr val="accent2"/>
                </a:solidFill>
                <a:latin typeface="Times New Roman" pitchFamily="18" charset="0"/>
              </a:rPr>
              <a:t>                         tick = ~tick;</a:t>
            </a:r>
          </a:p>
          <a:p>
            <a:pPr>
              <a:lnSpc>
                <a:spcPct val="90000"/>
              </a:lnSpc>
              <a:spcBef>
                <a:spcPct val="20000"/>
              </a:spcBef>
            </a:pPr>
            <a:r>
              <a:rPr kumimoji="1" lang="en-US" altLang="zh-CN" sz="3200">
                <a:solidFill>
                  <a:schemeClr val="accent2"/>
                </a:solidFill>
                <a:latin typeface="Times New Roman" pitchFamily="18" charset="0"/>
              </a:rPr>
              <a:t>                         counter = counter +1;</a:t>
            </a:r>
          </a:p>
          <a:p>
            <a:pPr>
              <a:lnSpc>
                <a:spcPct val="90000"/>
              </a:lnSpc>
              <a:spcBef>
                <a:spcPct val="20000"/>
              </a:spcBef>
            </a:pPr>
            <a:r>
              <a:rPr kumimoji="1" lang="en-US" altLang="zh-CN" sz="3200">
                <a:solidFill>
                  <a:schemeClr val="accent2"/>
                </a:solidFill>
                <a:latin typeface="Times New Roman" pitchFamily="18" charset="0"/>
              </a:rPr>
              <a:t>                   end</a:t>
            </a:r>
            <a:endParaRPr kumimoji="1" lang="en-US" altLang="zh-CN" sz="2800">
              <a:solidFill>
                <a:schemeClr val="accent2"/>
              </a:solidFill>
              <a:latin typeface="Times New Roman" pitchFamily="18" charset="0"/>
            </a:endParaRPr>
          </a:p>
        </p:txBody>
      </p:sp>
    </p:spTree>
    <p:extLst>
      <p:ext uri="{BB962C8B-B14F-4D97-AF65-F5344CB8AC3E}">
        <p14:creationId xmlns:p14="http://schemas.microsoft.com/office/powerpoint/2010/main" val="2270162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slide(fromBottom)">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348880"/>
            <a:ext cx="7772400" cy="1470025"/>
          </a:xfrm>
        </p:spPr>
        <p:txBody>
          <a:bodyPr>
            <a:normAutofit/>
          </a:bodyPr>
          <a:lstStyle/>
          <a:p>
            <a:r>
              <a:rPr lang="en-US" altLang="zh-CN" sz="6000" b="1" dirty="0"/>
              <a:t>Verilog HDL</a:t>
            </a:r>
            <a:r>
              <a:rPr lang="zh-CN" altLang="en-US" sz="6000" b="1" dirty="0"/>
              <a:t>的基本语法</a:t>
            </a:r>
            <a:endParaRPr lang="zh-CN" altLang="en-US" sz="6000" dirty="0"/>
          </a:p>
        </p:txBody>
      </p:sp>
    </p:spTree>
    <p:extLst>
      <p:ext uri="{BB962C8B-B14F-4D97-AF65-F5344CB8AC3E}">
        <p14:creationId xmlns:p14="http://schemas.microsoft.com/office/powerpoint/2010/main" val="690343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85800" y="228600"/>
            <a:ext cx="7772400" cy="609600"/>
          </a:xfrm>
        </p:spPr>
        <p:txBody>
          <a:bodyPr/>
          <a:lstStyle/>
          <a:p>
            <a:pPr>
              <a:buFontTx/>
              <a:buNone/>
            </a:pPr>
            <a:r>
              <a:rPr lang="en-US" altLang="zh-CN" b="1" dirty="0" smtClean="0">
                <a:solidFill>
                  <a:srgbClr val="FF3300"/>
                </a:solidFill>
              </a:rPr>
              <a:t>3</a:t>
            </a:r>
            <a:r>
              <a:rPr lang="zh-CN" altLang="en-US" b="1" dirty="0" smtClean="0">
                <a:solidFill>
                  <a:srgbClr val="FF3300"/>
                </a:solidFill>
              </a:rPr>
              <a:t>、</a:t>
            </a:r>
            <a:r>
              <a:rPr lang="en-US" altLang="zh-CN" b="1" dirty="0" smtClean="0">
                <a:solidFill>
                  <a:srgbClr val="FF3300"/>
                </a:solidFill>
              </a:rPr>
              <a:t> </a:t>
            </a:r>
            <a:r>
              <a:rPr lang="en-US" altLang="zh-CN" b="1" dirty="0">
                <a:solidFill>
                  <a:srgbClr val="FF3300"/>
                </a:solidFill>
              </a:rPr>
              <a:t>task</a:t>
            </a:r>
            <a:r>
              <a:rPr lang="zh-CN" altLang="en-US" b="1" dirty="0">
                <a:solidFill>
                  <a:srgbClr val="FF3300"/>
                </a:solidFill>
              </a:rPr>
              <a:t>和</a:t>
            </a:r>
            <a:r>
              <a:rPr lang="en-US" altLang="zh-CN" b="1" dirty="0">
                <a:solidFill>
                  <a:srgbClr val="FF3300"/>
                </a:solidFill>
              </a:rPr>
              <a:t>function</a:t>
            </a:r>
            <a:r>
              <a:rPr lang="zh-CN" altLang="en-US" b="1" dirty="0">
                <a:solidFill>
                  <a:srgbClr val="FF3300"/>
                </a:solidFill>
              </a:rPr>
              <a:t>说明语句</a:t>
            </a:r>
            <a:endParaRPr lang="zh-CN" altLang="en-US" dirty="0">
              <a:solidFill>
                <a:srgbClr val="FF3300"/>
              </a:solidFill>
            </a:endParaRPr>
          </a:p>
        </p:txBody>
      </p:sp>
      <p:sp>
        <p:nvSpPr>
          <p:cNvPr id="11267" name="Text Box 3"/>
          <p:cNvSpPr txBox="1">
            <a:spLocks noChangeArrowheads="1"/>
          </p:cNvSpPr>
          <p:nvPr/>
        </p:nvSpPr>
        <p:spPr bwMode="auto">
          <a:xfrm>
            <a:off x="593725" y="1130300"/>
            <a:ext cx="7864475" cy="4965700"/>
          </a:xfrm>
          <a:prstGeom prst="rect">
            <a:avLst/>
          </a:prstGeom>
          <a:solidFill>
            <a:schemeClr val="bg1"/>
          </a:solidFill>
          <a:ln>
            <a:noFill/>
          </a:ln>
          <a:effectLst/>
          <a:extLst/>
        </p:spPr>
        <p:txBody>
          <a:bodyPr>
            <a:spAutoFit/>
          </a:bodyPr>
          <a:lstStyle/>
          <a:p>
            <a:pPr>
              <a:spcBef>
                <a:spcPct val="20000"/>
              </a:spcBef>
            </a:pPr>
            <a:r>
              <a:rPr kumimoji="1" lang="en-US" altLang="zh-CN" sz="3200" dirty="0">
                <a:latin typeface="Times New Roman" pitchFamily="18" charset="0"/>
              </a:rPr>
              <a:t>        task</a:t>
            </a:r>
            <a:r>
              <a:rPr kumimoji="1" lang="zh-CN" altLang="en-US" sz="3200" dirty="0">
                <a:latin typeface="Times New Roman" pitchFamily="18" charset="0"/>
              </a:rPr>
              <a:t>和</a:t>
            </a:r>
            <a:r>
              <a:rPr kumimoji="1" lang="en-US" altLang="zh-CN" sz="3200" dirty="0">
                <a:latin typeface="Times New Roman" pitchFamily="18" charset="0"/>
              </a:rPr>
              <a:t>function</a:t>
            </a:r>
            <a:r>
              <a:rPr kumimoji="1" lang="zh-CN" altLang="en-US" sz="3200" dirty="0">
                <a:latin typeface="Times New Roman" pitchFamily="18" charset="0"/>
              </a:rPr>
              <a:t>说明语句分别用来定义任务和函数。利用任务和函数可以把一个很大的程序模块分解成许多较小的任务和函数，便于理解和调试。输入、输出和总线信号的值可以传入、传出任务和函数。任务和函数往往还是大的程序模块中在不同地点多次用到的相同的程序段。学会使用</a:t>
            </a:r>
            <a:r>
              <a:rPr kumimoji="1" lang="en-US" altLang="zh-CN" sz="3200" dirty="0">
                <a:latin typeface="Times New Roman" pitchFamily="18" charset="0"/>
              </a:rPr>
              <a:t>task</a:t>
            </a:r>
            <a:r>
              <a:rPr kumimoji="1" lang="zh-CN" altLang="en-US" sz="3200" dirty="0">
                <a:latin typeface="Times New Roman" pitchFamily="18" charset="0"/>
              </a:rPr>
              <a:t>和</a:t>
            </a:r>
            <a:r>
              <a:rPr kumimoji="1" lang="en-US" altLang="zh-CN" sz="3200" dirty="0">
                <a:latin typeface="Times New Roman" pitchFamily="18" charset="0"/>
              </a:rPr>
              <a:t>function</a:t>
            </a:r>
            <a:r>
              <a:rPr kumimoji="1" lang="zh-CN" altLang="en-US" sz="3200" dirty="0">
                <a:latin typeface="Times New Roman" pitchFamily="18" charset="0"/>
              </a:rPr>
              <a:t>说明语句可以简化程序的结构，使程序简明易懂，是编写较大型模块的基本功。</a:t>
            </a:r>
            <a:endParaRPr kumimoji="1" lang="zh-CN" altLang="en-US" sz="2800" dirty="0">
              <a:latin typeface="Times New Roman" pitchFamily="18" charset="0"/>
            </a:endParaRPr>
          </a:p>
        </p:txBody>
      </p:sp>
    </p:spTree>
    <p:extLst>
      <p:ext uri="{BB962C8B-B14F-4D97-AF65-F5344CB8AC3E}">
        <p14:creationId xmlns:p14="http://schemas.microsoft.com/office/powerpoint/2010/main" val="1680869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in)">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1000" fill="hold"/>
                                        <p:tgtEl>
                                          <p:spTgt spid="11267"/>
                                        </p:tgtEl>
                                        <p:attrNameLst>
                                          <p:attrName>ppt_w</p:attrName>
                                        </p:attrNameLst>
                                      </p:cBhvr>
                                      <p:tavLst>
                                        <p:tav tm="0">
                                          <p:val>
                                            <p:fltVal val="0"/>
                                          </p:val>
                                        </p:tav>
                                        <p:tav tm="100000">
                                          <p:val>
                                            <p:strVal val="#ppt_w"/>
                                          </p:val>
                                        </p:tav>
                                      </p:tavLst>
                                    </p:anim>
                                    <p:anim calcmode="lin" valueType="num">
                                      <p:cBhvr>
                                        <p:cTn id="13" dur="1000" fill="hold"/>
                                        <p:tgtEl>
                                          <p:spTgt spid="11267"/>
                                        </p:tgtEl>
                                        <p:attrNameLst>
                                          <p:attrName>ppt_h</p:attrName>
                                        </p:attrNameLst>
                                      </p:cBhvr>
                                      <p:tavLst>
                                        <p:tav tm="0">
                                          <p:val>
                                            <p:fltVal val="0"/>
                                          </p:val>
                                        </p:tav>
                                        <p:tav tm="100000">
                                          <p:val>
                                            <p:strVal val="#ppt_h"/>
                                          </p:val>
                                        </p:tav>
                                      </p:tavLst>
                                    </p:anim>
                                    <p:anim calcmode="lin" valueType="num">
                                      <p:cBhvr>
                                        <p:cTn id="14" dur="1000" fill="hold"/>
                                        <p:tgtEl>
                                          <p:spTgt spid="11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5800" y="381000"/>
            <a:ext cx="7772400" cy="5715000"/>
          </a:xfrm>
        </p:spPr>
        <p:txBody>
          <a:bodyPr/>
          <a:lstStyle/>
          <a:p>
            <a:pPr>
              <a:buFontTx/>
              <a:buNone/>
            </a:pPr>
            <a:r>
              <a:rPr lang="en-US" altLang="zh-CN" sz="2800" b="1" dirty="0" smtClean="0">
                <a:solidFill>
                  <a:srgbClr val="FF3300"/>
                </a:solidFill>
              </a:rPr>
              <a:t>4</a:t>
            </a:r>
            <a:r>
              <a:rPr lang="zh-CN" altLang="en-US" sz="2800" b="1" dirty="0" smtClean="0">
                <a:solidFill>
                  <a:srgbClr val="FF3300"/>
                </a:solidFill>
              </a:rPr>
              <a:t>、</a:t>
            </a:r>
            <a:r>
              <a:rPr lang="en-US" altLang="zh-CN" sz="2800" b="1" dirty="0" smtClean="0">
                <a:solidFill>
                  <a:srgbClr val="FF3300"/>
                </a:solidFill>
              </a:rPr>
              <a:t>task</a:t>
            </a:r>
            <a:r>
              <a:rPr lang="zh-CN" altLang="en-US" sz="2800" b="1" dirty="0">
                <a:solidFill>
                  <a:srgbClr val="FF3300"/>
                </a:solidFill>
              </a:rPr>
              <a:t>和</a:t>
            </a:r>
            <a:r>
              <a:rPr lang="en-US" altLang="zh-CN" sz="2800" b="1" dirty="0">
                <a:solidFill>
                  <a:srgbClr val="FF3300"/>
                </a:solidFill>
              </a:rPr>
              <a:t>function</a:t>
            </a:r>
            <a:r>
              <a:rPr lang="zh-CN" altLang="en-US" sz="2800" b="1" dirty="0">
                <a:solidFill>
                  <a:srgbClr val="FF3300"/>
                </a:solidFill>
              </a:rPr>
              <a:t>说明语句的不同点</a:t>
            </a:r>
          </a:p>
          <a:p>
            <a:pPr>
              <a:buFontTx/>
              <a:buNone/>
            </a:pPr>
            <a:r>
              <a:rPr lang="zh-CN" altLang="en-US" sz="2800" dirty="0"/>
              <a:t>           任务和函数有些不同，主要表现为有以下</a:t>
            </a:r>
            <a:r>
              <a:rPr lang="en-US" altLang="zh-CN" sz="2800" dirty="0"/>
              <a:t>4</a:t>
            </a:r>
            <a:r>
              <a:rPr lang="zh-CN" altLang="en-US" sz="2800" dirty="0"/>
              <a:t>点：</a:t>
            </a:r>
          </a:p>
          <a:p>
            <a:pPr>
              <a:buFontTx/>
              <a:buNone/>
            </a:pPr>
            <a:r>
              <a:rPr lang="zh-CN" altLang="en-US" sz="2800" dirty="0"/>
              <a:t>（</a:t>
            </a:r>
            <a:r>
              <a:rPr lang="en-US" altLang="zh-CN" sz="2800" dirty="0"/>
              <a:t>1</a:t>
            </a:r>
            <a:r>
              <a:rPr lang="zh-CN" altLang="en-US" sz="2800" dirty="0"/>
              <a:t>）函数只能与主模块共用同一个仿真时间单位，而任务可以定义自己的仿真时间单位。</a:t>
            </a:r>
          </a:p>
          <a:p>
            <a:pPr>
              <a:buFontTx/>
              <a:buNone/>
            </a:pPr>
            <a:r>
              <a:rPr lang="zh-CN" altLang="en-US" sz="2800" dirty="0"/>
              <a:t>（</a:t>
            </a:r>
            <a:r>
              <a:rPr lang="en-US" altLang="zh-CN" sz="2800" dirty="0"/>
              <a:t>2</a:t>
            </a:r>
            <a:r>
              <a:rPr lang="zh-CN" altLang="en-US" sz="2800" dirty="0"/>
              <a:t>）函数不能启动任务，而任务能启动其他任务和函数。</a:t>
            </a:r>
          </a:p>
          <a:p>
            <a:pPr>
              <a:buFontTx/>
              <a:buNone/>
            </a:pPr>
            <a:r>
              <a:rPr lang="zh-CN" altLang="en-US" sz="2800" dirty="0"/>
              <a:t>（</a:t>
            </a:r>
            <a:r>
              <a:rPr lang="en-US" altLang="zh-CN" sz="2800" dirty="0"/>
              <a:t>3</a:t>
            </a:r>
            <a:r>
              <a:rPr lang="zh-CN" altLang="en-US" sz="2800" dirty="0"/>
              <a:t>）函数至少要有一个输入变量，而任务可以没有或多个任何类型的变量。</a:t>
            </a:r>
          </a:p>
        </p:txBody>
      </p:sp>
    </p:spTree>
    <p:extLst>
      <p:ext uri="{BB962C8B-B14F-4D97-AF65-F5344CB8AC3E}">
        <p14:creationId xmlns:p14="http://schemas.microsoft.com/office/powerpoint/2010/main" val="3916818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dissolve">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dissolve">
                                      <p:cBhvr>
                                        <p:cTn id="12" dur="500"/>
                                        <p:tgtEl>
                                          <p:spTgt spid="122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dissolve">
                                      <p:cBhvr>
                                        <p:cTn id="17" dur="500"/>
                                        <p:tgtEl>
                                          <p:spTgt spid="122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0">
                                            <p:txEl>
                                              <p:pRg st="3" end="3"/>
                                            </p:txEl>
                                          </p:spTgt>
                                        </p:tgtEl>
                                        <p:attrNameLst>
                                          <p:attrName>style.visibility</p:attrName>
                                        </p:attrNameLst>
                                      </p:cBhvr>
                                      <p:to>
                                        <p:strVal val="visible"/>
                                      </p:to>
                                    </p:set>
                                    <p:animEffect transition="in" filter="dissolve">
                                      <p:cBhvr>
                                        <p:cTn id="22" dur="500"/>
                                        <p:tgtEl>
                                          <p:spTgt spid="122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0">
                                            <p:txEl>
                                              <p:pRg st="4" end="4"/>
                                            </p:txEl>
                                          </p:spTgt>
                                        </p:tgtEl>
                                        <p:attrNameLst>
                                          <p:attrName>style.visibility</p:attrName>
                                        </p:attrNameLst>
                                      </p:cBhvr>
                                      <p:to>
                                        <p:strVal val="visible"/>
                                      </p:to>
                                    </p:set>
                                    <p:animEffect transition="in" filter="dissolve">
                                      <p:cBhvr>
                                        <p:cTn id="27" dur="500"/>
                                        <p:tgtEl>
                                          <p:spTgt spid="122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5800" y="304800"/>
            <a:ext cx="7772400" cy="5791200"/>
          </a:xfrm>
        </p:spPr>
        <p:txBody>
          <a:bodyPr/>
          <a:lstStyle/>
          <a:p>
            <a:pPr>
              <a:buFontTx/>
              <a:buNone/>
            </a:pPr>
            <a:r>
              <a:rPr lang="zh-CN" altLang="en-US" dirty="0"/>
              <a:t>（</a:t>
            </a:r>
            <a:r>
              <a:rPr lang="en-US" altLang="zh-CN" dirty="0"/>
              <a:t>4</a:t>
            </a:r>
            <a:r>
              <a:rPr lang="zh-CN" altLang="en-US" dirty="0"/>
              <a:t>）函数返回一个值，而任务则不返回值。</a:t>
            </a:r>
          </a:p>
          <a:p>
            <a:pPr>
              <a:buFontTx/>
              <a:buNone/>
            </a:pPr>
            <a:r>
              <a:rPr lang="zh-CN" altLang="en-US" dirty="0"/>
              <a:t>          </a:t>
            </a:r>
            <a:r>
              <a:rPr lang="zh-CN" altLang="en-US" sz="2800" dirty="0"/>
              <a:t>函数的目的是通过返回一个值来响应输入信号的值。任务却能支持多种目的，能计算多个结果，这些结果只能通过被调用的任务的输出或总线端口输出。</a:t>
            </a:r>
            <a:r>
              <a:rPr lang="en-US" altLang="zh-CN" sz="2800" dirty="0"/>
              <a:t>Verilog HDL</a:t>
            </a:r>
            <a:r>
              <a:rPr lang="zh-CN" altLang="en-US" sz="2800" dirty="0"/>
              <a:t>模块使用函数时是把它当作表达式中的操作符，这个操作的结果就是这个函数的返回值</a:t>
            </a:r>
            <a:r>
              <a:rPr lang="zh-CN" altLang="en-US" sz="2800" dirty="0" smtClean="0"/>
              <a:t>。</a:t>
            </a:r>
          </a:p>
          <a:p>
            <a:pPr>
              <a:buFontTx/>
              <a:buNone/>
            </a:pPr>
            <a:r>
              <a:rPr lang="zh-CN" altLang="en-US" sz="2800" b="1" dirty="0" smtClean="0">
                <a:solidFill>
                  <a:schemeClr val="accent2"/>
                </a:solidFill>
              </a:rPr>
              <a:t>一、 </a:t>
            </a:r>
            <a:r>
              <a:rPr lang="en-US" altLang="zh-CN" sz="2800" b="1" dirty="0" smtClean="0">
                <a:solidFill>
                  <a:schemeClr val="accent2"/>
                </a:solidFill>
              </a:rPr>
              <a:t>task</a:t>
            </a:r>
            <a:r>
              <a:rPr lang="zh-CN" altLang="en-US" sz="2800" b="1" dirty="0" smtClean="0">
                <a:solidFill>
                  <a:schemeClr val="accent2"/>
                </a:solidFill>
              </a:rPr>
              <a:t>说明语句</a:t>
            </a:r>
          </a:p>
          <a:p>
            <a:pPr>
              <a:buFontTx/>
              <a:buNone/>
            </a:pPr>
            <a:r>
              <a:rPr lang="zh-CN" altLang="en-US" sz="2800" dirty="0" smtClean="0"/>
              <a:t>           如果传给任务的变量值和任务完成后接收结果的变量已定义，就可以用一</a:t>
            </a:r>
            <a:endParaRPr lang="zh-CN" altLang="en-US" sz="2800" dirty="0"/>
          </a:p>
        </p:txBody>
      </p:sp>
    </p:spTree>
    <p:extLst>
      <p:ext uri="{BB962C8B-B14F-4D97-AF65-F5344CB8AC3E}">
        <p14:creationId xmlns:p14="http://schemas.microsoft.com/office/powerpoint/2010/main" val="179629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arn(outHorizontal)">
                                      <p:cBhvr>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arn(outHorizontal)">
                                      <p:cBhvr>
                                        <p:cTn id="12" dur="500"/>
                                        <p:tgtEl>
                                          <p:spTgt spid="13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arn(outHorizontal)">
                                      <p:cBhvr>
                                        <p:cTn id="17" dur="500"/>
                                        <p:tgtEl>
                                          <p:spTgt spid="13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barn(outHorizontal)">
                                      <p:cBhvr>
                                        <p:cTn id="22" dur="500"/>
                                        <p:tgtEl>
                                          <p:spTgt spid="13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09600" y="533400"/>
            <a:ext cx="7772400" cy="5638800"/>
          </a:xfrm>
        </p:spPr>
        <p:txBody>
          <a:bodyPr/>
          <a:lstStyle/>
          <a:p>
            <a:pPr>
              <a:buFontTx/>
              <a:buNone/>
            </a:pPr>
            <a:r>
              <a:rPr lang="zh-CN" altLang="en-US"/>
              <a:t>条语句启动任务。任务完成以后控制就传回启动过程。如任务内部有定时控制，则启动的时间可以与控制返回的时间不同，任务可以启动其他的任务，其他的任务又可以启动另外的任务，可以启动的任务数是没有限制的。不管有多少任务启动，只有当所有的任务启动完成以后，控制才能返回。</a:t>
            </a:r>
          </a:p>
          <a:p>
            <a:pPr>
              <a:buFontTx/>
              <a:buNone/>
            </a:pPr>
            <a:r>
              <a:rPr lang="en-US" altLang="zh-CN" b="1">
                <a:solidFill>
                  <a:srgbClr val="FF3300"/>
                </a:solidFill>
              </a:rPr>
              <a:t>1</a:t>
            </a:r>
            <a:r>
              <a:rPr lang="zh-CN" altLang="en-US" b="1">
                <a:solidFill>
                  <a:srgbClr val="FF3300"/>
                </a:solidFill>
              </a:rPr>
              <a:t>、任务的定义</a:t>
            </a:r>
          </a:p>
          <a:p>
            <a:pPr>
              <a:buFontTx/>
              <a:buNone/>
            </a:pPr>
            <a:r>
              <a:rPr lang="zh-CN" altLang="en-US"/>
              <a:t>语法如下：</a:t>
            </a:r>
          </a:p>
        </p:txBody>
      </p:sp>
    </p:spTree>
    <p:extLst>
      <p:ext uri="{BB962C8B-B14F-4D97-AF65-F5344CB8AC3E}">
        <p14:creationId xmlns:p14="http://schemas.microsoft.com/office/powerpoint/2010/main" val="2455541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dissolve">
                                      <p:cBhvr>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dissolve">
                                      <p:cBhvr>
                                        <p:cTn id="12" dur="500"/>
                                        <p:tgtEl>
                                          <p:spTgt spid="143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dissolve">
                                      <p:cBhvr>
                                        <p:cTn id="17" dur="500"/>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85800" y="381000"/>
            <a:ext cx="7772400" cy="5181600"/>
          </a:xfrm>
        </p:spPr>
        <p:txBody>
          <a:bodyPr/>
          <a:lstStyle/>
          <a:p>
            <a:pPr>
              <a:buFontTx/>
              <a:buNone/>
            </a:pPr>
            <a:r>
              <a:rPr lang="zh-CN" altLang="en-US" sz="2800"/>
              <a:t>任务：     </a:t>
            </a:r>
          </a:p>
          <a:p>
            <a:pPr>
              <a:buFontTx/>
              <a:buNone/>
            </a:pPr>
            <a:r>
              <a:rPr lang="zh-CN" altLang="en-US" sz="2800"/>
              <a:t>        </a:t>
            </a:r>
            <a:r>
              <a:rPr lang="en-US" altLang="zh-CN" sz="2800"/>
              <a:t>task &lt;</a:t>
            </a:r>
            <a:r>
              <a:rPr lang="zh-CN" altLang="en-US" sz="2800"/>
              <a:t>任务名</a:t>
            </a:r>
            <a:r>
              <a:rPr lang="en-US" altLang="zh-CN" sz="2800"/>
              <a:t>&gt;</a:t>
            </a:r>
            <a:r>
              <a:rPr lang="zh-CN" altLang="en-US" sz="2800"/>
              <a:t>；</a:t>
            </a:r>
          </a:p>
          <a:p>
            <a:pPr>
              <a:buFontTx/>
              <a:buNone/>
            </a:pPr>
            <a:r>
              <a:rPr lang="zh-CN" altLang="en-US" sz="2800"/>
              <a:t>                 </a:t>
            </a:r>
            <a:r>
              <a:rPr lang="en-US" altLang="zh-CN" sz="2800"/>
              <a:t>&lt;</a:t>
            </a:r>
            <a:r>
              <a:rPr lang="zh-CN" altLang="en-US" sz="2800"/>
              <a:t>端口及数据类型声明语句</a:t>
            </a:r>
            <a:r>
              <a:rPr lang="en-US" altLang="zh-CN" sz="2800"/>
              <a:t>&gt;</a:t>
            </a:r>
          </a:p>
          <a:p>
            <a:pPr>
              <a:buFontTx/>
              <a:buNone/>
            </a:pPr>
            <a:r>
              <a:rPr lang="en-US" altLang="zh-CN" sz="2800"/>
              <a:t>                 &lt;</a:t>
            </a:r>
            <a:r>
              <a:rPr lang="zh-CN" altLang="en-US" sz="2800"/>
              <a:t>语句</a:t>
            </a:r>
            <a:r>
              <a:rPr lang="en-US" altLang="zh-CN" sz="2800"/>
              <a:t>1&gt;</a:t>
            </a:r>
          </a:p>
          <a:p>
            <a:pPr>
              <a:buFontTx/>
              <a:buNone/>
            </a:pPr>
            <a:r>
              <a:rPr lang="en-US" altLang="zh-CN" sz="2800"/>
              <a:t>                 &lt;</a:t>
            </a:r>
            <a:r>
              <a:rPr lang="zh-CN" altLang="en-US" sz="2800"/>
              <a:t>语句</a:t>
            </a:r>
            <a:r>
              <a:rPr lang="en-US" altLang="zh-CN" sz="2800"/>
              <a:t>2&gt;</a:t>
            </a:r>
          </a:p>
          <a:p>
            <a:pPr>
              <a:buFontTx/>
              <a:buNone/>
            </a:pPr>
            <a:r>
              <a:rPr lang="en-US" altLang="zh-CN" sz="2800"/>
              <a:t>                  ………</a:t>
            </a:r>
          </a:p>
          <a:p>
            <a:pPr>
              <a:buFontTx/>
              <a:buNone/>
            </a:pPr>
            <a:r>
              <a:rPr lang="en-US" altLang="zh-CN" sz="2800"/>
              <a:t>                 &lt;</a:t>
            </a:r>
            <a:r>
              <a:rPr lang="zh-CN" altLang="en-US" sz="2800"/>
              <a:t>语句</a:t>
            </a:r>
            <a:r>
              <a:rPr lang="en-US" altLang="zh-CN" sz="2800"/>
              <a:t>N&gt;</a:t>
            </a:r>
          </a:p>
          <a:p>
            <a:pPr>
              <a:buFontTx/>
              <a:buNone/>
            </a:pPr>
            <a:r>
              <a:rPr lang="en-US" altLang="zh-CN" sz="2800"/>
              <a:t>        endtask</a:t>
            </a:r>
          </a:p>
          <a:p>
            <a:pPr>
              <a:buFontTx/>
              <a:buNone/>
            </a:pPr>
            <a:r>
              <a:rPr lang="en-US" altLang="zh-CN" sz="2800">
                <a:solidFill>
                  <a:srgbClr val="FF3300"/>
                </a:solidFill>
              </a:rPr>
              <a:t>            </a:t>
            </a:r>
            <a:r>
              <a:rPr lang="zh-CN" altLang="en-US" sz="2800">
                <a:solidFill>
                  <a:srgbClr val="FF3300"/>
                </a:solidFill>
              </a:rPr>
              <a:t>这些声明语句的语法与模块定义中的对应声明语句的语法是一致的。</a:t>
            </a:r>
          </a:p>
        </p:txBody>
      </p:sp>
      <p:sp>
        <p:nvSpPr>
          <p:cNvPr id="15363" name="Text Box 3"/>
          <p:cNvSpPr txBox="1">
            <a:spLocks noChangeArrowheads="1"/>
          </p:cNvSpPr>
          <p:nvPr/>
        </p:nvSpPr>
        <p:spPr bwMode="auto">
          <a:xfrm>
            <a:off x="746125" y="5454650"/>
            <a:ext cx="7635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latin typeface="Times New Roman" pitchFamily="18" charset="0"/>
              </a:rPr>
              <a:t>2</a:t>
            </a:r>
            <a:r>
              <a:rPr kumimoji="1" lang="zh-CN" altLang="en-US" sz="2800" b="1">
                <a:latin typeface="Times New Roman" pitchFamily="18" charset="0"/>
              </a:rPr>
              <a:t>、任务的调用及变量的传递</a:t>
            </a:r>
            <a:endParaRPr kumimoji="1" lang="zh-CN" altLang="en-US" sz="2800">
              <a:latin typeface="Times New Roman" pitchFamily="18" charset="0"/>
            </a:endParaRPr>
          </a:p>
        </p:txBody>
      </p:sp>
    </p:spTree>
    <p:extLst>
      <p:ext uri="{BB962C8B-B14F-4D97-AF65-F5344CB8AC3E}">
        <p14:creationId xmlns:p14="http://schemas.microsoft.com/office/powerpoint/2010/main" val="4103240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ssolve">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randombar(horizontal)">
                                      <p:cBhvr>
                                        <p:cTn id="1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381000"/>
            <a:ext cx="7772400" cy="1143000"/>
          </a:xfrm>
        </p:spPr>
        <p:txBody>
          <a:bodyPr/>
          <a:lstStyle/>
          <a:p>
            <a:pPr>
              <a:lnSpc>
                <a:spcPct val="90000"/>
              </a:lnSpc>
              <a:buFontTx/>
              <a:buNone/>
            </a:pPr>
            <a:r>
              <a:rPr lang="en-US" altLang="zh-CN" sz="3600"/>
              <a:t>           </a:t>
            </a:r>
            <a:r>
              <a:rPr lang="zh-CN" altLang="en-US" sz="3600"/>
              <a:t>启动任务并传递输入、输出变量的声明语句的语法如下：</a:t>
            </a:r>
          </a:p>
        </p:txBody>
      </p:sp>
      <p:sp>
        <p:nvSpPr>
          <p:cNvPr id="16387" name="Text Box 3"/>
          <p:cNvSpPr txBox="1">
            <a:spLocks noChangeArrowheads="1"/>
          </p:cNvSpPr>
          <p:nvPr/>
        </p:nvSpPr>
        <p:spPr bwMode="auto">
          <a:xfrm>
            <a:off x="441325" y="1614488"/>
            <a:ext cx="8321675"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rgbClr val="FF3300"/>
                </a:solidFill>
                <a:latin typeface="Times New Roman" pitchFamily="18" charset="0"/>
              </a:rPr>
              <a:t>任务的调用：</a:t>
            </a:r>
          </a:p>
          <a:p>
            <a:pPr>
              <a:spcBef>
                <a:spcPct val="20000"/>
              </a:spcBef>
            </a:pPr>
            <a:r>
              <a:rPr kumimoji="1" lang="zh-CN" altLang="en-US" sz="3200">
                <a:solidFill>
                  <a:srgbClr val="FF3300"/>
                </a:solidFill>
                <a:latin typeface="Times New Roman" pitchFamily="18" charset="0"/>
              </a:rPr>
              <a:t> </a:t>
            </a:r>
            <a:r>
              <a:rPr kumimoji="1" lang="en-US" altLang="zh-CN" sz="3200">
                <a:solidFill>
                  <a:srgbClr val="FF3300"/>
                </a:solidFill>
                <a:latin typeface="Times New Roman" pitchFamily="18" charset="0"/>
              </a:rPr>
              <a:t>&lt;</a:t>
            </a:r>
            <a:r>
              <a:rPr kumimoji="1" lang="zh-CN" altLang="en-US" sz="3200">
                <a:solidFill>
                  <a:srgbClr val="FF3300"/>
                </a:solidFill>
                <a:latin typeface="Times New Roman" pitchFamily="18" charset="0"/>
              </a:rPr>
              <a:t>任务名</a:t>
            </a:r>
            <a:r>
              <a:rPr kumimoji="1" lang="en-US" altLang="zh-CN" sz="3200">
                <a:solidFill>
                  <a:srgbClr val="FF3300"/>
                </a:solidFill>
                <a:latin typeface="Times New Roman" pitchFamily="18" charset="0"/>
              </a:rPr>
              <a:t>&gt;</a:t>
            </a:r>
            <a:r>
              <a:rPr kumimoji="1" lang="zh-CN" altLang="en-US" sz="3200">
                <a:solidFill>
                  <a:srgbClr val="FF3300"/>
                </a:solidFill>
                <a:latin typeface="Times New Roman" pitchFamily="18" charset="0"/>
              </a:rPr>
              <a:t>（端口</a:t>
            </a:r>
            <a:r>
              <a:rPr kumimoji="1" lang="en-US" altLang="zh-CN" sz="3200">
                <a:solidFill>
                  <a:srgbClr val="FF3300"/>
                </a:solidFill>
                <a:latin typeface="Times New Roman" pitchFamily="18" charset="0"/>
              </a:rPr>
              <a:t>1</a:t>
            </a:r>
            <a:r>
              <a:rPr kumimoji="1" lang="zh-CN" altLang="en-US" sz="3200">
                <a:solidFill>
                  <a:srgbClr val="FF3300"/>
                </a:solidFill>
                <a:latin typeface="Times New Roman" pitchFamily="18" charset="0"/>
              </a:rPr>
              <a:t>，端口</a:t>
            </a:r>
            <a:r>
              <a:rPr kumimoji="1" lang="en-US" altLang="zh-CN" sz="3200">
                <a:solidFill>
                  <a:srgbClr val="FF3300"/>
                </a:solidFill>
                <a:latin typeface="Times New Roman" pitchFamily="18" charset="0"/>
              </a:rPr>
              <a:t>2</a:t>
            </a:r>
            <a:r>
              <a:rPr kumimoji="1" lang="zh-CN" altLang="en-US" sz="3200">
                <a:solidFill>
                  <a:srgbClr val="FF3300"/>
                </a:solidFill>
                <a:latin typeface="Times New Roman" pitchFamily="18" charset="0"/>
              </a:rPr>
              <a:t>，</a:t>
            </a:r>
            <a:r>
              <a:rPr kumimoji="1" lang="en-US" altLang="zh-CN" sz="3200">
                <a:solidFill>
                  <a:srgbClr val="FF3300"/>
                </a:solidFill>
                <a:latin typeface="Times New Roman" pitchFamily="18" charset="0"/>
              </a:rPr>
              <a:t>….</a:t>
            </a:r>
            <a:r>
              <a:rPr kumimoji="1" lang="zh-CN" altLang="en-US" sz="3200">
                <a:solidFill>
                  <a:srgbClr val="FF3300"/>
                </a:solidFill>
                <a:latin typeface="Times New Roman" pitchFamily="18" charset="0"/>
              </a:rPr>
              <a:t>，端口</a:t>
            </a:r>
            <a:r>
              <a:rPr kumimoji="1" lang="en-US" altLang="zh-CN" sz="3200">
                <a:solidFill>
                  <a:srgbClr val="FF3300"/>
                </a:solidFill>
                <a:latin typeface="Times New Roman" pitchFamily="18" charset="0"/>
              </a:rPr>
              <a:t>N</a:t>
            </a:r>
            <a:r>
              <a:rPr kumimoji="1" lang="zh-CN" altLang="en-US" sz="3200">
                <a:solidFill>
                  <a:srgbClr val="FF3300"/>
                </a:solidFill>
                <a:latin typeface="Times New Roman" pitchFamily="18" charset="0"/>
              </a:rPr>
              <a:t>）； </a:t>
            </a:r>
          </a:p>
          <a:p>
            <a:pPr>
              <a:spcBef>
                <a:spcPct val="20000"/>
              </a:spcBef>
            </a:pPr>
            <a:r>
              <a:rPr kumimoji="1" lang="zh-CN" altLang="en-US" sz="3200">
                <a:solidFill>
                  <a:srgbClr val="FF3300"/>
                </a:solidFill>
                <a:latin typeface="Times New Roman" pitchFamily="18" charset="0"/>
              </a:rPr>
              <a:t>           下面举例说明：</a:t>
            </a:r>
          </a:p>
        </p:txBody>
      </p:sp>
      <p:sp>
        <p:nvSpPr>
          <p:cNvPr id="16388" name="Text Box 4"/>
          <p:cNvSpPr txBox="1">
            <a:spLocks noChangeArrowheads="1"/>
          </p:cNvSpPr>
          <p:nvPr/>
        </p:nvSpPr>
        <p:spPr bwMode="auto">
          <a:xfrm>
            <a:off x="517525" y="3443288"/>
            <a:ext cx="8016875"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chemeClr val="accent2"/>
                </a:solidFill>
                <a:latin typeface="Times New Roman" pitchFamily="18" charset="0"/>
              </a:rPr>
              <a:t>任务定义：</a:t>
            </a:r>
          </a:p>
          <a:p>
            <a:pPr>
              <a:spcBef>
                <a:spcPct val="20000"/>
              </a:spcBef>
            </a:pPr>
            <a:r>
              <a:rPr kumimoji="1" lang="zh-CN" altLang="en-US" sz="2800">
                <a:solidFill>
                  <a:schemeClr val="accent2"/>
                </a:solidFill>
                <a:latin typeface="Times New Roman" pitchFamily="18" charset="0"/>
              </a:rPr>
              <a:t>       </a:t>
            </a:r>
            <a:r>
              <a:rPr kumimoji="1" lang="en-US" altLang="zh-CN" sz="2800">
                <a:solidFill>
                  <a:schemeClr val="accent2"/>
                </a:solidFill>
                <a:latin typeface="Times New Roman" pitchFamily="18" charset="0"/>
              </a:rPr>
              <a:t>task my_task(a,b,c,d,e);</a:t>
            </a:r>
          </a:p>
          <a:p>
            <a:pPr>
              <a:spcBef>
                <a:spcPct val="20000"/>
              </a:spcBef>
            </a:pPr>
            <a:r>
              <a:rPr kumimoji="1" lang="en-US" altLang="zh-CN" sz="2800">
                <a:solidFill>
                  <a:schemeClr val="accent2"/>
                </a:solidFill>
                <a:latin typeface="Times New Roman" pitchFamily="18" charset="0"/>
              </a:rPr>
              <a:t>           input  a,b;</a:t>
            </a:r>
          </a:p>
          <a:p>
            <a:pPr>
              <a:spcBef>
                <a:spcPct val="20000"/>
              </a:spcBef>
            </a:pPr>
            <a:r>
              <a:rPr kumimoji="1" lang="en-US" altLang="zh-CN" sz="2800">
                <a:solidFill>
                  <a:schemeClr val="accent2"/>
                </a:solidFill>
                <a:latin typeface="Times New Roman" pitchFamily="18" charset="0"/>
              </a:rPr>
              <a:t>           inout   c;</a:t>
            </a:r>
          </a:p>
          <a:p>
            <a:pPr>
              <a:spcBef>
                <a:spcPct val="20000"/>
              </a:spcBef>
            </a:pPr>
            <a:r>
              <a:rPr kumimoji="1" lang="en-US" altLang="zh-CN" sz="2800">
                <a:solidFill>
                  <a:schemeClr val="accent2"/>
                </a:solidFill>
                <a:latin typeface="Times New Roman" pitchFamily="18" charset="0"/>
              </a:rPr>
              <a:t>           output  d,e;</a:t>
            </a:r>
          </a:p>
        </p:txBody>
      </p:sp>
    </p:spTree>
    <p:extLst>
      <p:ext uri="{BB962C8B-B14F-4D97-AF65-F5344CB8AC3E}">
        <p14:creationId xmlns:p14="http://schemas.microsoft.com/office/powerpoint/2010/main" val="2417231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ox(in)">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lide(fromBottom)">
                                      <p:cBhvr>
                                        <p:cTn id="12" dur="500"/>
                                        <p:tgtEl>
                                          <p:spTgt spid="16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dissolve">
                                      <p:cBhvr>
                                        <p:cTn id="1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8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304800" y="76200"/>
            <a:ext cx="8153400" cy="2743200"/>
          </a:xfrm>
        </p:spPr>
        <p:txBody>
          <a:bodyPr/>
          <a:lstStyle/>
          <a:p>
            <a:pPr>
              <a:lnSpc>
                <a:spcPct val="90000"/>
              </a:lnSpc>
              <a:buFontTx/>
              <a:buNone/>
            </a:pPr>
            <a:r>
              <a:rPr lang="en-US" altLang="zh-CN"/>
              <a:t>        &lt;statement&gt;   //</a:t>
            </a:r>
            <a:r>
              <a:rPr lang="zh-CN" altLang="en-US"/>
              <a:t>执行任务工作相应的语句</a:t>
            </a:r>
          </a:p>
          <a:p>
            <a:pPr>
              <a:lnSpc>
                <a:spcPct val="90000"/>
              </a:lnSpc>
              <a:buFontTx/>
              <a:buNone/>
            </a:pPr>
            <a:r>
              <a:rPr lang="zh-CN" altLang="en-US"/>
              <a:t>         </a:t>
            </a:r>
            <a:r>
              <a:rPr lang="en-US" altLang="zh-CN"/>
              <a:t>c = foo1;      //</a:t>
            </a:r>
            <a:r>
              <a:rPr lang="zh-CN" altLang="en-US"/>
              <a:t>赋初始值</a:t>
            </a:r>
          </a:p>
          <a:p>
            <a:pPr>
              <a:lnSpc>
                <a:spcPct val="90000"/>
              </a:lnSpc>
              <a:buFontTx/>
              <a:buNone/>
            </a:pPr>
            <a:r>
              <a:rPr lang="zh-CN" altLang="en-US"/>
              <a:t>         </a:t>
            </a:r>
            <a:r>
              <a:rPr lang="en-US" altLang="zh-CN"/>
              <a:t>d = foo2;      //</a:t>
            </a:r>
            <a:r>
              <a:rPr lang="zh-CN" altLang="en-US"/>
              <a:t>对任务的输出变量赋值</a:t>
            </a:r>
          </a:p>
          <a:p>
            <a:pPr>
              <a:lnSpc>
                <a:spcPct val="90000"/>
              </a:lnSpc>
              <a:buFontTx/>
              <a:buNone/>
            </a:pPr>
            <a:r>
              <a:rPr lang="zh-CN" altLang="en-US"/>
              <a:t>         </a:t>
            </a:r>
            <a:r>
              <a:rPr lang="en-US" altLang="zh-CN"/>
              <a:t>e = foo3;</a:t>
            </a:r>
          </a:p>
          <a:p>
            <a:pPr>
              <a:lnSpc>
                <a:spcPct val="90000"/>
              </a:lnSpc>
              <a:buFontTx/>
              <a:buNone/>
            </a:pPr>
            <a:r>
              <a:rPr lang="en-US" altLang="zh-CN"/>
              <a:t>       endtask;</a:t>
            </a:r>
          </a:p>
        </p:txBody>
      </p:sp>
      <p:sp>
        <p:nvSpPr>
          <p:cNvPr id="17411" name="Text Box 3"/>
          <p:cNvSpPr txBox="1">
            <a:spLocks noChangeArrowheads="1"/>
          </p:cNvSpPr>
          <p:nvPr/>
        </p:nvSpPr>
        <p:spPr bwMode="auto">
          <a:xfrm>
            <a:off x="533400" y="3124200"/>
            <a:ext cx="77882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FF3300"/>
                </a:solidFill>
                <a:latin typeface="Times New Roman" pitchFamily="18" charset="0"/>
              </a:rPr>
              <a:t>任务调用：</a:t>
            </a:r>
          </a:p>
          <a:p>
            <a:pPr>
              <a:spcBef>
                <a:spcPct val="20000"/>
              </a:spcBef>
            </a:pPr>
            <a:r>
              <a:rPr kumimoji="1" lang="zh-CN" altLang="en-US" sz="2800">
                <a:solidFill>
                  <a:srgbClr val="FF3300"/>
                </a:solidFill>
                <a:latin typeface="Times New Roman" pitchFamily="18" charset="0"/>
              </a:rPr>
              <a:t>           </a:t>
            </a:r>
            <a:r>
              <a:rPr kumimoji="1" lang="en-US" altLang="zh-CN" sz="2800">
                <a:solidFill>
                  <a:srgbClr val="FF3300"/>
                </a:solidFill>
                <a:latin typeface="Times New Roman" pitchFamily="18" charset="0"/>
              </a:rPr>
              <a:t>my_task(v,w,x,y,z);</a:t>
            </a:r>
          </a:p>
        </p:txBody>
      </p:sp>
      <p:sp>
        <p:nvSpPr>
          <p:cNvPr id="5" name="Text Box 3"/>
          <p:cNvSpPr txBox="1">
            <a:spLocks noChangeArrowheads="1"/>
          </p:cNvSpPr>
          <p:nvPr/>
        </p:nvSpPr>
        <p:spPr bwMode="auto">
          <a:xfrm>
            <a:off x="365125" y="4433888"/>
            <a:ext cx="8321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2800" b="1" dirty="0" smtClean="0">
                <a:solidFill>
                  <a:srgbClr val="FF3300"/>
                </a:solidFill>
                <a:latin typeface="Times New Roman" pitchFamily="18" charset="0"/>
              </a:rPr>
              <a:t>二、</a:t>
            </a:r>
            <a:r>
              <a:rPr kumimoji="1" lang="en-US" altLang="zh-CN" sz="2800" b="1" dirty="0">
                <a:solidFill>
                  <a:srgbClr val="FF3300"/>
                </a:solidFill>
                <a:latin typeface="Times New Roman" pitchFamily="18" charset="0"/>
              </a:rPr>
              <a:t>function</a:t>
            </a:r>
            <a:r>
              <a:rPr kumimoji="1" lang="zh-CN" altLang="en-US" sz="2800" b="1" dirty="0">
                <a:solidFill>
                  <a:srgbClr val="FF3300"/>
                </a:solidFill>
                <a:latin typeface="Times New Roman" pitchFamily="18" charset="0"/>
              </a:rPr>
              <a:t>说明语句</a:t>
            </a:r>
          </a:p>
          <a:p>
            <a:pPr>
              <a:lnSpc>
                <a:spcPct val="90000"/>
              </a:lnSpc>
              <a:spcBef>
                <a:spcPct val="20000"/>
              </a:spcBef>
            </a:pPr>
            <a:r>
              <a:rPr kumimoji="1" lang="zh-CN" altLang="en-US" sz="2800" dirty="0">
                <a:latin typeface="Times New Roman" pitchFamily="18" charset="0"/>
              </a:rPr>
              <a:t>        </a:t>
            </a:r>
            <a:r>
              <a:rPr kumimoji="1" lang="zh-CN" altLang="en-US" sz="2800" dirty="0">
                <a:solidFill>
                  <a:schemeClr val="accent2"/>
                </a:solidFill>
                <a:latin typeface="Times New Roman" pitchFamily="18" charset="0"/>
              </a:rPr>
              <a:t> 函数的目的是返回一个用于表达式的值。</a:t>
            </a:r>
          </a:p>
        </p:txBody>
      </p:sp>
    </p:spTree>
    <p:extLst>
      <p:ext uri="{BB962C8B-B14F-4D97-AF65-F5344CB8AC3E}">
        <p14:creationId xmlns:p14="http://schemas.microsoft.com/office/powerpoint/2010/main" val="1535297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slide(fromBottom)">
                                      <p:cBhvr>
                                        <p:cTn id="12" dur="5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304800" y="152400"/>
            <a:ext cx="8153400" cy="4724400"/>
          </a:xfrm>
        </p:spPr>
        <p:txBody>
          <a:bodyPr/>
          <a:lstStyle/>
          <a:p>
            <a:pPr>
              <a:buFontTx/>
              <a:buNone/>
            </a:pPr>
            <a:r>
              <a:rPr lang="en-US" altLang="zh-CN" b="1" dirty="0">
                <a:solidFill>
                  <a:srgbClr val="FF3300"/>
                </a:solidFill>
              </a:rPr>
              <a:t>1</a:t>
            </a:r>
            <a:r>
              <a:rPr lang="zh-CN" altLang="en-US" b="1" dirty="0">
                <a:solidFill>
                  <a:srgbClr val="FF3300"/>
                </a:solidFill>
              </a:rPr>
              <a:t>、定义函数的语法</a:t>
            </a:r>
          </a:p>
          <a:p>
            <a:pPr>
              <a:buFontTx/>
              <a:buNone/>
            </a:pPr>
            <a:r>
              <a:rPr lang="en-US" altLang="zh-CN" sz="2800" dirty="0"/>
              <a:t>function &lt;</a:t>
            </a:r>
            <a:r>
              <a:rPr lang="zh-CN" altLang="en-US" sz="2800" dirty="0"/>
              <a:t>返回值的类型或范围</a:t>
            </a:r>
            <a:r>
              <a:rPr lang="en-US" altLang="zh-CN" sz="2800" dirty="0"/>
              <a:t>&gt; </a:t>
            </a:r>
            <a:r>
              <a:rPr lang="zh-CN" altLang="en-US" sz="2800" dirty="0"/>
              <a:t>（函数名）；</a:t>
            </a:r>
          </a:p>
          <a:p>
            <a:pPr>
              <a:buFontTx/>
              <a:buNone/>
            </a:pPr>
            <a:r>
              <a:rPr lang="zh-CN" altLang="en-US" sz="2800" dirty="0"/>
              <a:t>     </a:t>
            </a:r>
            <a:r>
              <a:rPr lang="en-US" altLang="zh-CN" sz="2800" dirty="0"/>
              <a:t>&lt;</a:t>
            </a:r>
            <a:r>
              <a:rPr lang="zh-CN" altLang="en-US" sz="2800" dirty="0"/>
              <a:t>端口说明语句</a:t>
            </a:r>
            <a:r>
              <a:rPr lang="en-US" altLang="zh-CN" sz="2800" dirty="0"/>
              <a:t>&gt;</a:t>
            </a:r>
          </a:p>
          <a:p>
            <a:pPr>
              <a:buFontTx/>
              <a:buNone/>
            </a:pPr>
            <a:r>
              <a:rPr lang="en-US" altLang="zh-CN" sz="2800" dirty="0"/>
              <a:t>     &lt;</a:t>
            </a:r>
            <a:r>
              <a:rPr lang="zh-CN" altLang="en-US" sz="2800" dirty="0"/>
              <a:t>变量类型说明语句</a:t>
            </a:r>
            <a:r>
              <a:rPr lang="en-US" altLang="zh-CN" sz="2800" dirty="0"/>
              <a:t>&gt;</a:t>
            </a:r>
          </a:p>
          <a:p>
            <a:pPr>
              <a:buFontTx/>
              <a:buNone/>
            </a:pPr>
            <a:r>
              <a:rPr lang="en-US" altLang="zh-CN" sz="2800" dirty="0"/>
              <a:t>     </a:t>
            </a:r>
            <a:r>
              <a:rPr lang="en-US" altLang="zh-CN" sz="2800" dirty="0">
                <a:solidFill>
                  <a:schemeClr val="accent2"/>
                </a:solidFill>
              </a:rPr>
              <a:t>begin</a:t>
            </a:r>
          </a:p>
          <a:p>
            <a:pPr>
              <a:buFontTx/>
              <a:buNone/>
            </a:pPr>
            <a:r>
              <a:rPr lang="en-US" altLang="zh-CN" sz="2800" dirty="0">
                <a:solidFill>
                  <a:schemeClr val="accent2"/>
                </a:solidFill>
              </a:rPr>
              <a:t>        &lt;</a:t>
            </a:r>
            <a:r>
              <a:rPr lang="zh-CN" altLang="en-US" sz="2800" dirty="0">
                <a:solidFill>
                  <a:schemeClr val="accent2"/>
                </a:solidFill>
              </a:rPr>
              <a:t>语句</a:t>
            </a:r>
            <a:r>
              <a:rPr lang="en-US" altLang="zh-CN" sz="2800" dirty="0">
                <a:solidFill>
                  <a:schemeClr val="accent2"/>
                </a:solidFill>
              </a:rPr>
              <a:t>&gt;</a:t>
            </a:r>
          </a:p>
          <a:p>
            <a:pPr>
              <a:buFontTx/>
              <a:buNone/>
            </a:pPr>
            <a:r>
              <a:rPr lang="en-US" altLang="zh-CN" sz="2800" dirty="0">
                <a:solidFill>
                  <a:schemeClr val="accent2"/>
                </a:solidFill>
              </a:rPr>
              <a:t>           …….</a:t>
            </a:r>
          </a:p>
          <a:p>
            <a:pPr>
              <a:buFontTx/>
              <a:buNone/>
            </a:pPr>
            <a:r>
              <a:rPr lang="en-US" altLang="zh-CN" sz="2800" dirty="0">
                <a:solidFill>
                  <a:schemeClr val="accent2"/>
                </a:solidFill>
              </a:rPr>
              <a:t>     end</a:t>
            </a:r>
          </a:p>
          <a:p>
            <a:pPr>
              <a:buFontTx/>
              <a:buNone/>
            </a:pPr>
            <a:r>
              <a:rPr lang="en-US" altLang="zh-CN" sz="2800" dirty="0" err="1"/>
              <a:t>Endfunction</a:t>
            </a:r>
            <a:endParaRPr lang="en-US" altLang="zh-CN" sz="2800" dirty="0"/>
          </a:p>
        </p:txBody>
      </p:sp>
      <p:sp>
        <p:nvSpPr>
          <p:cNvPr id="21507" name="Text Box 3"/>
          <p:cNvSpPr txBox="1">
            <a:spLocks noChangeArrowheads="1"/>
          </p:cNvSpPr>
          <p:nvPr/>
        </p:nvSpPr>
        <p:spPr bwMode="auto">
          <a:xfrm>
            <a:off x="365125" y="4967288"/>
            <a:ext cx="8245475" cy="946150"/>
          </a:xfrm>
          <a:prstGeom prst="rect">
            <a:avLst/>
          </a:prstGeom>
          <a:solidFill>
            <a:schemeClr val="bg1"/>
          </a:solidFill>
          <a:ln>
            <a:noFill/>
          </a:ln>
          <a:effectLst/>
          <a:extLst/>
        </p:spPr>
        <p:txBody>
          <a:bodyPr>
            <a:spAutoFit/>
          </a:bodyPr>
          <a:lstStyle/>
          <a:p>
            <a:pPr>
              <a:spcBef>
                <a:spcPct val="20000"/>
              </a:spcBef>
            </a:pPr>
            <a:r>
              <a:rPr kumimoji="1" lang="en-US" altLang="zh-CN" sz="2800" dirty="0">
                <a:latin typeface="Times New Roman" pitchFamily="18" charset="0"/>
              </a:rPr>
              <a:t>        </a:t>
            </a:r>
            <a:r>
              <a:rPr kumimoji="1" lang="zh-CN" altLang="en-US" sz="2800" dirty="0">
                <a:latin typeface="Times New Roman" pitchFamily="18" charset="0"/>
              </a:rPr>
              <a:t>请注意： </a:t>
            </a:r>
            <a:r>
              <a:rPr kumimoji="1" lang="en-US" altLang="zh-CN" sz="2800" dirty="0">
                <a:latin typeface="Times New Roman" pitchFamily="18" charset="0"/>
              </a:rPr>
              <a:t>&lt;</a:t>
            </a:r>
            <a:r>
              <a:rPr kumimoji="1" lang="zh-CN" altLang="en-US" sz="2800" dirty="0">
                <a:latin typeface="Times New Roman" pitchFamily="18" charset="0"/>
              </a:rPr>
              <a:t>返回值的类型或范围</a:t>
            </a:r>
            <a:r>
              <a:rPr kumimoji="1" lang="en-US" altLang="zh-CN" sz="2800" dirty="0">
                <a:latin typeface="Times New Roman" pitchFamily="18" charset="0"/>
              </a:rPr>
              <a:t>&gt; </a:t>
            </a:r>
            <a:r>
              <a:rPr kumimoji="1" lang="zh-CN" altLang="en-US" sz="2800" dirty="0">
                <a:latin typeface="Times New Roman" pitchFamily="18" charset="0"/>
              </a:rPr>
              <a:t>这一项是可选的，如缺省则返回值为一位寄存器类型数据。</a:t>
            </a:r>
          </a:p>
        </p:txBody>
      </p:sp>
    </p:spTree>
    <p:extLst>
      <p:ext uri="{BB962C8B-B14F-4D97-AF65-F5344CB8AC3E}">
        <p14:creationId xmlns:p14="http://schemas.microsoft.com/office/powerpoint/2010/main" val="4228953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Effect transition="in" filter="barn(outHorizontal)">
                                      <p:cBhvr>
                                        <p:cTn id="13"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85800" y="152400"/>
            <a:ext cx="7772400" cy="4419600"/>
          </a:xfrm>
        </p:spPr>
        <p:txBody>
          <a:bodyPr/>
          <a:lstStyle/>
          <a:p>
            <a:pPr>
              <a:lnSpc>
                <a:spcPct val="90000"/>
              </a:lnSpc>
              <a:buFontTx/>
              <a:buNone/>
            </a:pPr>
            <a:r>
              <a:rPr lang="zh-CN" altLang="en-US" sz="3600"/>
              <a:t>如：</a:t>
            </a:r>
          </a:p>
          <a:p>
            <a:pPr>
              <a:lnSpc>
                <a:spcPct val="90000"/>
              </a:lnSpc>
              <a:buFontTx/>
              <a:buNone/>
            </a:pPr>
            <a:r>
              <a:rPr lang="zh-CN" altLang="en-US"/>
              <a:t> </a:t>
            </a:r>
            <a:r>
              <a:rPr lang="zh-CN" altLang="en-US">
                <a:solidFill>
                  <a:schemeClr val="accent2"/>
                </a:solidFill>
              </a:rPr>
              <a:t>    </a:t>
            </a:r>
            <a:r>
              <a:rPr lang="en-US" altLang="zh-CN">
                <a:solidFill>
                  <a:schemeClr val="accent2"/>
                </a:solidFill>
              </a:rPr>
              <a:t>function [7:0]  getbyte;</a:t>
            </a:r>
          </a:p>
          <a:p>
            <a:pPr>
              <a:lnSpc>
                <a:spcPct val="90000"/>
              </a:lnSpc>
              <a:buFontTx/>
              <a:buNone/>
            </a:pPr>
            <a:r>
              <a:rPr lang="en-US" altLang="zh-CN">
                <a:solidFill>
                  <a:schemeClr val="accent2"/>
                </a:solidFill>
              </a:rPr>
              <a:t>     input [15:0]  address;</a:t>
            </a:r>
          </a:p>
          <a:p>
            <a:pPr>
              <a:lnSpc>
                <a:spcPct val="90000"/>
              </a:lnSpc>
              <a:buFontTx/>
              <a:buNone/>
            </a:pPr>
            <a:r>
              <a:rPr lang="en-US" altLang="zh-CN">
                <a:solidFill>
                  <a:schemeClr val="accent2"/>
                </a:solidFill>
              </a:rPr>
              <a:t>     begin</a:t>
            </a:r>
          </a:p>
          <a:p>
            <a:pPr>
              <a:lnSpc>
                <a:spcPct val="90000"/>
              </a:lnSpc>
              <a:buFontTx/>
              <a:buNone/>
            </a:pPr>
            <a:r>
              <a:rPr lang="en-US" altLang="zh-CN">
                <a:solidFill>
                  <a:schemeClr val="accent2"/>
                </a:solidFill>
              </a:rPr>
              <a:t>           &lt;</a:t>
            </a:r>
            <a:r>
              <a:rPr lang="zh-CN" altLang="en-US">
                <a:solidFill>
                  <a:schemeClr val="accent2"/>
                </a:solidFill>
              </a:rPr>
              <a:t>说明语句</a:t>
            </a:r>
            <a:r>
              <a:rPr lang="en-US" altLang="zh-CN">
                <a:solidFill>
                  <a:schemeClr val="accent2"/>
                </a:solidFill>
              </a:rPr>
              <a:t>&gt;</a:t>
            </a:r>
          </a:p>
          <a:p>
            <a:pPr>
              <a:lnSpc>
                <a:spcPct val="90000"/>
              </a:lnSpc>
              <a:buFontTx/>
              <a:buNone/>
            </a:pPr>
            <a:r>
              <a:rPr lang="en-US" altLang="zh-CN">
                <a:solidFill>
                  <a:schemeClr val="accent2"/>
                </a:solidFill>
              </a:rPr>
              <a:t>           getbyte = result_expression;</a:t>
            </a:r>
          </a:p>
          <a:p>
            <a:pPr>
              <a:lnSpc>
                <a:spcPct val="90000"/>
              </a:lnSpc>
              <a:buFontTx/>
              <a:buNone/>
            </a:pPr>
            <a:r>
              <a:rPr lang="en-US" altLang="zh-CN">
                <a:solidFill>
                  <a:schemeClr val="accent2"/>
                </a:solidFill>
              </a:rPr>
              <a:t>     end</a:t>
            </a:r>
          </a:p>
          <a:p>
            <a:pPr>
              <a:lnSpc>
                <a:spcPct val="90000"/>
              </a:lnSpc>
              <a:buFontTx/>
              <a:buNone/>
            </a:pPr>
            <a:r>
              <a:rPr lang="en-US" altLang="zh-CN">
                <a:solidFill>
                  <a:schemeClr val="accent2"/>
                </a:solidFill>
              </a:rPr>
              <a:t>     endfunction</a:t>
            </a:r>
          </a:p>
        </p:txBody>
      </p:sp>
      <p:sp>
        <p:nvSpPr>
          <p:cNvPr id="22531" name="Text Box 3"/>
          <p:cNvSpPr txBox="1">
            <a:spLocks noChangeArrowheads="1"/>
          </p:cNvSpPr>
          <p:nvPr/>
        </p:nvSpPr>
        <p:spPr bwMode="auto">
          <a:xfrm>
            <a:off x="517525" y="4586288"/>
            <a:ext cx="80168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solidFill>
                  <a:srgbClr val="FF3300"/>
                </a:solidFill>
                <a:latin typeface="Times New Roman" pitchFamily="18" charset="0"/>
              </a:rPr>
              <a:t>2</a:t>
            </a:r>
            <a:r>
              <a:rPr kumimoji="1" lang="zh-CN" altLang="en-US" sz="2800" b="1">
                <a:solidFill>
                  <a:srgbClr val="FF3300"/>
                </a:solidFill>
                <a:latin typeface="Times New Roman" pitchFamily="18" charset="0"/>
              </a:rPr>
              <a:t>、从函数返回的值</a:t>
            </a:r>
          </a:p>
          <a:p>
            <a:pPr>
              <a:spcBef>
                <a:spcPct val="20000"/>
              </a:spcBef>
            </a:pPr>
            <a:r>
              <a:rPr kumimoji="1" lang="zh-CN" altLang="en-US" sz="2800">
                <a:latin typeface="Times New Roman" pitchFamily="18" charset="0"/>
              </a:rPr>
              <a:t>            </a:t>
            </a:r>
            <a:r>
              <a:rPr kumimoji="1" lang="zh-CN" altLang="en-US" sz="3200">
                <a:latin typeface="Times New Roman" pitchFamily="18" charset="0"/>
              </a:rPr>
              <a:t>函数的定义蕴涵声明了与函数同名的、函数内部的寄存器。如在函数的声明语</a:t>
            </a:r>
            <a:endParaRPr kumimoji="1" lang="zh-CN" altLang="en-US" sz="2800">
              <a:latin typeface="Times New Roman" pitchFamily="18" charset="0"/>
            </a:endParaRPr>
          </a:p>
        </p:txBody>
      </p:sp>
    </p:spTree>
    <p:extLst>
      <p:ext uri="{BB962C8B-B14F-4D97-AF65-F5344CB8AC3E}">
        <p14:creationId xmlns:p14="http://schemas.microsoft.com/office/powerpoint/2010/main" val="2969444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dissolve">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85800" y="304800"/>
            <a:ext cx="7772400" cy="1676400"/>
          </a:xfrm>
        </p:spPr>
        <p:txBody>
          <a:bodyPr/>
          <a:lstStyle/>
          <a:p>
            <a:pPr>
              <a:buFontTx/>
              <a:buNone/>
            </a:pPr>
            <a:r>
              <a:rPr lang="zh-CN" altLang="en-US"/>
              <a:t>句中</a:t>
            </a:r>
            <a:r>
              <a:rPr lang="en-US" altLang="zh-CN"/>
              <a:t>&lt;</a:t>
            </a:r>
            <a:r>
              <a:rPr lang="zh-CN" altLang="en-US"/>
              <a:t>返回值的类型或范围</a:t>
            </a:r>
            <a:r>
              <a:rPr lang="en-US" altLang="zh-CN"/>
              <a:t>&gt;</a:t>
            </a:r>
            <a:r>
              <a:rPr lang="zh-CN" altLang="en-US"/>
              <a:t>为缺省，则这个寄存器是一位的，否则是与函数定义中</a:t>
            </a:r>
            <a:r>
              <a:rPr lang="en-US" altLang="zh-CN"/>
              <a:t>&lt;</a:t>
            </a:r>
            <a:r>
              <a:rPr lang="zh-CN" altLang="en-US"/>
              <a:t>返回值的类型或范围</a:t>
            </a:r>
            <a:r>
              <a:rPr lang="en-US" altLang="zh-CN"/>
              <a:t>&gt;</a:t>
            </a:r>
            <a:r>
              <a:rPr lang="zh-CN" altLang="en-US"/>
              <a:t>一致的寄存器。</a:t>
            </a:r>
          </a:p>
        </p:txBody>
      </p:sp>
      <p:sp>
        <p:nvSpPr>
          <p:cNvPr id="23555" name="Text Box 3"/>
          <p:cNvSpPr txBox="1">
            <a:spLocks noChangeArrowheads="1"/>
          </p:cNvSpPr>
          <p:nvPr/>
        </p:nvSpPr>
        <p:spPr bwMode="auto">
          <a:xfrm>
            <a:off x="457200" y="2209800"/>
            <a:ext cx="7940675"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solidFill>
                  <a:srgbClr val="FF3300"/>
                </a:solidFill>
                <a:latin typeface="Times New Roman" pitchFamily="18" charset="0"/>
              </a:rPr>
              <a:t>3</a:t>
            </a:r>
            <a:r>
              <a:rPr kumimoji="1" lang="zh-CN" altLang="en-US" sz="3200" b="1" dirty="0">
                <a:solidFill>
                  <a:srgbClr val="FF3300"/>
                </a:solidFill>
                <a:latin typeface="Times New Roman" pitchFamily="18" charset="0"/>
              </a:rPr>
              <a:t>、函数的调用</a:t>
            </a:r>
          </a:p>
          <a:p>
            <a:pPr>
              <a:spcBef>
                <a:spcPct val="20000"/>
              </a:spcBef>
            </a:pPr>
            <a:r>
              <a:rPr kumimoji="1" lang="zh-CN" altLang="en-US" sz="3200" dirty="0">
                <a:solidFill>
                  <a:srgbClr val="FF3300"/>
                </a:solidFill>
                <a:latin typeface="Times New Roman" pitchFamily="18" charset="0"/>
              </a:rPr>
              <a:t>        格式：</a:t>
            </a:r>
          </a:p>
          <a:p>
            <a:pPr>
              <a:spcBef>
                <a:spcPct val="20000"/>
              </a:spcBef>
            </a:pPr>
            <a:r>
              <a:rPr kumimoji="1" lang="zh-CN" altLang="en-US" sz="3200" dirty="0">
                <a:solidFill>
                  <a:srgbClr val="FF3300"/>
                </a:solidFill>
                <a:latin typeface="Times New Roman" pitchFamily="18" charset="0"/>
              </a:rPr>
              <a:t>      </a:t>
            </a:r>
            <a:r>
              <a:rPr kumimoji="1" lang="en-US" altLang="zh-CN" sz="3200" dirty="0">
                <a:solidFill>
                  <a:srgbClr val="FF3300"/>
                </a:solidFill>
                <a:latin typeface="Times New Roman" pitchFamily="18" charset="0"/>
              </a:rPr>
              <a:t>&lt;</a:t>
            </a:r>
            <a:r>
              <a:rPr kumimoji="1" lang="zh-CN" altLang="en-US" sz="3200" dirty="0">
                <a:solidFill>
                  <a:srgbClr val="FF3300"/>
                </a:solidFill>
                <a:latin typeface="Times New Roman" pitchFamily="18" charset="0"/>
              </a:rPr>
              <a:t>函数名</a:t>
            </a:r>
            <a:r>
              <a:rPr kumimoji="1" lang="en-US" altLang="zh-CN" sz="3200" dirty="0">
                <a:solidFill>
                  <a:srgbClr val="FF3300"/>
                </a:solidFill>
                <a:latin typeface="Times New Roman" pitchFamily="18" charset="0"/>
              </a:rPr>
              <a:t>&gt;</a:t>
            </a:r>
            <a:r>
              <a:rPr kumimoji="1" lang="zh-CN" altLang="en-US" sz="3200" dirty="0">
                <a:solidFill>
                  <a:srgbClr val="FF3300"/>
                </a:solidFill>
                <a:latin typeface="Times New Roman" pitchFamily="18" charset="0"/>
              </a:rPr>
              <a:t>（</a:t>
            </a:r>
            <a:r>
              <a:rPr kumimoji="1" lang="en-US" altLang="zh-CN" sz="3200" dirty="0">
                <a:solidFill>
                  <a:srgbClr val="FF3300"/>
                </a:solidFill>
                <a:latin typeface="Times New Roman" pitchFamily="18" charset="0"/>
              </a:rPr>
              <a:t>&lt;</a:t>
            </a:r>
            <a:r>
              <a:rPr kumimoji="1" lang="zh-CN" altLang="en-US" sz="3200" dirty="0">
                <a:solidFill>
                  <a:srgbClr val="FF3300"/>
                </a:solidFill>
                <a:latin typeface="Times New Roman" pitchFamily="18" charset="0"/>
              </a:rPr>
              <a:t>表达式</a:t>
            </a:r>
            <a:r>
              <a:rPr kumimoji="1" lang="en-US" altLang="zh-CN" sz="3200" dirty="0">
                <a:solidFill>
                  <a:srgbClr val="FF3300"/>
                </a:solidFill>
                <a:latin typeface="Times New Roman" pitchFamily="18" charset="0"/>
              </a:rPr>
              <a:t>&gt;&lt;,&lt;</a:t>
            </a:r>
            <a:r>
              <a:rPr kumimoji="1" lang="zh-CN" altLang="en-US" sz="3200" dirty="0">
                <a:solidFill>
                  <a:srgbClr val="FF3300"/>
                </a:solidFill>
                <a:latin typeface="Times New Roman" pitchFamily="18" charset="0"/>
              </a:rPr>
              <a:t>表达式</a:t>
            </a:r>
            <a:r>
              <a:rPr kumimoji="1" lang="en-US" altLang="zh-CN" sz="3200" dirty="0">
                <a:solidFill>
                  <a:srgbClr val="FF3300"/>
                </a:solidFill>
                <a:latin typeface="Times New Roman" pitchFamily="18" charset="0"/>
              </a:rPr>
              <a:t>&gt;&gt;</a:t>
            </a:r>
            <a:r>
              <a:rPr kumimoji="1" lang="zh-CN" altLang="en-US" sz="3200" dirty="0">
                <a:solidFill>
                  <a:srgbClr val="FF3300"/>
                </a:solidFill>
                <a:latin typeface="Times New Roman" pitchFamily="18" charset="0"/>
              </a:rPr>
              <a:t>）</a:t>
            </a:r>
          </a:p>
        </p:txBody>
      </p:sp>
      <p:sp>
        <p:nvSpPr>
          <p:cNvPr id="23556" name="Text Box 4"/>
          <p:cNvSpPr txBox="1">
            <a:spLocks noChangeArrowheads="1"/>
          </p:cNvSpPr>
          <p:nvPr/>
        </p:nvSpPr>
        <p:spPr bwMode="auto">
          <a:xfrm>
            <a:off x="593725" y="3987800"/>
            <a:ext cx="786447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solidFill>
                  <a:schemeClr val="accent2"/>
                </a:solidFill>
                <a:latin typeface="Times New Roman" pitchFamily="18" charset="0"/>
              </a:rPr>
              <a:t>4</a:t>
            </a:r>
            <a:r>
              <a:rPr kumimoji="1" lang="zh-CN" altLang="en-US" sz="3200" b="1" dirty="0">
                <a:solidFill>
                  <a:schemeClr val="accent2"/>
                </a:solidFill>
                <a:latin typeface="Times New Roman" pitchFamily="18" charset="0"/>
              </a:rPr>
              <a:t>、函数的使用规则</a:t>
            </a:r>
          </a:p>
          <a:p>
            <a:pPr>
              <a:spcBef>
                <a:spcPct val="20000"/>
              </a:spcBef>
            </a:pPr>
            <a:r>
              <a:rPr kumimoji="1" lang="zh-CN" altLang="en-US" sz="3200" dirty="0">
                <a:solidFill>
                  <a:schemeClr val="accent2"/>
                </a:solidFill>
                <a:latin typeface="Times New Roman" pitchFamily="18" charset="0"/>
              </a:rPr>
              <a:t>          与任务相比较函数的使用有较多的约束，下面给出的是函数的使用规则：</a:t>
            </a:r>
            <a:endParaRPr kumimoji="1" lang="zh-CN" altLang="en-US" sz="2800" dirty="0">
              <a:solidFill>
                <a:schemeClr val="accent2"/>
              </a:solidFill>
              <a:latin typeface="Times New Roman" pitchFamily="18" charset="0"/>
            </a:endParaRPr>
          </a:p>
        </p:txBody>
      </p:sp>
    </p:spTree>
    <p:extLst>
      <p:ext uri="{BB962C8B-B14F-4D97-AF65-F5344CB8AC3E}">
        <p14:creationId xmlns:p14="http://schemas.microsoft.com/office/powerpoint/2010/main" val="4043806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slide(fromBottom)">
                                      <p:cBhvr>
                                        <p:cTn id="13" dur="500"/>
                                        <p:tgtEl>
                                          <p:spTgt spid="235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556"/>
                                        </p:tgtEl>
                                        <p:attrNameLst>
                                          <p:attrName>style.visibility</p:attrName>
                                        </p:attrNameLst>
                                      </p:cBhvr>
                                      <p:to>
                                        <p:strVal val="visible"/>
                                      </p:to>
                                    </p:set>
                                    <p:animEffect transition="in" filter="blinds(horizontal)">
                                      <p:cBhvr>
                                        <p:cTn id="18"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P spid="2355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a:t>共145页</a:t>
            </a:r>
          </a:p>
        </p:txBody>
      </p:sp>
      <p:sp>
        <p:nvSpPr>
          <p:cNvPr id="9" name="灯片编号占位符 5"/>
          <p:cNvSpPr>
            <a:spLocks noGrp="1"/>
          </p:cNvSpPr>
          <p:nvPr>
            <p:ph type="sldNum" sz="quarter" idx="12"/>
          </p:nvPr>
        </p:nvSpPr>
        <p:spPr/>
        <p:txBody>
          <a:bodyPr/>
          <a:lstStyle/>
          <a:p>
            <a:fld id="{E74297EF-CC8B-4A5E-A440-B06466BB0F6B}" type="slidenum">
              <a:rPr lang="en-US" altLang="zh-CN"/>
              <a:pPr/>
              <a:t>7</a:t>
            </a:fld>
            <a:endParaRPr lang="en-US" altLang="zh-CN"/>
          </a:p>
        </p:txBody>
      </p:sp>
      <p:sp>
        <p:nvSpPr>
          <p:cNvPr id="6147" name="Rectangle 3"/>
          <p:cNvSpPr>
            <a:spLocks noGrp="1" noChangeArrowheads="1"/>
          </p:cNvSpPr>
          <p:nvPr>
            <p:ph type="body" idx="1"/>
          </p:nvPr>
        </p:nvSpPr>
        <p:spPr>
          <a:xfrm>
            <a:off x="685800" y="304800"/>
            <a:ext cx="7772400" cy="990600"/>
          </a:xfrm>
        </p:spPr>
        <p:txBody>
          <a:bodyPr/>
          <a:lstStyle/>
          <a:p>
            <a:pPr>
              <a:lnSpc>
                <a:spcPct val="90000"/>
              </a:lnSpc>
              <a:buFontTx/>
              <a:buNone/>
            </a:pPr>
            <a:r>
              <a:rPr lang="en-US" altLang="zh-CN" dirty="0"/>
              <a:t>4</a:t>
            </a:r>
            <a:r>
              <a:rPr lang="zh-CN" altLang="en-US" dirty="0"/>
              <a:t>、提供了条件（如</a:t>
            </a:r>
            <a:r>
              <a:rPr lang="en-US" altLang="zh-CN" b="1" dirty="0" err="1">
                <a:solidFill>
                  <a:srgbClr val="FF0000"/>
                </a:solidFill>
              </a:rPr>
              <a:t>if_else</a:t>
            </a:r>
            <a:r>
              <a:rPr lang="zh-CN" altLang="en-US" b="1" dirty="0">
                <a:solidFill>
                  <a:srgbClr val="FF0000"/>
                </a:solidFill>
              </a:rPr>
              <a:t>，</a:t>
            </a:r>
            <a:r>
              <a:rPr lang="en-US" altLang="zh-CN" b="1" dirty="0">
                <a:solidFill>
                  <a:srgbClr val="FF0000"/>
                </a:solidFill>
              </a:rPr>
              <a:t>case</a:t>
            </a:r>
            <a:r>
              <a:rPr lang="zh-CN" altLang="en-US" dirty="0"/>
              <a:t>等）循环程序结构；</a:t>
            </a:r>
          </a:p>
        </p:txBody>
      </p:sp>
      <p:sp>
        <p:nvSpPr>
          <p:cNvPr id="6148" name="Text Box 4"/>
          <p:cNvSpPr txBox="1">
            <a:spLocks noChangeArrowheads="1"/>
          </p:cNvSpPr>
          <p:nvPr/>
        </p:nvSpPr>
        <p:spPr bwMode="auto">
          <a:xfrm>
            <a:off x="685800" y="1371600"/>
            <a:ext cx="7772400" cy="1066800"/>
          </a:xfrm>
          <a:prstGeom prst="rect">
            <a:avLst/>
          </a:prstGeom>
          <a:solidFill>
            <a:schemeClr val="bg1"/>
          </a:solidFill>
          <a:ln>
            <a:noFill/>
          </a:ln>
          <a:effectLst/>
        </p:spPr>
        <p:txBody>
          <a:bodyPr>
            <a:spAutoFit/>
          </a:bodyPr>
          <a:lstStyle/>
          <a:p>
            <a:r>
              <a:rPr lang="en-US" altLang="zh-CN" sz="3200" dirty="0"/>
              <a:t>5</a:t>
            </a:r>
            <a:r>
              <a:rPr lang="zh-CN" altLang="en-US" sz="3200" dirty="0"/>
              <a:t>、提供了可带参数并且非零延续时间的任务</a:t>
            </a:r>
            <a:r>
              <a:rPr lang="zh-CN" altLang="en-US" sz="3200" b="1" dirty="0">
                <a:solidFill>
                  <a:srgbClr val="FF0000"/>
                </a:solidFill>
              </a:rPr>
              <a:t>（</a:t>
            </a:r>
            <a:r>
              <a:rPr lang="en-US" altLang="zh-CN" sz="3200" b="1" dirty="0">
                <a:solidFill>
                  <a:srgbClr val="FF0000"/>
                </a:solidFill>
              </a:rPr>
              <a:t>task</a:t>
            </a:r>
            <a:r>
              <a:rPr lang="zh-CN" altLang="en-US" sz="3200" b="1" dirty="0">
                <a:solidFill>
                  <a:srgbClr val="FF0000"/>
                </a:solidFill>
              </a:rPr>
              <a:t>）</a:t>
            </a:r>
            <a:r>
              <a:rPr lang="zh-CN" altLang="en-US" sz="3200" dirty="0"/>
              <a:t>程序结构；</a:t>
            </a:r>
            <a:endParaRPr lang="zh-CN" altLang="en-US" sz="2400" dirty="0"/>
          </a:p>
        </p:txBody>
      </p:sp>
      <p:sp>
        <p:nvSpPr>
          <p:cNvPr id="6149" name="Text Box 5"/>
          <p:cNvSpPr txBox="1">
            <a:spLocks noChangeArrowheads="1"/>
          </p:cNvSpPr>
          <p:nvPr/>
        </p:nvSpPr>
        <p:spPr bwMode="auto">
          <a:xfrm>
            <a:off x="746125" y="2687638"/>
            <a:ext cx="794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t>6</a:t>
            </a:r>
            <a:r>
              <a:rPr lang="zh-CN" altLang="en-US" sz="3200" dirty="0"/>
              <a:t>、提供了可定义新的操作符的函数</a:t>
            </a:r>
            <a:r>
              <a:rPr lang="zh-CN" altLang="en-US" sz="3200" b="1" dirty="0">
                <a:solidFill>
                  <a:srgbClr val="FF0000"/>
                </a:solidFill>
              </a:rPr>
              <a:t>（</a:t>
            </a:r>
            <a:r>
              <a:rPr lang="en-US" altLang="zh-CN" sz="3200" b="1" dirty="0">
                <a:solidFill>
                  <a:srgbClr val="FF0000"/>
                </a:solidFill>
              </a:rPr>
              <a:t>function</a:t>
            </a:r>
            <a:r>
              <a:rPr lang="zh-CN" altLang="en-US" sz="3200" b="1" dirty="0">
                <a:solidFill>
                  <a:srgbClr val="FF0000"/>
                </a:solidFill>
              </a:rPr>
              <a:t>）</a:t>
            </a:r>
            <a:r>
              <a:rPr lang="zh-CN" altLang="en-US" sz="3200" dirty="0"/>
              <a:t>结构；</a:t>
            </a:r>
            <a:endParaRPr lang="zh-CN" altLang="en-US" sz="2400" dirty="0"/>
          </a:p>
        </p:txBody>
      </p:sp>
      <p:sp>
        <p:nvSpPr>
          <p:cNvPr id="6150" name="Text Box 6"/>
          <p:cNvSpPr txBox="1">
            <a:spLocks noChangeArrowheads="1"/>
          </p:cNvSpPr>
          <p:nvPr/>
        </p:nvSpPr>
        <p:spPr bwMode="auto">
          <a:xfrm>
            <a:off x="746125" y="3906838"/>
            <a:ext cx="7864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t>7</a:t>
            </a:r>
            <a:r>
              <a:rPr lang="zh-CN" altLang="en-US" sz="3200" dirty="0"/>
              <a:t>、提供了用于建立表达式的算术运算符、逻辑运算符、位运算符。</a:t>
            </a:r>
            <a:endParaRPr lang="zh-CN" altLang="en-US" sz="2400" dirty="0"/>
          </a:p>
        </p:txBody>
      </p:sp>
      <p:sp>
        <p:nvSpPr>
          <p:cNvPr id="6151" name="Text Box 7"/>
          <p:cNvSpPr txBox="1">
            <a:spLocks noChangeArrowheads="1"/>
          </p:cNvSpPr>
          <p:nvPr/>
        </p:nvSpPr>
        <p:spPr bwMode="auto">
          <a:xfrm>
            <a:off x="822325" y="5049838"/>
            <a:ext cx="7635875" cy="1066800"/>
          </a:xfrm>
          <a:prstGeom prst="rect">
            <a:avLst/>
          </a:prstGeom>
          <a:solidFill>
            <a:schemeClr val="bg1"/>
          </a:solidFill>
          <a:ln>
            <a:noFill/>
          </a:ln>
          <a:effectLst/>
        </p:spPr>
        <p:txBody>
          <a:bodyPr>
            <a:spAutoFit/>
          </a:bodyPr>
          <a:lstStyle/>
          <a:p>
            <a:r>
              <a:rPr lang="en-US" altLang="zh-CN" sz="3200" dirty="0"/>
              <a:t>8</a:t>
            </a:r>
            <a:r>
              <a:rPr lang="zh-CN" altLang="en-US" sz="3200" dirty="0"/>
              <a:t>、提供了一套完整的组合型原语</a:t>
            </a:r>
            <a:r>
              <a:rPr lang="zh-CN" altLang="en-US" sz="3200" b="1" dirty="0">
                <a:solidFill>
                  <a:srgbClr val="FF0000"/>
                </a:solidFill>
              </a:rPr>
              <a:t>（</a:t>
            </a:r>
            <a:r>
              <a:rPr lang="en-US" altLang="zh-CN" sz="3200" b="1" dirty="0">
                <a:solidFill>
                  <a:srgbClr val="FF0000"/>
                </a:solidFill>
              </a:rPr>
              <a:t>Primitive</a:t>
            </a:r>
            <a:r>
              <a:rPr lang="zh-CN" altLang="en-US" sz="3200" b="1" dirty="0">
                <a:solidFill>
                  <a:srgbClr val="FF0000"/>
                </a:solidFill>
              </a:rPr>
              <a:t>）</a:t>
            </a:r>
            <a:r>
              <a:rPr lang="zh-CN" altLang="en-US" sz="3200" dirty="0"/>
              <a:t>；</a:t>
            </a:r>
            <a:endParaRPr lang="zh-CN" altLang="en-US" sz="2400" dirty="0"/>
          </a:p>
        </p:txBody>
      </p:sp>
    </p:spTree>
    <p:extLst>
      <p:ext uri="{BB962C8B-B14F-4D97-AF65-F5344CB8AC3E}">
        <p14:creationId xmlns:p14="http://schemas.microsoft.com/office/powerpoint/2010/main" val="303900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checkerboard(across)">
                                      <p:cBhvr>
                                        <p:cTn id="13" dur="500"/>
                                        <p:tgtEl>
                                          <p:spTgt spid="61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149"/>
                                        </p:tgtEl>
                                        <p:attrNameLst>
                                          <p:attrName>style.visibility</p:attrName>
                                        </p:attrNameLst>
                                      </p:cBhvr>
                                      <p:to>
                                        <p:strVal val="visible"/>
                                      </p:to>
                                    </p:set>
                                    <p:animEffect transition="in" filter="dissolve">
                                      <p:cBhvr>
                                        <p:cTn id="18" dur="500"/>
                                        <p:tgtEl>
                                          <p:spTgt spid="61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p:cTn id="23" dur="1000" fill="hold"/>
                                        <p:tgtEl>
                                          <p:spTgt spid="6150"/>
                                        </p:tgtEl>
                                        <p:attrNameLst>
                                          <p:attrName>ppt_w</p:attrName>
                                        </p:attrNameLst>
                                      </p:cBhvr>
                                      <p:tavLst>
                                        <p:tav tm="0">
                                          <p:val>
                                            <p:fltVal val="0"/>
                                          </p:val>
                                        </p:tav>
                                        <p:tav tm="100000">
                                          <p:val>
                                            <p:strVal val="#ppt_w"/>
                                          </p:val>
                                        </p:tav>
                                      </p:tavLst>
                                    </p:anim>
                                    <p:anim calcmode="lin" valueType="num">
                                      <p:cBhvr>
                                        <p:cTn id="24" dur="1000" fill="hold"/>
                                        <p:tgtEl>
                                          <p:spTgt spid="6150"/>
                                        </p:tgtEl>
                                        <p:attrNameLst>
                                          <p:attrName>ppt_h</p:attrName>
                                        </p:attrNameLst>
                                      </p:cBhvr>
                                      <p:tavLst>
                                        <p:tav tm="0">
                                          <p:val>
                                            <p:fltVal val="0"/>
                                          </p:val>
                                        </p:tav>
                                        <p:tav tm="100000">
                                          <p:val>
                                            <p:strVal val="#ppt_h"/>
                                          </p:val>
                                        </p:tav>
                                      </p:tavLst>
                                    </p:anim>
                                    <p:anim calcmode="lin" valueType="num">
                                      <p:cBhvr>
                                        <p:cTn id="25" dur="1000" fill="hold"/>
                                        <p:tgtEl>
                                          <p:spTgt spid="615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1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151"/>
                                        </p:tgtEl>
                                        <p:attrNameLst>
                                          <p:attrName>style.visibility</p:attrName>
                                        </p:attrNameLst>
                                      </p:cBhvr>
                                      <p:to>
                                        <p:strVal val="visible"/>
                                      </p:to>
                                    </p:set>
                                    <p:animEffect transition="in" filter="slide(fromBottom)">
                                      <p:cBhvr>
                                        <p:cTn id="31"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P spid="6148" grpId="0" animBg="1" autoUpdateAnimBg="0"/>
      <p:bldP spid="6149" grpId="0" autoUpdateAnimBg="0"/>
      <p:bldP spid="6150" grpId="0" autoUpdateAnimBg="0"/>
      <p:bldP spid="6151"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457200"/>
            <a:ext cx="7772400" cy="5638800"/>
          </a:xfrm>
        </p:spPr>
        <p:txBody>
          <a:bodyPr/>
          <a:lstStyle/>
          <a:p>
            <a:pPr>
              <a:buFontTx/>
              <a:buNone/>
            </a:pPr>
            <a:r>
              <a:rPr lang="zh-CN" altLang="en-US" dirty="0"/>
              <a:t>（</a:t>
            </a:r>
            <a:r>
              <a:rPr lang="en-US" altLang="zh-CN" dirty="0"/>
              <a:t>1</a:t>
            </a:r>
            <a:r>
              <a:rPr lang="zh-CN" altLang="en-US" dirty="0"/>
              <a:t>）函数的定义不能包含有任何的时间控制语句，即任何的</a:t>
            </a:r>
            <a:r>
              <a:rPr lang="en-US" altLang="zh-CN" dirty="0"/>
              <a:t>#</a:t>
            </a:r>
            <a:r>
              <a:rPr lang="zh-CN" altLang="en-US" dirty="0"/>
              <a:t>，</a:t>
            </a:r>
            <a:r>
              <a:rPr lang="en-US" altLang="zh-CN" dirty="0"/>
              <a:t>@</a:t>
            </a:r>
            <a:r>
              <a:rPr lang="zh-CN" altLang="en-US" dirty="0"/>
              <a:t>或</a:t>
            </a:r>
            <a:r>
              <a:rPr lang="en-US" altLang="zh-CN" dirty="0"/>
              <a:t>wait</a:t>
            </a:r>
            <a:r>
              <a:rPr lang="zh-CN" altLang="en-US" dirty="0"/>
              <a:t>来标识的语句。</a:t>
            </a:r>
          </a:p>
          <a:p>
            <a:pPr>
              <a:buFontTx/>
              <a:buNone/>
            </a:pPr>
            <a:r>
              <a:rPr lang="zh-CN" altLang="en-US" dirty="0">
                <a:solidFill>
                  <a:srgbClr val="FF3300"/>
                </a:solidFill>
              </a:rPr>
              <a:t>（</a:t>
            </a:r>
            <a:r>
              <a:rPr lang="en-US" altLang="zh-CN" dirty="0">
                <a:solidFill>
                  <a:srgbClr val="FF3300"/>
                </a:solidFill>
              </a:rPr>
              <a:t>2</a:t>
            </a:r>
            <a:r>
              <a:rPr lang="zh-CN" altLang="en-US" dirty="0">
                <a:solidFill>
                  <a:srgbClr val="FF3300"/>
                </a:solidFill>
              </a:rPr>
              <a:t>）函数不能启动任务。</a:t>
            </a:r>
          </a:p>
          <a:p>
            <a:pPr>
              <a:buFontTx/>
              <a:buNone/>
            </a:pPr>
            <a:r>
              <a:rPr lang="zh-CN" altLang="en-US" dirty="0"/>
              <a:t>（</a:t>
            </a:r>
            <a:r>
              <a:rPr lang="en-US" altLang="zh-CN" dirty="0"/>
              <a:t>3</a:t>
            </a:r>
            <a:r>
              <a:rPr lang="zh-CN" altLang="en-US" dirty="0"/>
              <a:t>）定义函数时至少要有一个输入参量。</a:t>
            </a:r>
          </a:p>
          <a:p>
            <a:pPr>
              <a:buFontTx/>
              <a:buNone/>
            </a:pPr>
            <a:r>
              <a:rPr lang="zh-CN" altLang="en-US" dirty="0">
                <a:solidFill>
                  <a:schemeClr val="accent2"/>
                </a:solidFill>
              </a:rPr>
              <a:t>（</a:t>
            </a:r>
            <a:r>
              <a:rPr lang="en-US" altLang="zh-CN" dirty="0">
                <a:solidFill>
                  <a:schemeClr val="accent2"/>
                </a:solidFill>
              </a:rPr>
              <a:t>4</a:t>
            </a:r>
            <a:r>
              <a:rPr lang="zh-CN" altLang="en-US" dirty="0">
                <a:solidFill>
                  <a:schemeClr val="accent2"/>
                </a:solidFill>
              </a:rPr>
              <a:t>）在函数的定义中必须有一条赋值语句</a:t>
            </a:r>
            <a:r>
              <a:rPr lang="zh-CN" altLang="en-US" dirty="0"/>
              <a:t>给函数中的一个内部变量赋以函数的结果值，</a:t>
            </a:r>
            <a:r>
              <a:rPr lang="zh-CN" altLang="en-US" b="1" dirty="0"/>
              <a:t>该内部变量具有和函数名相同的名字</a:t>
            </a:r>
            <a:r>
              <a:rPr lang="zh-CN" altLang="en-US" b="1" dirty="0" smtClean="0"/>
              <a:t>。</a:t>
            </a:r>
            <a:endParaRPr lang="zh-CN" altLang="en-US" b="1" dirty="0"/>
          </a:p>
        </p:txBody>
      </p:sp>
    </p:spTree>
    <p:extLst>
      <p:ext uri="{BB962C8B-B14F-4D97-AF65-F5344CB8AC3E}">
        <p14:creationId xmlns:p14="http://schemas.microsoft.com/office/powerpoint/2010/main" val="1644462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dissolve">
                                      <p:cBhvr>
                                        <p:cTn id="7" dur="500"/>
                                        <p:tgtEl>
                                          <p:spTgt spid="245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dissolve">
                                      <p:cBhvr>
                                        <p:cTn id="12" dur="500"/>
                                        <p:tgtEl>
                                          <p:spTgt spid="245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Effect transition="in" filter="dissolve">
                                      <p:cBhvr>
                                        <p:cTn id="17" dur="500"/>
                                        <p:tgtEl>
                                          <p:spTgt spid="245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8">
                                            <p:txEl>
                                              <p:pRg st="3" end="3"/>
                                            </p:txEl>
                                          </p:spTgt>
                                        </p:tgtEl>
                                        <p:attrNameLst>
                                          <p:attrName>style.visibility</p:attrName>
                                        </p:attrNameLst>
                                      </p:cBhvr>
                                      <p:to>
                                        <p:strVal val="visible"/>
                                      </p:to>
                                    </p:set>
                                    <p:animEffect transition="in" filter="dissolve">
                                      <p:cBhvr>
                                        <p:cTn id="22" dur="500"/>
                                        <p:tgtEl>
                                          <p:spTgt spid="245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zh-CN" altLang="en-US" b="1" dirty="0">
                <a:latin typeface="Times New Roman" pitchFamily="18" charset="0"/>
                <a:cs typeface="Times New Roman" pitchFamily="18" charset="0"/>
              </a:rPr>
              <a:t>九</a:t>
            </a:r>
            <a:r>
              <a:rPr lang="zh-CN" altLang="en-US" b="1" dirty="0" smtClean="0">
                <a:latin typeface="Times New Roman" pitchFamily="18" charset="0"/>
                <a:cs typeface="Times New Roman" pitchFamily="18" charset="0"/>
              </a:rPr>
              <a:t>、测试平台</a:t>
            </a:r>
            <a:r>
              <a:rPr lang="en-US" altLang="zh-CN" b="1" dirty="0" err="1" smtClean="0">
                <a:latin typeface="Times New Roman" pitchFamily="18" charset="0"/>
                <a:cs typeface="Times New Roman" pitchFamily="18" charset="0"/>
              </a:rPr>
              <a:t>testbench</a:t>
            </a:r>
            <a:endParaRPr lang="zh-CN" alt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124" y="1916832"/>
            <a:ext cx="821479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50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775" y="1196752"/>
            <a:ext cx="765252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8314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yx\Desktop\未命名.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980728"/>
            <a:ext cx="8806817"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243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latin typeface="Times New Roman" pitchFamily="18" charset="0"/>
                <a:cs typeface="Times New Roman" pitchFamily="18" charset="0"/>
              </a:rPr>
              <a:t>Testbench</a:t>
            </a:r>
            <a:r>
              <a:rPr lang="zh-CN" altLang="en-US" sz="3600" dirty="0" smtClean="0">
                <a:latin typeface="Times New Roman" pitchFamily="18" charset="0"/>
                <a:cs typeface="Times New Roman" pitchFamily="18" charset="0"/>
              </a:rPr>
              <a:t>的书写结构</a:t>
            </a:r>
            <a:endParaRPr lang="zh-CN" altLang="en-US" sz="36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0" y="1252538"/>
            <a:ext cx="88011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9612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一个简单的</a:t>
            </a:r>
            <a:r>
              <a:rPr lang="en-US" altLang="zh-CN" sz="3600" dirty="0" err="1" smtClean="0"/>
              <a:t>Testbench</a:t>
            </a:r>
            <a:endParaRPr lang="zh-CN" altLang="en-US" sz="3600"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175" y="1576388"/>
            <a:ext cx="86296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0434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常用信号激励的产生方式</a:t>
            </a:r>
            <a:endParaRPr lang="zh-CN" altLang="en-US" sz="360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188" y="1681163"/>
            <a:ext cx="76676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2368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8288" y="1400175"/>
            <a:ext cx="60674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6378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1252538"/>
            <a:ext cx="48958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2148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5475" y="1252538"/>
            <a:ext cx="53530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74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zh-CN" altLang="en-US" sz="3200" b="1" dirty="0" smtClean="0"/>
              <a:t>三、模块的使用</a:t>
            </a:r>
            <a:endParaRPr lang="zh-CN" altLang="en-US" sz="3200" b="1" dirty="0"/>
          </a:p>
        </p:txBody>
      </p:sp>
      <p:sp>
        <p:nvSpPr>
          <p:cNvPr id="18436" name="Rectangle 4"/>
          <p:cNvSpPr>
            <a:spLocks noGrp="1" noChangeArrowheads="1"/>
          </p:cNvSpPr>
          <p:nvPr>
            <p:ph type="body" idx="1"/>
          </p:nvPr>
        </p:nvSpPr>
        <p:spPr>
          <a:xfrm>
            <a:off x="838200" y="1905000"/>
            <a:ext cx="6705600" cy="609600"/>
          </a:xfrm>
          <a:noFill/>
          <a:ln/>
        </p:spPr>
        <p:txBody>
          <a:bodyPr/>
          <a:lstStyle/>
          <a:p>
            <a:pPr>
              <a:buFontTx/>
              <a:buNone/>
            </a:pPr>
            <a:r>
              <a:rPr lang="en-US" altLang="zh-CN" b="1" dirty="0"/>
              <a:t>3.1. </a:t>
            </a:r>
            <a:r>
              <a:rPr lang="zh-CN" altLang="en-US" b="1" dirty="0"/>
              <a:t>模块的结构</a:t>
            </a:r>
          </a:p>
        </p:txBody>
      </p:sp>
      <p:sp>
        <p:nvSpPr>
          <p:cNvPr id="18437" name="Text Box 5"/>
          <p:cNvSpPr txBox="1">
            <a:spLocks noChangeArrowheads="1"/>
          </p:cNvSpPr>
          <p:nvPr/>
        </p:nvSpPr>
        <p:spPr bwMode="auto">
          <a:xfrm>
            <a:off x="609600" y="3429000"/>
            <a:ext cx="8016875" cy="1569660"/>
          </a:xfrm>
          <a:prstGeom prst="rect">
            <a:avLst/>
          </a:prstGeom>
          <a:solidFill>
            <a:schemeClr val="bg1"/>
          </a:solidFill>
          <a:ln>
            <a:noFill/>
          </a:ln>
          <a:effectLst/>
          <a:extLst/>
        </p:spPr>
        <p:txBody>
          <a:bodyPr>
            <a:spAutoFit/>
          </a:bodyPr>
          <a:lstStyle/>
          <a:p>
            <a:pPr>
              <a:spcBef>
                <a:spcPct val="20000"/>
              </a:spcBef>
            </a:pPr>
            <a:r>
              <a:rPr kumimoji="1" lang="en-US" altLang="zh-CN" sz="3200" dirty="0">
                <a:latin typeface="Times New Roman" charset="0"/>
              </a:rPr>
              <a:t>        </a:t>
            </a:r>
            <a:r>
              <a:rPr kumimoji="1" lang="zh-CN" altLang="en-US" sz="3200" dirty="0">
                <a:latin typeface="Times New Roman" charset="0"/>
              </a:rPr>
              <a:t>一个模块是由两部分组成的，一部分描述</a:t>
            </a:r>
            <a:r>
              <a:rPr kumimoji="1" lang="zh-CN" altLang="en-US" sz="3200" b="1" dirty="0">
                <a:solidFill>
                  <a:srgbClr val="FF0000"/>
                </a:solidFill>
                <a:latin typeface="Times New Roman" charset="0"/>
              </a:rPr>
              <a:t>接口</a:t>
            </a:r>
            <a:r>
              <a:rPr kumimoji="1" lang="zh-CN" altLang="en-US" sz="3200" dirty="0">
                <a:latin typeface="Times New Roman" charset="0"/>
              </a:rPr>
              <a:t>，另一部分描述</a:t>
            </a:r>
            <a:r>
              <a:rPr kumimoji="1" lang="zh-CN" altLang="en-US" sz="3200" b="1" dirty="0">
                <a:solidFill>
                  <a:srgbClr val="FF0000"/>
                </a:solidFill>
                <a:latin typeface="Times New Roman" charset="0"/>
              </a:rPr>
              <a:t>逻辑功能</a:t>
            </a:r>
            <a:r>
              <a:rPr kumimoji="1" lang="zh-CN" altLang="en-US" sz="3200" dirty="0">
                <a:latin typeface="Times New Roman" charset="0"/>
              </a:rPr>
              <a:t>，即定义输入是如何影响输出的。如：</a:t>
            </a:r>
            <a:endParaRPr kumimoji="1" lang="zh-CN" altLang="en-US" sz="2400" dirty="0">
              <a:latin typeface="Times New Roman" charset="0"/>
            </a:endParaRPr>
          </a:p>
        </p:txBody>
      </p:sp>
    </p:spTree>
    <p:extLst>
      <p:ext uri="{BB962C8B-B14F-4D97-AF65-F5344CB8AC3E}">
        <p14:creationId xmlns:p14="http://schemas.microsoft.com/office/powerpoint/2010/main" val="364032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p:cTn id="13" dur="1000" fill="hold"/>
                                        <p:tgtEl>
                                          <p:spTgt spid="18437"/>
                                        </p:tgtEl>
                                        <p:attrNameLst>
                                          <p:attrName>ppt_w</p:attrName>
                                        </p:attrNameLst>
                                      </p:cBhvr>
                                      <p:tavLst>
                                        <p:tav tm="0">
                                          <p:val>
                                            <p:fltVal val="0"/>
                                          </p:val>
                                        </p:tav>
                                        <p:tav tm="100000">
                                          <p:val>
                                            <p:strVal val="#ppt_w"/>
                                          </p:val>
                                        </p:tav>
                                      </p:tavLst>
                                    </p:anim>
                                    <p:anim calcmode="lin" valueType="num">
                                      <p:cBhvr>
                                        <p:cTn id="14" dur="1000" fill="hold"/>
                                        <p:tgtEl>
                                          <p:spTgt spid="18437"/>
                                        </p:tgtEl>
                                        <p:attrNameLst>
                                          <p:attrName>ppt_h</p:attrName>
                                        </p:attrNameLst>
                                      </p:cBhvr>
                                      <p:tavLst>
                                        <p:tav tm="0">
                                          <p:val>
                                            <p:fltVal val="0"/>
                                          </p:val>
                                        </p:tav>
                                        <p:tav tm="100000">
                                          <p:val>
                                            <p:strVal val="#ppt_h"/>
                                          </p:val>
                                        </p:tav>
                                      </p:tavLst>
                                    </p:anim>
                                    <p:anim calcmode="lin" valueType="num">
                                      <p:cBhvr>
                                        <p:cTn id="15" dur="1000" fill="hold"/>
                                        <p:tgtEl>
                                          <p:spTgt spid="1843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843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autoUpdateAnimBg="0"/>
      <p:bldP spid="18437"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75" y="1204913"/>
            <a:ext cx="83248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9105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2000250"/>
            <a:ext cx="82772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208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行激励</a:t>
            </a:r>
            <a:endParaRPr lang="zh-CN" altLang="en-US" sz="360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554" y="1412776"/>
            <a:ext cx="8496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6951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276872"/>
            <a:ext cx="8229600" cy="1143000"/>
          </a:xfrm>
        </p:spPr>
        <p:txBody>
          <a:bodyPr/>
          <a:lstStyle/>
          <a:p>
            <a:r>
              <a:rPr lang="zh-CN" altLang="en-US" b="1" dirty="0" smtClean="0">
                <a:latin typeface="Times New Roman" pitchFamily="18" charset="0"/>
                <a:cs typeface="Times New Roman" pitchFamily="18" charset="0"/>
              </a:rPr>
              <a:t>十、流水线</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cs typeface="Times New Roman" pitchFamily="18" charset="0"/>
              </a:rPr>
              <a:t>原理图</a:t>
            </a:r>
            <a:endParaRPr lang="zh-CN" alt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238387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371841707"/>
              </p:ext>
            </p:extLst>
          </p:nvPr>
        </p:nvGraphicFramePr>
        <p:xfrm>
          <a:off x="83190" y="1278511"/>
          <a:ext cx="8953306" cy="3590649"/>
        </p:xfrm>
        <a:graphic>
          <a:graphicData uri="http://schemas.openxmlformats.org/presentationml/2006/ole">
            <mc:AlternateContent xmlns:mc="http://schemas.openxmlformats.org/markup-compatibility/2006">
              <mc:Choice xmlns:v="urn:schemas-microsoft-com:vml" Requires="v">
                <p:oleObj spid="_x0000_s1027" name="Visio" r:id="rId3" imgW="13898070" imgH="5571990" progId="Visio.Drawing.11">
                  <p:embed/>
                </p:oleObj>
              </mc:Choice>
              <mc:Fallback>
                <p:oleObj name="Visio" r:id="rId3" imgW="13898070" imgH="5571990" progId="Visio.Drawing.11">
                  <p:embed/>
                  <p:pic>
                    <p:nvPicPr>
                      <p:cNvPr id="0" name=""/>
                      <p:cNvPicPr/>
                      <p:nvPr/>
                    </p:nvPicPr>
                    <p:blipFill>
                      <a:blip r:embed="rId4"/>
                      <a:stretch>
                        <a:fillRect/>
                      </a:stretch>
                    </p:blipFill>
                    <p:spPr>
                      <a:xfrm>
                        <a:off x="83190" y="1278511"/>
                        <a:ext cx="8953306" cy="3590649"/>
                      </a:xfrm>
                      <a:prstGeom prst="rect">
                        <a:avLst/>
                      </a:prstGeom>
                    </p:spPr>
                  </p:pic>
                </p:oleObj>
              </mc:Fallback>
            </mc:AlternateContent>
          </a:graphicData>
        </a:graphic>
      </p:graphicFrame>
    </p:spTree>
    <p:extLst>
      <p:ext uri="{BB962C8B-B14F-4D97-AF65-F5344CB8AC3E}">
        <p14:creationId xmlns:p14="http://schemas.microsoft.com/office/powerpoint/2010/main" val="38885602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95536" y="234888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十一、</a:t>
            </a:r>
            <a:r>
              <a:rPr kumimoji="0" lang="en-US" altLang="zh-CN"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ISE</a:t>
            </a:r>
            <a:r>
              <a:rPr kumimoji="0" lang="zh-CN" alt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的使用</a:t>
            </a:r>
            <a:endParaRPr kumimoji="0" lang="zh-CN" alt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双击</a:t>
            </a:r>
            <a:r>
              <a:rPr lang="en-US" altLang="zh-CN" dirty="0" smtClean="0">
                <a:latin typeface="Times New Roman" pitchFamily="18" charset="0"/>
                <a:cs typeface="Times New Roman" pitchFamily="18" charset="0"/>
              </a:rPr>
              <a:t>ISE</a:t>
            </a:r>
            <a:r>
              <a:rPr lang="zh-CN" altLang="en-US" dirty="0" smtClean="0">
                <a:latin typeface="Times New Roman" pitchFamily="18" charset="0"/>
                <a:cs typeface="Times New Roman" pitchFamily="18" charset="0"/>
              </a:rPr>
              <a:t>图标进入界面</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选择“</a:t>
            </a:r>
            <a:r>
              <a:rPr lang="en-US" altLang="zh-CN" dirty="0" smtClean="0">
                <a:latin typeface="Times New Roman" pitchFamily="18" charset="0"/>
                <a:cs typeface="Times New Roman" pitchFamily="18" charset="0"/>
              </a:rPr>
              <a:t>file</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—&gt;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new  project</a:t>
            </a:r>
            <a:r>
              <a:rPr lang="zh-CN" altLang="en-US" dirty="0" smtClean="0">
                <a:latin typeface="Times New Roman" pitchFamily="18" charset="0"/>
                <a:cs typeface="Times New Roman" pitchFamily="18" charset="0"/>
              </a:rPr>
              <a:t>”新建一个工程，并输入工程名，选择工程保存的路径，点下一步</a:t>
            </a:r>
            <a:endParaRPr lang="en-US"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8288" y="704850"/>
            <a:ext cx="6067425"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 y="709613"/>
            <a:ext cx="6038850"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根据提示选择你所用的开发板的型号、综合工具（</a:t>
            </a:r>
            <a:r>
              <a:rPr lang="en-US" altLang="zh-CN" dirty="0" smtClean="0">
                <a:latin typeface="Times New Roman" pitchFamily="18" charset="0"/>
                <a:cs typeface="Times New Roman" pitchFamily="18" charset="0"/>
              </a:rPr>
              <a:t>XST</a:t>
            </a:r>
            <a:r>
              <a:rPr lang="zh-CN" altLang="en-US" dirty="0" smtClean="0">
                <a:latin typeface="Times New Roman" pitchFamily="18" charset="0"/>
                <a:cs typeface="Times New Roman" pitchFamily="18" charset="0"/>
              </a:rPr>
              <a:t>）、仿真工具（</a:t>
            </a:r>
            <a:r>
              <a:rPr lang="en-US" altLang="zh-CN" dirty="0" err="1" smtClean="0">
                <a:latin typeface="Times New Roman" pitchFamily="18" charset="0"/>
                <a:cs typeface="Times New Roman" pitchFamily="18" charset="0"/>
              </a:rPr>
              <a:t>ISim</a:t>
            </a:r>
            <a:r>
              <a:rPr lang="zh-CN" altLang="en-US" dirty="0" smtClean="0">
                <a:latin typeface="Times New Roman" pitchFamily="18" charset="0"/>
                <a:cs typeface="Times New Roman" pitchFamily="18" charset="0"/>
              </a:rPr>
              <a:t>）和你所使用的语言（</a:t>
            </a:r>
            <a:r>
              <a:rPr lang="en-US" altLang="zh-CN" dirty="0" err="1" smtClean="0">
                <a:latin typeface="Times New Roman" pitchFamily="18" charset="0"/>
                <a:cs typeface="Times New Roman" pitchFamily="18" charset="0"/>
              </a:rPr>
              <a:t>Verilog</a:t>
            </a:r>
            <a:r>
              <a:rPr lang="zh-CN" altLang="en-US" dirty="0" smtClean="0">
                <a:latin typeface="Times New Roman" pitchFamily="18" charset="0"/>
                <a:cs typeface="Times New Roman" pitchFamily="18" charset="0"/>
              </a:rPr>
              <a:t>），点下一步</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704850"/>
            <a:ext cx="6048375"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609600" y="2514600"/>
            <a:ext cx="79406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charset="0"/>
              </a:rPr>
              <a:t> module   block(a, b, c, d);</a:t>
            </a:r>
          </a:p>
          <a:p>
            <a:pPr>
              <a:spcBef>
                <a:spcPct val="20000"/>
              </a:spcBef>
            </a:pPr>
            <a:r>
              <a:rPr kumimoji="1" lang="en-US" altLang="zh-CN" sz="3200" dirty="0">
                <a:latin typeface="Times New Roman" charset="0"/>
              </a:rPr>
              <a:t>               input   a, b;   </a:t>
            </a:r>
          </a:p>
          <a:p>
            <a:pPr>
              <a:spcBef>
                <a:spcPct val="20000"/>
              </a:spcBef>
            </a:pPr>
            <a:r>
              <a:rPr kumimoji="1" lang="en-US" altLang="zh-CN" sz="3200" dirty="0">
                <a:latin typeface="Times New Roman" charset="0"/>
              </a:rPr>
              <a:t>               output c, d;</a:t>
            </a:r>
          </a:p>
          <a:p>
            <a:pPr>
              <a:spcBef>
                <a:spcPct val="20000"/>
              </a:spcBef>
            </a:pPr>
            <a:r>
              <a:rPr kumimoji="1" lang="en-US" altLang="zh-CN" sz="3200" dirty="0">
                <a:latin typeface="Times New Roman" charset="0"/>
              </a:rPr>
              <a:t>               assign   c = a | b;</a:t>
            </a:r>
          </a:p>
          <a:p>
            <a:pPr>
              <a:spcBef>
                <a:spcPct val="20000"/>
              </a:spcBef>
            </a:pPr>
            <a:r>
              <a:rPr kumimoji="1" lang="en-US" altLang="zh-CN" sz="3200" dirty="0">
                <a:latin typeface="Times New Roman" charset="0"/>
              </a:rPr>
              <a:t>               assign   d = a &amp; b;</a:t>
            </a:r>
          </a:p>
          <a:p>
            <a:pPr>
              <a:spcBef>
                <a:spcPct val="20000"/>
              </a:spcBef>
            </a:pPr>
            <a:r>
              <a:rPr kumimoji="1" lang="en-US" altLang="zh-CN" sz="3200" dirty="0">
                <a:latin typeface="Times New Roman" charset="0"/>
              </a:rPr>
              <a:t>   </a:t>
            </a:r>
            <a:r>
              <a:rPr kumimoji="1" lang="en-US" altLang="zh-CN" sz="3200" dirty="0" err="1">
                <a:latin typeface="Times New Roman" charset="0"/>
              </a:rPr>
              <a:t>endmodule</a:t>
            </a:r>
            <a:endParaRPr kumimoji="1" lang="en-US" altLang="zh-CN" sz="2400" dirty="0">
              <a:latin typeface="Times New Roman" charset="0"/>
            </a:endParaRPr>
          </a:p>
        </p:txBody>
      </p:sp>
      <p:pic>
        <p:nvPicPr>
          <p:cNvPr id="5126" name="Picture 6" descr="第二章图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81000"/>
            <a:ext cx="3048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516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slide(fromBottom)">
                                      <p:cBhvr>
                                        <p:cTn id="7" dur="500"/>
                                        <p:tgtEl>
                                          <p:spTgt spid="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blinds(horizontal)">
                                      <p:cBhvr>
                                        <p:cTn id="1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76672"/>
            <a:ext cx="8229600" cy="748679"/>
          </a:xfrm>
        </p:spPr>
        <p:txBody>
          <a:bodyPr/>
          <a:lstStyle/>
          <a:p>
            <a:r>
              <a:rPr lang="zh-CN" altLang="en-US" dirty="0" smtClean="0">
                <a:latin typeface="Times New Roman" pitchFamily="18" charset="0"/>
                <a:cs typeface="Times New Roman" pitchFamily="18" charset="0"/>
              </a:rPr>
              <a:t>核对一下信息，点</a:t>
            </a:r>
            <a:r>
              <a:rPr lang="en-US" altLang="zh-CN" dirty="0" smtClean="0">
                <a:latin typeface="Times New Roman" pitchFamily="18" charset="0"/>
                <a:cs typeface="Times New Roman" pitchFamily="18" charset="0"/>
              </a:rPr>
              <a:t>finish</a:t>
            </a:r>
            <a:endParaRPr lang="zh-CN" altLang="en-US"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4029" y="1124744"/>
            <a:ext cx="602932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在左上角工程管理区空白处点右键，选择“</a:t>
            </a:r>
            <a:r>
              <a:rPr lang="en-US" altLang="zh-CN" dirty="0" smtClean="0">
                <a:latin typeface="Times New Roman" pitchFamily="18" charset="0"/>
                <a:cs typeface="Times New Roman" pitchFamily="18" charset="0"/>
              </a:rPr>
              <a:t>Add Source</a:t>
            </a:r>
            <a:r>
              <a:rPr lang="zh-CN" altLang="en-US" dirty="0" smtClean="0">
                <a:latin typeface="Times New Roman" pitchFamily="18" charset="0"/>
                <a:cs typeface="Times New Roman" pitchFamily="18" charset="0"/>
              </a:rPr>
              <a:t>”，找到装源文件的文件夹“</a:t>
            </a:r>
            <a:r>
              <a:rPr lang="en-US" altLang="zh-CN" dirty="0" err="1" smtClean="0">
                <a:latin typeface="Times New Roman" pitchFamily="18" charset="0"/>
                <a:cs typeface="Times New Roman" pitchFamily="18" charset="0"/>
              </a:rPr>
              <a:t>pipelinedcpuSource</a:t>
            </a:r>
            <a:r>
              <a:rPr lang="zh-CN" altLang="en-US" dirty="0" smtClean="0">
                <a:latin typeface="Times New Roman" pitchFamily="18" charset="0"/>
                <a:cs typeface="Times New Roman" pitchFamily="18" charset="0"/>
              </a:rPr>
              <a:t>”，全选里面以</a:t>
            </a:r>
            <a:r>
              <a:rPr lang="en-US" altLang="zh-CN"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为后缀名的文件，打开，就将文件添加进了工程中。</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915924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09675"/>
            <a:ext cx="60960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6390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43025"/>
            <a:ext cx="47244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62355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对于</a:t>
            </a:r>
            <a:r>
              <a:rPr lang="en-US" altLang="zh-CN" dirty="0" smtClean="0">
                <a:latin typeface="Times New Roman" pitchFamily="18" charset="0"/>
                <a:cs typeface="Times New Roman" pitchFamily="18" charset="0"/>
              </a:rPr>
              <a:t>ISE7.1</a:t>
            </a:r>
            <a:r>
              <a:rPr lang="zh-CN" altLang="en-US" dirty="0" smtClean="0">
                <a:latin typeface="Times New Roman" pitchFamily="18" charset="0"/>
                <a:cs typeface="Times New Roman" pitchFamily="18" charset="0"/>
              </a:rPr>
              <a:t>版本，还要注意区分添加的是</a:t>
            </a:r>
            <a:r>
              <a:rPr lang="en-US" altLang="zh-CN" dirty="0" smtClean="0">
                <a:latin typeface="Times New Roman" pitchFamily="18" charset="0"/>
                <a:cs typeface="Times New Roman" pitchFamily="18" charset="0"/>
              </a:rPr>
              <a:t>Verilog module</a:t>
            </a:r>
            <a:r>
              <a:rPr lang="zh-CN" altLang="en-US" dirty="0" smtClean="0">
                <a:latin typeface="Times New Roman" pitchFamily="18" charset="0"/>
                <a:cs typeface="Times New Roman" pitchFamily="18" charset="0"/>
              </a:rPr>
              <a:t>文件还是，</a:t>
            </a:r>
            <a:r>
              <a:rPr lang="en-US" altLang="zh-CN" dirty="0" smtClean="0">
                <a:latin typeface="Times New Roman" pitchFamily="18" charset="0"/>
                <a:cs typeface="Times New Roman" pitchFamily="18" charset="0"/>
              </a:rPr>
              <a:t>Verilog Test Fixture</a:t>
            </a:r>
            <a:r>
              <a:rPr lang="zh-CN" altLang="en-US" dirty="0" smtClean="0">
                <a:latin typeface="Times New Roman" pitchFamily="18" charset="0"/>
                <a:cs typeface="Times New Roman" pitchFamily="18" charset="0"/>
              </a:rPr>
              <a:t>文件。所给的源文件中，只有</a:t>
            </a:r>
            <a:r>
              <a:rPr lang="zh-CN" altLang="en-US" dirty="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pipelinedcpu_tb</a:t>
            </a:r>
            <a:r>
              <a:rPr lang="zh-CN" altLang="en-US" dirty="0" smtClean="0">
                <a:latin typeface="Times New Roman" pitchFamily="18" charset="0"/>
                <a:cs typeface="Times New Roman" pitchFamily="18" charset="0"/>
              </a:rPr>
              <a:t>”是</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Verilog Test </a:t>
            </a:r>
            <a:r>
              <a:rPr lang="en-US" altLang="zh-CN" dirty="0" smtClean="0">
                <a:latin typeface="Times New Roman" pitchFamily="18" charset="0"/>
                <a:cs typeface="Times New Roman" pitchFamily="18" charset="0"/>
              </a:rPr>
              <a:t>Fixture</a:t>
            </a:r>
            <a:r>
              <a:rPr lang="zh-CN" altLang="en-US" dirty="0" smtClean="0">
                <a:latin typeface="Times New Roman" pitchFamily="18" charset="0"/>
                <a:cs typeface="Times New Roman" pitchFamily="18" charset="0"/>
              </a:rPr>
              <a:t>文件。</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916073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1684784"/>
          </a:xfrm>
        </p:spPr>
        <p:txBody>
          <a:bodyPr/>
          <a:lstStyle/>
          <a:p>
            <a:r>
              <a:rPr lang="zh-CN" altLang="en-US" dirty="0" smtClean="0"/>
              <a:t>成功添加后，可以点左上角的“</a:t>
            </a:r>
            <a:r>
              <a:rPr lang="en-US" altLang="zh-CN" dirty="0" smtClean="0"/>
              <a:t>Implementation</a:t>
            </a:r>
            <a:r>
              <a:rPr lang="zh-CN" altLang="en-US" dirty="0" smtClean="0"/>
              <a:t>”管理里面的文件，在文件适当位置添加代码</a:t>
            </a:r>
            <a:endParaRPr lang="zh-CN" altLang="en-US" dirty="0"/>
          </a:p>
        </p:txBody>
      </p:sp>
    </p:spTree>
    <p:extLst>
      <p:ext uri="{BB962C8B-B14F-4D97-AF65-F5344CB8AC3E}">
        <p14:creationId xmlns:p14="http://schemas.microsoft.com/office/powerpoint/2010/main" val="19312426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0648"/>
            <a:ext cx="7492131" cy="609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6270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可根据</a:t>
            </a:r>
            <a:r>
              <a:rPr lang="en-US" altLang="zh-CN" dirty="0" smtClean="0">
                <a:latin typeface="Times New Roman" pitchFamily="18" charset="0"/>
                <a:cs typeface="Times New Roman" pitchFamily="18" charset="0"/>
              </a:rPr>
              <a:t>CPU</a:t>
            </a:r>
            <a:r>
              <a:rPr lang="zh-CN" altLang="en-US" dirty="0" smtClean="0">
                <a:latin typeface="Times New Roman" pitchFamily="18" charset="0"/>
                <a:cs typeface="Times New Roman" pitchFamily="18" charset="0"/>
              </a:rPr>
              <a:t>支持的指令的格式编写自己的测试程序，并将测试程序的汇编代码转换成十六进制或二进制存入指令存储器（</a:t>
            </a:r>
            <a:r>
              <a:rPr lang="en-US" altLang="zh-CN" dirty="0" smtClean="0">
                <a:latin typeface="Times New Roman" pitchFamily="18" charset="0"/>
                <a:cs typeface="Times New Roman" pitchFamily="18" charset="0"/>
              </a:rPr>
              <a:t>IP_ROM</a:t>
            </a:r>
            <a:r>
              <a:rPr lang="zh-CN" altLang="en-US" dirty="0" smtClean="0">
                <a:latin typeface="Times New Roman" pitchFamily="18" charset="0"/>
                <a:cs typeface="Times New Roman" pitchFamily="18" charset="0"/>
              </a:rPr>
              <a:t>）中，如下图所示。</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632098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95250"/>
            <a:ext cx="8782050" cy="666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2441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8147248" cy="5505475"/>
          </a:xfrm>
        </p:spPr>
        <p:txBody>
          <a:bodyPr/>
          <a:lstStyle/>
          <a:p>
            <a:r>
              <a:rPr lang="zh-CN" altLang="en-US" dirty="0" smtClean="0"/>
              <a:t>代码完成后保存，单击顶层模块，再在左下角过程管理区双击</a:t>
            </a:r>
            <a:r>
              <a:rPr lang="en-US" altLang="zh-CN" dirty="0" smtClean="0"/>
              <a:t>Synthesize-XST</a:t>
            </a:r>
            <a:r>
              <a:rPr lang="zh-CN" altLang="en-US" dirty="0" smtClean="0"/>
              <a:t>进行综合。</a:t>
            </a:r>
            <a:endParaRPr lang="en-US" altLang="zh-CN" dirty="0" smtClean="0"/>
          </a:p>
          <a:p>
            <a:endParaRPr lang="zh-CN" altLang="en-US" dirty="0"/>
          </a:p>
        </p:txBody>
      </p:sp>
      <p:pic>
        <p:nvPicPr>
          <p:cNvPr id="2051" name="Picture 3" descr="C:\Users\yx\Desktop\未命名.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6192688" cy="46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37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5192</Words>
  <Application>Microsoft Office PowerPoint</Application>
  <PresentationFormat>全屏显示(4:3)</PresentationFormat>
  <Paragraphs>462</Paragraphs>
  <Slides>104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06" baseType="lpstr">
      <vt:lpstr>Office 主题</vt:lpstr>
      <vt:lpstr>Microsoft Visio 绘图</vt:lpstr>
      <vt:lpstr>PowerPoint 演示文稿</vt:lpstr>
      <vt:lpstr>PowerPoint 演示文稿</vt:lpstr>
      <vt:lpstr>PowerPoint 演示文稿</vt:lpstr>
      <vt:lpstr>PowerPoint 演示文稿</vt:lpstr>
      <vt:lpstr>PowerPoint 演示文稿</vt:lpstr>
      <vt:lpstr>Verilog HDL的基本语法</vt:lpstr>
      <vt:lpstr>PowerPoint 演示文稿</vt:lpstr>
      <vt:lpstr>三、模块的使用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 运算符及表达式</vt:lpstr>
      <vt:lpstr>PowerPoint 演示文稿</vt:lpstr>
      <vt:lpstr>PowerPoint 演示文稿</vt:lpstr>
      <vt:lpstr>六、 赋值语句和块语句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七、条件语句和循环语句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循环语句</vt:lpstr>
      <vt:lpstr>PowerPoint 演示文稿</vt:lpstr>
      <vt:lpstr>PowerPoint 演示文稿</vt:lpstr>
      <vt:lpstr>八、 结构说明语句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九、测试平台testbench</vt:lpstr>
      <vt:lpstr>PowerPoint 演示文稿</vt:lpstr>
      <vt:lpstr>PowerPoint 演示文稿</vt:lpstr>
      <vt:lpstr>Testbench的书写结构</vt:lpstr>
      <vt:lpstr>一个简单的Testbench</vt:lpstr>
      <vt:lpstr>常用信号激励的产生方式</vt:lpstr>
      <vt:lpstr>PowerPoint 演示文稿</vt:lpstr>
      <vt:lpstr>PowerPoint 演示文稿</vt:lpstr>
      <vt:lpstr>PowerPoint 演示文稿</vt:lpstr>
      <vt:lpstr>PowerPoint 演示文稿</vt:lpstr>
      <vt:lpstr>PowerPoint 演示文稿</vt:lpstr>
      <vt:lpstr>行激励</vt:lpstr>
      <vt:lpstr>十、流水线CPU原理图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Verilog HDL的基本语法</dc:title>
  <dc:creator>yx</dc:creator>
  <cp:lastModifiedBy>Administrator</cp:lastModifiedBy>
  <cp:revision>71</cp:revision>
  <dcterms:created xsi:type="dcterms:W3CDTF">2013-03-20T02:21:11Z</dcterms:created>
  <dcterms:modified xsi:type="dcterms:W3CDTF">2017-05-05T05:37:52Z</dcterms:modified>
</cp:coreProperties>
</file>