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8" r:id="rId2"/>
    <p:sldId id="400" r:id="rId3"/>
    <p:sldId id="401" r:id="rId4"/>
    <p:sldId id="399" r:id="rId5"/>
    <p:sldId id="402" r:id="rId6"/>
    <p:sldId id="406" r:id="rId7"/>
    <p:sldId id="405" r:id="rId8"/>
    <p:sldId id="398" r:id="rId9"/>
    <p:sldId id="407" r:id="rId10"/>
    <p:sldId id="408" r:id="rId11"/>
    <p:sldId id="40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B6BBEF7-9717-4733-A929-535518E6EBF6}">
          <p14:sldIdLst>
            <p14:sldId id="258"/>
          </p14:sldIdLst>
        </p14:section>
        <p14:section name="编写演示文稿" id="{16378913-E5ED-4281-BAF5-F1F938CB0BED}">
          <p14:sldIdLst>
            <p14:sldId id="400"/>
            <p14:sldId id="401"/>
            <p14:sldId id="399"/>
            <p14:sldId id="402"/>
            <p14:sldId id="406"/>
            <p14:sldId id="405"/>
            <p14:sldId id="398"/>
            <p14:sldId id="407"/>
            <p14:sldId id="408"/>
            <p14:sldId id="4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2" autoAdjust="0"/>
    <p:restoredTop sz="89825" autoAdjust="0"/>
  </p:normalViewPr>
  <p:slideViewPr>
    <p:cSldViewPr>
      <p:cViewPr varScale="1">
        <p:scale>
          <a:sx n="63" d="100"/>
          <a:sy n="63" d="100"/>
        </p:scale>
        <p:origin x="-169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0F830A1-3891-4B82-A120-081866556DA0}" type="datetimeFigureOut">
              <a:pPr/>
              <a:t>2015/11/23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8CC9574-A819-4FE4-99A7-1E27AD09ADC2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0513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/>
              <a:pPr/>
              <a:t>1</a:t>
            </a:fld>
            <a:endParaRPr 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10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11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2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3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4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5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6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7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8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9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2015/11/23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pPr/>
              <a:t>2015/11/23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pPr/>
              <a:t>‹#›</a:t>
            </a:fld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2015/11/23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828" y="717800"/>
            <a:ext cx="7924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0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计算机组成原理综合实验课程</a:t>
            </a:r>
            <a:endParaRPr lang="zh-CN" sz="4000" b="1" dirty="0">
              <a:latin typeface="华文中宋" panose="02010600040101010101" pitchFamily="2" charset="-122"/>
              <a:ea typeface="华文中宋" panose="02010600040101010101" pitchFamily="2" charset="-122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8627" y="2259350"/>
            <a:ext cx="6853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 b="1">
                <a:ea typeface="华文中宋" panose="02010600040101010101" pitchFamily="2" charset="-122"/>
              </a:defRPr>
            </a:lvl1pPr>
          </a:lstStyle>
          <a:p>
            <a:r>
              <a:rPr lang="zh-CN" altLang="en-US" sz="4000" dirty="0" smtClean="0">
                <a:solidFill>
                  <a:srgbClr val="0000FF"/>
                </a:solidFill>
              </a:rPr>
              <a:t>实验</a:t>
            </a:r>
            <a:r>
              <a:rPr lang="zh-CN" altLang="en-US" sz="4000" dirty="0" smtClean="0">
                <a:solidFill>
                  <a:srgbClr val="0000FF"/>
                </a:solidFill>
              </a:rPr>
              <a:t>二</a:t>
            </a:r>
            <a:endParaRPr lang="en-US" altLang="zh-CN" sz="4000" dirty="0" smtClean="0">
              <a:solidFill>
                <a:srgbClr val="0000FF"/>
              </a:solidFill>
            </a:endParaRPr>
          </a:p>
          <a:p>
            <a:r>
              <a:rPr lang="zh-CN" altLang="en-US" sz="4000" dirty="0" smtClean="0">
                <a:solidFill>
                  <a:srgbClr val="0000FF"/>
                </a:solidFill>
              </a:rPr>
              <a:t>控制器</a:t>
            </a:r>
            <a:r>
              <a:rPr lang="zh-CN" altLang="en-US" sz="4000" dirty="0" smtClean="0">
                <a:solidFill>
                  <a:srgbClr val="0000FF"/>
                </a:solidFill>
              </a:rPr>
              <a:t>与取指电路设计与实现</a:t>
            </a:r>
            <a:endParaRPr lang="zh-CN" sz="4000" dirty="0">
              <a:solidFill>
                <a:srgbClr val="0000FF"/>
              </a:solidFill>
            </a:endParaRPr>
          </a:p>
        </p:txBody>
      </p:sp>
      <p:pic>
        <p:nvPicPr>
          <p:cNvPr id="1026" name="Picture 2" descr="D:\教学\Computer Organization And Design\Picture\Computer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8" y="3882788"/>
            <a:ext cx="2056643" cy="1655598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139195" y="3684352"/>
            <a:ext cx="45719" cy="1976896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843809" y="4419072"/>
            <a:ext cx="6106386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取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指电路的设计</a:t>
            </a:r>
            <a:endParaRPr lang="zh-CN" sz="3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62" y="1700808"/>
            <a:ext cx="834231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2446007" y="980728"/>
            <a:ext cx="4320480" cy="52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zh-CN" altLang="en-US" sz="2400" b="1" dirty="0" smtClean="0"/>
              <a:t>参考</a:t>
            </a:r>
            <a:r>
              <a:rPr lang="en-US" altLang="zh-CN" sz="2400" b="1" dirty="0" smtClean="0"/>
              <a:t>RTL</a:t>
            </a:r>
            <a:r>
              <a:rPr lang="zh-CN" altLang="zh-CN" sz="2400" b="1" dirty="0"/>
              <a:t>层电路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1208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取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指电路的设计</a:t>
            </a:r>
            <a:endParaRPr lang="zh-CN" sz="3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860038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2375680" y="1025252"/>
            <a:ext cx="3708488" cy="56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 smtClean="0"/>
              <a:t>参考仿真结果波形</a:t>
            </a:r>
          </a:p>
        </p:txBody>
      </p:sp>
    </p:spTree>
    <p:extLst>
      <p:ext uri="{BB962C8B-B14F-4D97-AF65-F5344CB8AC3E}">
        <p14:creationId xmlns:p14="http://schemas.microsoft.com/office/powerpoint/2010/main" val="23355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2422496" y="2355955"/>
            <a:ext cx="5634939" cy="1566857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15890" y="2620963"/>
            <a:ext cx="1186605" cy="1080120"/>
          </a:xfrm>
          <a:prstGeom prst="rect">
            <a:avLst/>
          </a:prstGeom>
          <a:solidFill>
            <a:schemeClr val="accent1">
              <a:lumMod val="40000"/>
              <a:lumOff val="60000"/>
              <a:alpha val="57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ALUOp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Controller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的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设计</a:t>
            </a:r>
            <a:endParaRPr lang="zh-CN" sz="3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47279" y="2626669"/>
            <a:ext cx="2966670" cy="1080120"/>
          </a:xfrm>
          <a:prstGeom prst="rect">
            <a:avLst/>
          </a:prstGeom>
          <a:solidFill>
            <a:schemeClr val="accent2">
              <a:lumMod val="40000"/>
              <a:lumOff val="60000"/>
              <a:alpha val="58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Control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639412" y="4860496"/>
            <a:ext cx="852349" cy="44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 err="1" smtClean="0"/>
              <a:t>RegDst</a:t>
            </a:r>
            <a:endParaRPr lang="zh-CN" altLang="en-US" dirty="0" smtClean="0"/>
          </a:p>
        </p:txBody>
      </p:sp>
      <p:sp>
        <p:nvSpPr>
          <p:cNvPr id="20" name="TextBox 19"/>
          <p:cNvSpPr txBox="1"/>
          <p:nvPr/>
        </p:nvSpPr>
        <p:spPr bwMode="auto">
          <a:xfrm>
            <a:off x="1584114" y="5685212"/>
            <a:ext cx="853823" cy="44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 err="1" smtClean="0"/>
              <a:t>ALUSrc</a:t>
            </a:r>
            <a:endParaRPr lang="zh-CN" altLang="en-US" dirty="0" smtClean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5726185" y="4860496"/>
            <a:ext cx="1236878" cy="44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 err="1" smtClean="0"/>
              <a:t>MemtoReg</a:t>
            </a:r>
            <a:endParaRPr lang="zh-CN" altLang="en-US" dirty="0" smtClean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1424866" y="5272854"/>
            <a:ext cx="1066895" cy="44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 err="1" smtClean="0"/>
              <a:t>RegWrite</a:t>
            </a:r>
            <a:endParaRPr lang="zh-CN" altLang="en-US" dirty="0" smtClean="0"/>
          </a:p>
        </p:txBody>
      </p:sp>
      <p:sp>
        <p:nvSpPr>
          <p:cNvPr id="23" name="TextBox 22"/>
          <p:cNvSpPr txBox="1"/>
          <p:nvPr/>
        </p:nvSpPr>
        <p:spPr bwMode="auto">
          <a:xfrm>
            <a:off x="5735419" y="5685212"/>
            <a:ext cx="1218411" cy="44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 err="1" smtClean="0"/>
              <a:t>MemWrite</a:t>
            </a:r>
            <a:endParaRPr lang="zh-CN" altLang="en-US" dirty="0" smtClean="0"/>
          </a:p>
        </p:txBody>
      </p:sp>
      <p:sp>
        <p:nvSpPr>
          <p:cNvPr id="24" name="TextBox 23"/>
          <p:cNvSpPr txBox="1"/>
          <p:nvPr/>
        </p:nvSpPr>
        <p:spPr bwMode="auto">
          <a:xfrm>
            <a:off x="5755959" y="5306802"/>
            <a:ext cx="1165897" cy="44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 err="1" smtClean="0"/>
              <a:t>MemRead</a:t>
            </a:r>
            <a:endParaRPr lang="zh-CN" altLang="en-US" dirty="0" smtClean="0"/>
          </a:p>
        </p:txBody>
      </p:sp>
      <p:sp>
        <p:nvSpPr>
          <p:cNvPr id="25" name="TextBox 24"/>
          <p:cNvSpPr txBox="1"/>
          <p:nvPr/>
        </p:nvSpPr>
        <p:spPr bwMode="auto">
          <a:xfrm>
            <a:off x="7371542" y="2681466"/>
            <a:ext cx="430953" cy="41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/>
              <a:t>①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4449805" y="2626669"/>
            <a:ext cx="430953" cy="41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/>
              <a:t>⑩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3234548" y="3290619"/>
            <a:ext cx="430953" cy="41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/>
              <a:t>③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3971486" y="3290619"/>
            <a:ext cx="430953" cy="41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/>
              <a:t>⑤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3603017" y="3290619"/>
            <a:ext cx="430953" cy="41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/>
              <a:t>④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339955" y="3290619"/>
            <a:ext cx="430953" cy="41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/>
              <a:t>⑦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5076894" y="3290619"/>
            <a:ext cx="430953" cy="41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/>
              <a:t>⑨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2663736" y="3178691"/>
            <a:ext cx="430953" cy="41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/>
              <a:t>②</a:t>
            </a:r>
          </a:p>
        </p:txBody>
      </p:sp>
      <p:cxnSp>
        <p:nvCxnSpPr>
          <p:cNvPr id="4" name="直接连接符 3"/>
          <p:cNvCxnSpPr>
            <a:stCxn id="27" idx="2"/>
            <a:endCxn id="2" idx="3"/>
          </p:cNvCxnSpPr>
          <p:nvPr/>
        </p:nvCxnSpPr>
        <p:spPr>
          <a:xfrm rot="5400000">
            <a:off x="2282463" y="3916087"/>
            <a:ext cx="1376860" cy="9582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"/>
          <p:cNvCxnSpPr>
            <a:stCxn id="28" idx="2"/>
            <a:endCxn id="20" idx="3"/>
          </p:cNvCxnSpPr>
          <p:nvPr/>
        </p:nvCxnSpPr>
        <p:spPr>
          <a:xfrm rot="5400000">
            <a:off x="2211662" y="3933064"/>
            <a:ext cx="2201576" cy="174902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"/>
          <p:cNvCxnSpPr>
            <a:stCxn id="29" idx="2"/>
            <a:endCxn id="22" idx="3"/>
          </p:cNvCxnSpPr>
          <p:nvPr/>
        </p:nvCxnSpPr>
        <p:spPr>
          <a:xfrm rot="5400000">
            <a:off x="2260519" y="3938032"/>
            <a:ext cx="1789218" cy="132673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 bwMode="auto">
          <a:xfrm>
            <a:off x="4708424" y="3290619"/>
            <a:ext cx="430953" cy="41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/>
              <a:t>⑧</a:t>
            </a:r>
          </a:p>
        </p:txBody>
      </p:sp>
      <p:cxnSp>
        <p:nvCxnSpPr>
          <p:cNvPr id="45" name="直接连接符 3"/>
          <p:cNvCxnSpPr>
            <a:stCxn id="31" idx="2"/>
            <a:endCxn id="23" idx="1"/>
          </p:cNvCxnSpPr>
          <p:nvPr/>
        </p:nvCxnSpPr>
        <p:spPr>
          <a:xfrm rot="16200000" flipH="1">
            <a:off x="4044637" y="4217583"/>
            <a:ext cx="2201576" cy="117998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3"/>
          <p:cNvCxnSpPr>
            <a:stCxn id="44" idx="2"/>
            <a:endCxn id="24" idx="1"/>
          </p:cNvCxnSpPr>
          <p:nvPr/>
        </p:nvCxnSpPr>
        <p:spPr>
          <a:xfrm rot="16200000" flipH="1">
            <a:off x="4428347" y="4202343"/>
            <a:ext cx="1823166" cy="8320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3"/>
          <p:cNvCxnSpPr>
            <a:stCxn id="32" idx="2"/>
            <a:endCxn id="21" idx="1"/>
          </p:cNvCxnSpPr>
          <p:nvPr/>
        </p:nvCxnSpPr>
        <p:spPr>
          <a:xfrm rot="16200000" flipH="1">
            <a:off x="4820848" y="4178312"/>
            <a:ext cx="1376860" cy="43381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1132216" y="1691101"/>
            <a:ext cx="852606" cy="42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 smtClean="0"/>
              <a:t>Branch</a:t>
            </a:r>
            <a:endParaRPr lang="zh-CN" altLang="en-US" dirty="0" smtClean="0"/>
          </a:p>
        </p:txBody>
      </p:sp>
      <p:cxnSp>
        <p:nvCxnSpPr>
          <p:cNvPr id="35" name="直接连接符 3"/>
          <p:cNvCxnSpPr>
            <a:stCxn id="26" idx="0"/>
            <a:endCxn id="34" idx="3"/>
          </p:cNvCxnSpPr>
          <p:nvPr/>
        </p:nvCxnSpPr>
        <p:spPr>
          <a:xfrm rot="16200000" flipV="1">
            <a:off x="2962433" y="923820"/>
            <a:ext cx="725239" cy="26804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 bwMode="auto">
          <a:xfrm>
            <a:off x="5613949" y="2755772"/>
            <a:ext cx="1046954" cy="349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400" b="1" dirty="0" err="1" smtClean="0"/>
              <a:t>ALUctr</a:t>
            </a:r>
            <a:r>
              <a:rPr lang="en-US" altLang="zh-CN" sz="1400" b="1" dirty="0" smtClean="0"/>
              <a:t>[1:0]</a:t>
            </a:r>
            <a:endParaRPr lang="zh-CN" altLang="en-US" sz="1400" b="1" dirty="0" smtClean="0"/>
          </a:p>
        </p:txBody>
      </p:sp>
      <p:cxnSp>
        <p:nvCxnSpPr>
          <p:cNvPr id="40" name="直接连接符 3"/>
          <p:cNvCxnSpPr>
            <a:stCxn id="19" idx="3"/>
            <a:endCxn id="37" idx="1"/>
          </p:cNvCxnSpPr>
          <p:nvPr/>
        </p:nvCxnSpPr>
        <p:spPr>
          <a:xfrm flipV="1">
            <a:off x="5613949" y="3161023"/>
            <a:ext cx="1001941" cy="57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5702100" y="4446114"/>
            <a:ext cx="1370183" cy="42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 err="1" smtClean="0"/>
              <a:t>ALU_op</a:t>
            </a:r>
            <a:r>
              <a:rPr lang="en-US" altLang="zh-CN" dirty="0" smtClean="0"/>
              <a:t>[2:0]</a:t>
            </a:r>
            <a:endParaRPr lang="zh-CN" altLang="en-US" dirty="0" smtClean="0"/>
          </a:p>
        </p:txBody>
      </p:sp>
      <p:cxnSp>
        <p:nvCxnSpPr>
          <p:cNvPr id="42" name="直接连接符 3"/>
          <p:cNvCxnSpPr>
            <a:stCxn id="30" idx="2"/>
            <a:endCxn id="41" idx="1"/>
          </p:cNvCxnSpPr>
          <p:nvPr/>
        </p:nvCxnSpPr>
        <p:spPr>
          <a:xfrm rot="5400000">
            <a:off x="5977966" y="3425216"/>
            <a:ext cx="955361" cy="1507092"/>
          </a:xfrm>
          <a:prstGeom prst="bentConnector4">
            <a:avLst>
              <a:gd name="adj1" fmla="val 38992"/>
              <a:gd name="adj2" fmla="val 1151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 bwMode="auto">
          <a:xfrm>
            <a:off x="7699229" y="4584423"/>
            <a:ext cx="1049711" cy="44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 err="1" smtClean="0"/>
              <a:t>func</a:t>
            </a:r>
            <a:r>
              <a:rPr lang="en-US" altLang="zh-CN" dirty="0" smtClean="0"/>
              <a:t>[5:0]</a:t>
            </a:r>
            <a:endParaRPr lang="zh-CN" altLang="en-US" dirty="0" smtClean="0"/>
          </a:p>
        </p:txBody>
      </p:sp>
      <p:sp>
        <p:nvSpPr>
          <p:cNvPr id="58" name="TextBox 57"/>
          <p:cNvSpPr txBox="1"/>
          <p:nvPr/>
        </p:nvSpPr>
        <p:spPr bwMode="auto">
          <a:xfrm>
            <a:off x="984168" y="3163876"/>
            <a:ext cx="881396" cy="44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 smtClean="0"/>
              <a:t>op[5:0]</a:t>
            </a:r>
            <a:endParaRPr lang="zh-CN" altLang="en-US" dirty="0" smtClean="0"/>
          </a:p>
        </p:txBody>
      </p:sp>
      <p:cxnSp>
        <p:nvCxnSpPr>
          <p:cNvPr id="76" name="直接连接符 3"/>
          <p:cNvCxnSpPr>
            <a:stCxn id="53" idx="3"/>
            <a:endCxn id="25" idx="3"/>
          </p:cNvCxnSpPr>
          <p:nvPr/>
        </p:nvCxnSpPr>
        <p:spPr>
          <a:xfrm flipH="1" flipV="1">
            <a:off x="7802495" y="2889551"/>
            <a:ext cx="946445" cy="1918025"/>
          </a:xfrm>
          <a:prstGeom prst="bentConnector3">
            <a:avLst>
              <a:gd name="adj1" fmla="val -2415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3"/>
          <p:cNvCxnSpPr>
            <a:stCxn id="58" idx="3"/>
            <a:endCxn id="33" idx="1"/>
          </p:cNvCxnSpPr>
          <p:nvPr/>
        </p:nvCxnSpPr>
        <p:spPr>
          <a:xfrm flipV="1">
            <a:off x="1865564" y="3386776"/>
            <a:ext cx="798172" cy="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6993715" y="3284912"/>
            <a:ext cx="430953" cy="41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/>
              <a:t>⑥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309106" y="909699"/>
            <a:ext cx="8583373" cy="102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 smtClean="0"/>
              <a:t>为了简化设计，控制器由控制单元</a:t>
            </a:r>
            <a:r>
              <a:rPr lang="en-US" altLang="zh-CN" sz="2400" b="1" dirty="0" err="1" smtClean="0"/>
              <a:t>Contrl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ALU</a:t>
            </a:r>
            <a:r>
              <a:rPr lang="zh-CN" altLang="en-US" sz="2400" b="1" dirty="0" smtClean="0"/>
              <a:t>控制单元组成，控制器结构如下所示。</a:t>
            </a:r>
          </a:p>
        </p:txBody>
      </p:sp>
    </p:spTree>
    <p:extLst>
      <p:ext uri="{BB962C8B-B14F-4D97-AF65-F5344CB8AC3E}">
        <p14:creationId xmlns:p14="http://schemas.microsoft.com/office/powerpoint/2010/main" val="258249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Controller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的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设计</a:t>
            </a:r>
            <a:endParaRPr lang="zh-CN" sz="3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00668"/>
              </p:ext>
            </p:extLst>
          </p:nvPr>
        </p:nvGraphicFramePr>
        <p:xfrm>
          <a:off x="755576" y="1556792"/>
          <a:ext cx="7704858" cy="4543456"/>
        </p:xfrm>
        <a:graphic>
          <a:graphicData uri="http://schemas.openxmlformats.org/drawingml/2006/table">
            <a:tbl>
              <a:tblPr firstRow="1" bandRow="1"/>
              <a:tblGrid>
                <a:gridCol w="864096"/>
                <a:gridCol w="1296144"/>
                <a:gridCol w="648072"/>
                <a:gridCol w="576064"/>
                <a:gridCol w="504056"/>
                <a:gridCol w="504056"/>
                <a:gridCol w="576064"/>
                <a:gridCol w="648072"/>
                <a:gridCol w="648072"/>
                <a:gridCol w="1440162"/>
              </a:tblGrid>
              <a:tr h="648071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</a:rPr>
                        <a:t>Input</a:t>
                      </a:r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kumimoji="0" lang="en-US" altLang="zh-CN" sz="2400" kern="12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Oupput</a:t>
                      </a:r>
                      <a:endParaRPr kumimoji="0" lang="zh-CN" altLang="en-US" sz="24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82814"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kern="12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RegDst</a:t>
                      </a:r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800" b="0" kern="12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RegWrite</a:t>
                      </a:r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800" b="0" kern="12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ALUSrc</a:t>
                      </a:r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800" b="0" kern="12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MemWrite</a:t>
                      </a:r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800" b="0" kern="12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MemRead</a:t>
                      </a:r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800" b="0" kern="12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MemtoReg</a:t>
                      </a:r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800" b="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</a:rPr>
                        <a:t>ALUctr</a:t>
                      </a:r>
                      <a:r>
                        <a:rPr lang="en-US" altLang="zh-CN" sz="1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</a:rPr>
                        <a:t>[1:0]</a:t>
                      </a:r>
                      <a:endParaRPr lang="zh-CN" altLang="en-US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7413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</a:rPr>
                        <a:t>指令</a:t>
                      </a:r>
                      <a:endParaRPr lang="zh-CN" altLang="en-US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</a:rPr>
                        <a:t>op[5:0]</a:t>
                      </a:r>
                      <a:endParaRPr lang="zh-CN" altLang="en-US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RT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000000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1 0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lw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100011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0 0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sw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101011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0 0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568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beq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000100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0 1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5184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lui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001111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1 1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971600" y="980728"/>
            <a:ext cx="7128792" cy="52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zh-CN" altLang="en-US" sz="2400" b="1" dirty="0"/>
              <a:t>控制单元</a:t>
            </a:r>
            <a:r>
              <a:rPr lang="en-US" altLang="zh-CN" sz="2400" b="1" dirty="0" err="1" smtClean="0"/>
              <a:t>Contrl</a:t>
            </a:r>
            <a:r>
              <a:rPr lang="zh-CN" altLang="en-US" sz="2400" b="1" dirty="0" smtClean="0"/>
              <a:t>的输入与输出之间的关系如下：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8257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Controller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的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设计</a:t>
            </a:r>
            <a:endParaRPr lang="zh-CN" sz="3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793919"/>
              </p:ext>
            </p:extLst>
          </p:nvPr>
        </p:nvGraphicFramePr>
        <p:xfrm>
          <a:off x="827584" y="1580283"/>
          <a:ext cx="7704857" cy="4865926"/>
        </p:xfrm>
        <a:graphic>
          <a:graphicData uri="http://schemas.openxmlformats.org/drawingml/2006/table">
            <a:tbl>
              <a:tblPr firstRow="1" bandRow="1"/>
              <a:tblGrid>
                <a:gridCol w="1368152"/>
                <a:gridCol w="1440160"/>
                <a:gridCol w="1224136"/>
                <a:gridCol w="1656184"/>
                <a:gridCol w="2016225"/>
              </a:tblGrid>
              <a:tr h="864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</a:rPr>
                        <a:t>指令</a:t>
                      </a:r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</a:rPr>
                        <a:t>func</a:t>
                      </a:r>
                      <a:r>
                        <a:rPr lang="en-US" altLang="zh-CN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</a:rPr>
                        <a:t>[5:0]</a:t>
                      </a:r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24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kumimoji="0" lang="zh-CN" altLang="en-US" sz="24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</a:rPr>
                        <a:t>ALUctr</a:t>
                      </a:r>
                      <a:r>
                        <a:rPr lang="en-US" altLang="zh-CN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</a:rPr>
                        <a:t>[1:0]</a:t>
                      </a:r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</a:rPr>
                        <a:t>ALU_op</a:t>
                      </a:r>
                      <a:r>
                        <a:rPr lang="en-US" altLang="zh-CN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</a:rPr>
                        <a:t>[2:0]</a:t>
                      </a:r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44648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R-Type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100000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444648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100010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444648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100100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001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444648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100101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101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444648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100110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010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44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lw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XXXXXX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取数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44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sw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存数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44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beq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分支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01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44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lui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置高位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11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110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1331640" y="1052736"/>
            <a:ext cx="6120680" cy="52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en-US" altLang="zh-CN" sz="2400" b="1" dirty="0"/>
              <a:t>ALU</a:t>
            </a:r>
            <a:r>
              <a:rPr lang="zh-CN" altLang="en-US" sz="2400" b="1" dirty="0" smtClean="0"/>
              <a:t>控制单元的输入与输出关系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9919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Controller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的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设计</a:t>
            </a:r>
            <a:endParaRPr lang="zh-CN" sz="3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259632" y="2132856"/>
            <a:ext cx="6696744" cy="1715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用</a:t>
            </a:r>
            <a:r>
              <a:rPr lang="en-US" altLang="zh-CN" sz="2800" b="1" dirty="0" smtClean="0"/>
              <a:t>Verilog HDL</a:t>
            </a:r>
            <a:r>
              <a:rPr lang="zh-CN" altLang="en-US" sz="2800" b="1" dirty="0" smtClean="0"/>
              <a:t>语言编程实现</a:t>
            </a:r>
            <a:r>
              <a:rPr lang="zh-CN" altLang="en-US" sz="2800" b="1" dirty="0" smtClean="0"/>
              <a:t>该控制器；</a:t>
            </a:r>
            <a:endParaRPr lang="en-US" altLang="zh-CN" sz="2800" b="1" dirty="0" smtClean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生成并</a:t>
            </a:r>
            <a:r>
              <a:rPr lang="zh-CN" altLang="zh-CN" sz="2800" b="1" dirty="0" smtClean="0"/>
              <a:t>查看</a:t>
            </a:r>
            <a:r>
              <a:rPr lang="zh-CN" altLang="zh-CN" sz="2800" b="1" dirty="0"/>
              <a:t>综合后的</a:t>
            </a:r>
            <a:r>
              <a:rPr lang="en-US" altLang="zh-CN" sz="2800" b="1" dirty="0"/>
              <a:t>RTL</a:t>
            </a:r>
            <a:r>
              <a:rPr lang="zh-CN" altLang="zh-CN" sz="2800" b="1" dirty="0"/>
              <a:t>层</a:t>
            </a:r>
            <a:r>
              <a:rPr lang="zh-CN" altLang="zh-CN" sz="2800" b="1" dirty="0" smtClean="0"/>
              <a:t>电路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编写测试代码并仿真。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2843808" y="1268760"/>
            <a:ext cx="2448272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3200" b="1" dirty="0" smtClean="0"/>
              <a:t>实验要求</a:t>
            </a:r>
          </a:p>
        </p:txBody>
      </p:sp>
    </p:spTree>
    <p:extLst>
      <p:ext uri="{BB962C8B-B14F-4D97-AF65-F5344CB8AC3E}">
        <p14:creationId xmlns:p14="http://schemas.microsoft.com/office/powerpoint/2010/main" val="269919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Controller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的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设计</a:t>
            </a:r>
            <a:endParaRPr lang="zh-CN" sz="3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07" y="1628800"/>
            <a:ext cx="421957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 bwMode="auto">
          <a:xfrm>
            <a:off x="2446007" y="980728"/>
            <a:ext cx="4320480" cy="52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zh-CN" altLang="en-US" sz="2400" b="1" dirty="0" smtClean="0"/>
              <a:t>参考</a:t>
            </a:r>
            <a:r>
              <a:rPr lang="en-US" altLang="zh-CN" sz="2400" b="1" dirty="0" smtClean="0"/>
              <a:t>RTL</a:t>
            </a:r>
            <a:r>
              <a:rPr lang="zh-CN" altLang="zh-CN" sz="2400" b="1" dirty="0"/>
              <a:t>层电路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109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Controller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的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设计</a:t>
            </a:r>
            <a:endParaRPr lang="zh-CN" sz="3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6863"/>
            <a:ext cx="8496792" cy="34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 bwMode="auto">
          <a:xfrm>
            <a:off x="2375680" y="1025252"/>
            <a:ext cx="3708488" cy="56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 smtClean="0"/>
              <a:t>参考仿真结果波形</a:t>
            </a:r>
          </a:p>
        </p:txBody>
      </p:sp>
    </p:spTree>
    <p:extLst>
      <p:ext uri="{BB962C8B-B14F-4D97-AF65-F5344CB8AC3E}">
        <p14:creationId xmlns:p14="http://schemas.microsoft.com/office/powerpoint/2010/main" val="94961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取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指电路的设计</a:t>
            </a:r>
            <a:endParaRPr lang="zh-CN" sz="3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9111" y="4211725"/>
            <a:ext cx="624036" cy="1080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PC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579231" y="3103246"/>
            <a:ext cx="452738" cy="968460"/>
            <a:chOff x="2400" y="2496"/>
            <a:chExt cx="288" cy="672"/>
          </a:xfrm>
        </p:grpSpPr>
        <p:sp>
          <p:nvSpPr>
            <p:cNvPr id="5" name="Line 28"/>
            <p:cNvSpPr>
              <a:spLocks noChangeShapeType="1"/>
            </p:cNvSpPr>
            <p:nvPr/>
          </p:nvSpPr>
          <p:spPr bwMode="auto">
            <a:xfrm>
              <a:off x="2400" y="249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29"/>
            <p:cNvSpPr>
              <a:spLocks noChangeShapeType="1"/>
            </p:cNvSpPr>
            <p:nvPr/>
          </p:nvSpPr>
          <p:spPr bwMode="auto">
            <a:xfrm>
              <a:off x="2400" y="2784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30"/>
            <p:cNvSpPr>
              <a:spLocks noChangeShapeType="1"/>
            </p:cNvSpPr>
            <p:nvPr/>
          </p:nvSpPr>
          <p:spPr bwMode="auto">
            <a:xfrm flipH="1">
              <a:off x="2400" y="2832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31"/>
            <p:cNvSpPr>
              <a:spLocks noChangeShapeType="1"/>
            </p:cNvSpPr>
            <p:nvPr/>
          </p:nvSpPr>
          <p:spPr bwMode="auto">
            <a:xfrm>
              <a:off x="2400" y="288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2400" y="2496"/>
              <a:ext cx="28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33"/>
            <p:cNvSpPr>
              <a:spLocks noChangeShapeType="1"/>
            </p:cNvSpPr>
            <p:nvPr/>
          </p:nvSpPr>
          <p:spPr bwMode="auto">
            <a:xfrm flipV="1">
              <a:off x="2400" y="3024"/>
              <a:ext cx="28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2688" y="264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 rot="16200000">
            <a:off x="3495256" y="3398293"/>
            <a:ext cx="695061" cy="378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zh-CN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163407" y="4045208"/>
            <a:ext cx="452738" cy="968460"/>
            <a:chOff x="5505739" y="3684676"/>
            <a:chExt cx="452738" cy="968460"/>
          </a:xfrm>
        </p:grpSpPr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5505739" y="3684676"/>
              <a:ext cx="452738" cy="968460"/>
              <a:chOff x="2400" y="2496"/>
              <a:chExt cx="288" cy="672"/>
            </a:xfrm>
          </p:grpSpPr>
          <p:sp>
            <p:nvSpPr>
              <p:cNvPr id="17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 rot="16200000">
              <a:off x="5394017" y="4007471"/>
              <a:ext cx="695061" cy="322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ADD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4" name="流程图: 数据 23"/>
          <p:cNvSpPr/>
          <p:nvPr/>
        </p:nvSpPr>
        <p:spPr>
          <a:xfrm>
            <a:off x="4123186" y="4721720"/>
            <a:ext cx="677126" cy="247779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&lt;&lt;2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流程图: 终止 24"/>
          <p:cNvSpPr/>
          <p:nvPr/>
        </p:nvSpPr>
        <p:spPr>
          <a:xfrm rot="16200000" flipH="1">
            <a:off x="6001370" y="4250156"/>
            <a:ext cx="646854" cy="28586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MUX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123147" y="3310773"/>
            <a:ext cx="456084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>
            <a:stCxn id="3" idx="0"/>
          </p:cNvCxnSpPr>
          <p:nvPr/>
        </p:nvCxnSpPr>
        <p:spPr>
          <a:xfrm rot="5400000" flipH="1" flipV="1">
            <a:off x="3021407" y="3653901"/>
            <a:ext cx="347546" cy="768102"/>
          </a:xfrm>
          <a:prstGeom prst="bentConnector2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616145" y="4529438"/>
            <a:ext cx="565719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27"/>
          <p:cNvCxnSpPr>
            <a:stCxn id="25" idx="2"/>
            <a:endCxn id="3" idx="1"/>
          </p:cNvCxnSpPr>
          <p:nvPr/>
        </p:nvCxnSpPr>
        <p:spPr>
          <a:xfrm flipH="1">
            <a:off x="2499111" y="4393089"/>
            <a:ext cx="3968619" cy="358696"/>
          </a:xfrm>
          <a:prstGeom prst="bentConnector5">
            <a:avLst>
              <a:gd name="adj1" fmla="val -5760"/>
              <a:gd name="adj2" fmla="val -394126"/>
              <a:gd name="adj3" fmla="val 108185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连接符 42"/>
          <p:cNvCxnSpPr>
            <a:stCxn id="24" idx="5"/>
          </p:cNvCxnSpPr>
          <p:nvPr/>
        </p:nvCxnSpPr>
        <p:spPr>
          <a:xfrm flipV="1">
            <a:off x="4732599" y="4845609"/>
            <a:ext cx="430808" cy="1"/>
          </a:xfrm>
          <a:prstGeom prst="line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597688" y="3583292"/>
            <a:ext cx="0" cy="662669"/>
          </a:xfrm>
          <a:prstGeom prst="line">
            <a:avLst/>
          </a:prstGeom>
          <a:noFill/>
          <a:ln w="19050"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连接符 27"/>
          <p:cNvCxnSpPr>
            <a:stCxn id="56" idx="0"/>
            <a:endCxn id="24" idx="2"/>
          </p:cNvCxnSpPr>
          <p:nvPr/>
        </p:nvCxnSpPr>
        <p:spPr>
          <a:xfrm rot="5400000" flipH="1" flipV="1">
            <a:off x="3349757" y="5351675"/>
            <a:ext cx="1347206" cy="335077"/>
          </a:xfrm>
          <a:prstGeom prst="bentConnector2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流程图: 延期 51"/>
          <p:cNvSpPr/>
          <p:nvPr/>
        </p:nvSpPr>
        <p:spPr>
          <a:xfrm flipH="1">
            <a:off x="6115028" y="5232518"/>
            <a:ext cx="432048" cy="394239"/>
          </a:xfrm>
          <a:prstGeom prst="flowChartDelay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752640" y="4262069"/>
            <a:ext cx="314976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451392" y="6192816"/>
            <a:ext cx="808860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B_addr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4597688" y="4248129"/>
            <a:ext cx="565719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031969" y="3583292"/>
            <a:ext cx="2149895" cy="641134"/>
          </a:xfrm>
          <a:prstGeom prst="bentConnector3">
            <a:avLst>
              <a:gd name="adj1" fmla="val 84921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矩形 72"/>
          <p:cNvSpPr/>
          <p:nvPr/>
        </p:nvSpPr>
        <p:spPr>
          <a:xfrm>
            <a:off x="7599373" y="5398429"/>
            <a:ext cx="359516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6547076" y="5307056"/>
            <a:ext cx="413476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直接连接符 79"/>
          <p:cNvCxnSpPr>
            <a:stCxn id="52" idx="3"/>
            <a:endCxn id="25" idx="3"/>
          </p:cNvCxnSpPr>
          <p:nvPr/>
        </p:nvCxnSpPr>
        <p:spPr>
          <a:xfrm rot="10800000" flipH="1">
            <a:off x="6115028" y="4716516"/>
            <a:ext cx="209770" cy="713122"/>
          </a:xfrm>
          <a:prstGeom prst="bentConnector4">
            <a:avLst>
              <a:gd name="adj1" fmla="val -108976"/>
              <a:gd name="adj2" fmla="val 76476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6960552" y="4406085"/>
            <a:ext cx="0" cy="900971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715135" y="3204348"/>
            <a:ext cx="504056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779031" y="6192816"/>
            <a:ext cx="720080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Reset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2211079" y="5060698"/>
            <a:ext cx="288032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2194190" y="5060698"/>
            <a:ext cx="0" cy="1132118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9" name="矩形 98"/>
          <p:cNvSpPr/>
          <p:nvPr/>
        </p:nvSpPr>
        <p:spPr>
          <a:xfrm>
            <a:off x="2631109" y="6200180"/>
            <a:ext cx="720080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接连接符 27"/>
          <p:cNvCxnSpPr>
            <a:stCxn id="99" idx="0"/>
            <a:endCxn id="3" idx="2"/>
          </p:cNvCxnSpPr>
          <p:nvPr/>
        </p:nvCxnSpPr>
        <p:spPr>
          <a:xfrm rot="16200000" flipV="1">
            <a:off x="2446972" y="5656003"/>
            <a:ext cx="908335" cy="18002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4" name="流程图: 摘录 103"/>
          <p:cNvSpPr/>
          <p:nvPr/>
        </p:nvSpPr>
        <p:spPr>
          <a:xfrm>
            <a:off x="2715135" y="5075649"/>
            <a:ext cx="216024" cy="216024"/>
          </a:xfrm>
          <a:prstGeom prst="flowChartExtra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343928" y="2624910"/>
            <a:ext cx="5832648" cy="323110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6547076" y="5542445"/>
            <a:ext cx="1016484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960552" y="4406085"/>
            <a:ext cx="72008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4" name="矩形 123"/>
          <p:cNvSpPr/>
          <p:nvPr/>
        </p:nvSpPr>
        <p:spPr>
          <a:xfrm>
            <a:off x="4874120" y="6201200"/>
            <a:ext cx="808860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addr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8" name="直接连接符 127"/>
          <p:cNvCxnSpPr/>
          <p:nvPr/>
        </p:nvCxnSpPr>
        <p:spPr>
          <a:xfrm>
            <a:off x="3123147" y="4806141"/>
            <a:ext cx="32824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451392" y="4810028"/>
            <a:ext cx="0" cy="709185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3432160" y="5519213"/>
            <a:ext cx="180119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5233355" y="5519213"/>
            <a:ext cx="0" cy="667912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 bwMode="auto">
          <a:xfrm>
            <a:off x="395536" y="942683"/>
            <a:ext cx="8496944" cy="102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 smtClean="0"/>
              <a:t>取指电路如下图所示，利用实验一完成的</a:t>
            </a:r>
            <a:r>
              <a:rPr lang="en-US" altLang="zh-CN" sz="2400" b="1" dirty="0" smtClean="0"/>
              <a:t>ADD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PC</a:t>
            </a:r>
            <a:r>
              <a:rPr lang="zh-CN" altLang="en-US" sz="2400" b="1" dirty="0" smtClean="0"/>
              <a:t>寄存器、多路选择器和左移两位模块，实现该取指电路。</a:t>
            </a:r>
            <a:endParaRPr lang="zh-CN" altLang="en-US" sz="2400" b="1" dirty="0" smtClean="0"/>
          </a:p>
        </p:txBody>
      </p:sp>
      <p:sp>
        <p:nvSpPr>
          <p:cNvPr id="26" name="TextBox 25"/>
          <p:cNvSpPr txBox="1"/>
          <p:nvPr/>
        </p:nvSpPr>
        <p:spPr bwMode="auto">
          <a:xfrm>
            <a:off x="467544" y="1966070"/>
            <a:ext cx="8280920" cy="56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 smtClean="0"/>
              <a:t>注意：两个</a:t>
            </a:r>
            <a:r>
              <a:rPr lang="en-US" altLang="zh-CN" sz="2400" b="1" dirty="0" smtClean="0"/>
              <a:t>ADD</a:t>
            </a:r>
            <a:r>
              <a:rPr lang="zh-CN" altLang="en-US" sz="2400" b="1" dirty="0" smtClean="0"/>
              <a:t>部件中，一个</a:t>
            </a:r>
            <a:r>
              <a:rPr lang="en-US" altLang="zh-CN" sz="2400" b="1" dirty="0" smtClean="0"/>
              <a:t>ADD</a:t>
            </a:r>
            <a:r>
              <a:rPr lang="zh-CN" altLang="en-US" sz="2400" b="1" dirty="0" smtClean="0"/>
              <a:t>的一端输入固定为</a:t>
            </a:r>
            <a:r>
              <a:rPr lang="en-US" altLang="zh-CN" sz="2400" b="1" dirty="0" smtClean="0"/>
              <a:t>4.</a:t>
            </a:r>
            <a:endParaRPr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64096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取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指电路的设计</a:t>
            </a:r>
            <a:endParaRPr lang="zh-CN" sz="3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1275968" y="2348880"/>
            <a:ext cx="6696744" cy="1715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用</a:t>
            </a:r>
            <a:r>
              <a:rPr lang="en-US" altLang="zh-CN" sz="2800" b="1" dirty="0" smtClean="0"/>
              <a:t>Verilog HDL</a:t>
            </a:r>
            <a:r>
              <a:rPr lang="zh-CN" altLang="en-US" sz="2800" b="1" dirty="0" smtClean="0"/>
              <a:t>语言实现该控制器；</a:t>
            </a:r>
            <a:endParaRPr lang="en-US" altLang="zh-CN" sz="2800" b="1" dirty="0" smtClean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生成并</a:t>
            </a:r>
            <a:r>
              <a:rPr lang="zh-CN" altLang="zh-CN" sz="2800" b="1" dirty="0" smtClean="0"/>
              <a:t>查看</a:t>
            </a:r>
            <a:r>
              <a:rPr lang="zh-CN" altLang="zh-CN" sz="2800" b="1" dirty="0"/>
              <a:t>综合后的</a:t>
            </a:r>
            <a:r>
              <a:rPr lang="en-US" altLang="zh-CN" sz="2800" b="1" dirty="0"/>
              <a:t>RTL</a:t>
            </a:r>
            <a:r>
              <a:rPr lang="zh-CN" altLang="zh-CN" sz="2800" b="1" dirty="0"/>
              <a:t>层</a:t>
            </a:r>
            <a:r>
              <a:rPr lang="zh-CN" altLang="zh-CN" sz="2800" b="1" dirty="0" smtClean="0"/>
              <a:t>电路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编写测试代码并仿真。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2843808" y="1268760"/>
            <a:ext cx="2448272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3200" b="1" dirty="0" smtClean="0"/>
              <a:t>实验要求</a:t>
            </a:r>
          </a:p>
        </p:txBody>
      </p:sp>
    </p:spTree>
    <p:extLst>
      <p:ext uri="{BB962C8B-B14F-4D97-AF65-F5344CB8AC3E}">
        <p14:creationId xmlns:p14="http://schemas.microsoft.com/office/powerpoint/2010/main" val="229198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heme/theme1.xml><?xml version="1.0" encoding="utf-8"?>
<a:theme xmlns:a="http://schemas.openxmlformats.org/drawingml/2006/main" name="PowerPoint 2010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 lIns="99092" tIns="49545" rIns="99092" bIns="49545">
        <a:spAutoFit/>
      </a:bodyPr>
      <a:lstStyle>
        <a:defPPr indent="271463" algn="l">
          <a:lnSpc>
            <a:spcPct val="125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375</Words>
  <Application>Microsoft Office PowerPoint</Application>
  <PresentationFormat>全屏显示(4:3)</PresentationFormat>
  <Paragraphs>176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PowerPoint 2010 简介</vt:lpstr>
      <vt:lpstr>PowerPoint 演示文稿</vt:lpstr>
      <vt:lpstr>Controller的设计</vt:lpstr>
      <vt:lpstr>Controller的设计</vt:lpstr>
      <vt:lpstr>Controller的设计</vt:lpstr>
      <vt:lpstr>Controller的设计</vt:lpstr>
      <vt:lpstr>Controller的设计</vt:lpstr>
      <vt:lpstr>Controller的设计</vt:lpstr>
      <vt:lpstr>取指电路的设计</vt:lpstr>
      <vt:lpstr>取指电路的设计</vt:lpstr>
      <vt:lpstr>取指电路的设计</vt:lpstr>
      <vt:lpstr>取指电路的设计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2013-12-20T03:00:12Z</dcterms:created>
  <dcterms:modified xsi:type="dcterms:W3CDTF">2015-11-23T02:36:31Z</dcterms:modified>
</cp:coreProperties>
</file>