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8" r:id="rId2"/>
    <p:sldId id="400" r:id="rId3"/>
    <p:sldId id="401" r:id="rId4"/>
    <p:sldId id="399" r:id="rId5"/>
    <p:sldId id="402" r:id="rId6"/>
    <p:sldId id="403" r:id="rId7"/>
    <p:sldId id="404" r:id="rId8"/>
    <p:sldId id="406" r:id="rId9"/>
    <p:sldId id="410" r:id="rId10"/>
    <p:sldId id="405" r:id="rId11"/>
    <p:sldId id="398" r:id="rId12"/>
    <p:sldId id="407" r:id="rId13"/>
    <p:sldId id="408" r:id="rId14"/>
    <p:sldId id="409" r:id="rId15"/>
    <p:sldId id="276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00"/>
            <p14:sldId id="401"/>
            <p14:sldId id="399"/>
            <p14:sldId id="402"/>
            <p14:sldId id="403"/>
            <p14:sldId id="404"/>
            <p14:sldId id="406"/>
            <p14:sldId id="410"/>
            <p14:sldId id="405"/>
            <p14:sldId id="398"/>
            <p14:sldId id="407"/>
            <p14:sldId id="408"/>
            <p14:sldId id="409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63" d="100"/>
          <a:sy n="63" d="100"/>
        </p:scale>
        <p:origin x="-169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2015/11/24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2015/11/24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2015/11/24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2015/11/24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8627" y="2259350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 smtClean="0">
                <a:solidFill>
                  <a:srgbClr val="0000FF"/>
                </a:solidFill>
              </a:rPr>
              <a:t>实验二</a:t>
            </a:r>
            <a:endParaRPr lang="en-US" altLang="zh-CN" sz="4000" dirty="0" smtClean="0">
              <a:solidFill>
                <a:srgbClr val="0000FF"/>
              </a:solidFill>
            </a:endParaRPr>
          </a:p>
          <a:p>
            <a:r>
              <a:rPr lang="zh-CN" altLang="en-US" sz="4000" dirty="0" smtClean="0">
                <a:solidFill>
                  <a:srgbClr val="0000FF"/>
                </a:solidFill>
              </a:rPr>
              <a:t>控制器与取指电路设计与实现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6863"/>
            <a:ext cx="8496792" cy="344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6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62045" y="4227375"/>
            <a:ext cx="624036" cy="10801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PC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58" name="Group 27"/>
          <p:cNvGrpSpPr>
            <a:grpSpLocks/>
          </p:cNvGrpSpPr>
          <p:nvPr/>
        </p:nvGrpSpPr>
        <p:grpSpPr bwMode="auto">
          <a:xfrm>
            <a:off x="3442165" y="3118896"/>
            <a:ext cx="452738" cy="968460"/>
            <a:chOff x="2400" y="2496"/>
            <a:chExt cx="288" cy="672"/>
          </a:xfrm>
        </p:grpSpPr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2400" y="24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2400" y="2784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H="1">
              <a:off x="2400" y="2832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2400" y="28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2400" y="2496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2688" y="264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 rot="16200000">
            <a:off x="3358190" y="3413943"/>
            <a:ext cx="695061" cy="378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zh-CN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5026341" y="4060858"/>
            <a:ext cx="452738" cy="968460"/>
            <a:chOff x="5505739" y="3684676"/>
            <a:chExt cx="452738" cy="968460"/>
          </a:xfrm>
        </p:grpSpPr>
        <p:grpSp>
          <p:nvGrpSpPr>
            <p:cNvPr id="69" name="Group 27"/>
            <p:cNvGrpSpPr>
              <a:grpSpLocks/>
            </p:cNvGrpSpPr>
            <p:nvPr/>
          </p:nvGrpSpPr>
          <p:grpSpPr bwMode="auto">
            <a:xfrm>
              <a:off x="5505739" y="3684676"/>
              <a:ext cx="452738" cy="968460"/>
              <a:chOff x="2400" y="2496"/>
              <a:chExt cx="288" cy="672"/>
            </a:xfrm>
          </p:grpSpPr>
          <p:sp>
            <p:nvSpPr>
              <p:cNvPr id="72" name="Line 28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>
                <a:off x="2400" y="2784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H="1">
                <a:off x="2400" y="2832"/>
                <a:ext cx="48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32"/>
              <p:cNvSpPr>
                <a:spLocks noChangeShapeType="1"/>
              </p:cNvSpPr>
              <p:nvPr/>
            </p:nvSpPr>
            <p:spPr bwMode="auto">
              <a:xfrm>
                <a:off x="2400" y="2496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flipV="1">
                <a:off x="2400" y="3024"/>
                <a:ext cx="28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34"/>
              <p:cNvSpPr>
                <a:spLocks noChangeShapeType="1"/>
              </p:cNvSpPr>
              <p:nvPr/>
            </p:nvSpPr>
            <p:spPr bwMode="auto">
              <a:xfrm>
                <a:off x="2688" y="264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" name="矩形 70"/>
            <p:cNvSpPr/>
            <p:nvPr/>
          </p:nvSpPr>
          <p:spPr>
            <a:xfrm rot="16200000">
              <a:off x="5394017" y="4007471"/>
              <a:ext cx="695061" cy="322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ADD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2" name="流程图: 数据 81"/>
          <p:cNvSpPr/>
          <p:nvPr/>
        </p:nvSpPr>
        <p:spPr>
          <a:xfrm>
            <a:off x="3986120" y="4737370"/>
            <a:ext cx="677126" cy="247779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&lt;&lt;2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流程图: 终止 82"/>
          <p:cNvSpPr/>
          <p:nvPr/>
        </p:nvSpPr>
        <p:spPr>
          <a:xfrm rot="16200000" flipH="1">
            <a:off x="5864304" y="4265806"/>
            <a:ext cx="646854" cy="28586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MUX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2986081" y="3326423"/>
            <a:ext cx="456084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27"/>
          <p:cNvCxnSpPr>
            <a:stCxn id="57" idx="0"/>
          </p:cNvCxnSpPr>
          <p:nvPr/>
        </p:nvCxnSpPr>
        <p:spPr>
          <a:xfrm rot="5400000" flipH="1" flipV="1">
            <a:off x="2884341" y="3669551"/>
            <a:ext cx="347546" cy="768102"/>
          </a:xfrm>
          <a:prstGeom prst="bentConnector2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479079" y="4545088"/>
            <a:ext cx="565719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27"/>
          <p:cNvCxnSpPr>
            <a:stCxn id="83" idx="2"/>
            <a:endCxn id="57" idx="1"/>
          </p:cNvCxnSpPr>
          <p:nvPr/>
        </p:nvCxnSpPr>
        <p:spPr>
          <a:xfrm flipH="1">
            <a:off x="2362045" y="4408739"/>
            <a:ext cx="3968619" cy="358696"/>
          </a:xfrm>
          <a:prstGeom prst="bentConnector5">
            <a:avLst>
              <a:gd name="adj1" fmla="val -5760"/>
              <a:gd name="adj2" fmla="val -394126"/>
              <a:gd name="adj3" fmla="val 108185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82" idx="5"/>
          </p:cNvCxnSpPr>
          <p:nvPr/>
        </p:nvCxnSpPr>
        <p:spPr>
          <a:xfrm flipV="1">
            <a:off x="4595533" y="4861259"/>
            <a:ext cx="430808" cy="1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460622" y="3598942"/>
            <a:ext cx="0" cy="662669"/>
          </a:xfrm>
          <a:prstGeom prst="line">
            <a:avLst/>
          </a:prstGeom>
          <a:noFill/>
          <a:ln w="19050"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27"/>
          <p:cNvCxnSpPr>
            <a:stCxn id="98" idx="0"/>
            <a:endCxn id="82" idx="2"/>
          </p:cNvCxnSpPr>
          <p:nvPr/>
        </p:nvCxnSpPr>
        <p:spPr>
          <a:xfrm rot="5400000" flipH="1" flipV="1">
            <a:off x="3212691" y="5367325"/>
            <a:ext cx="1347206" cy="335077"/>
          </a:xfrm>
          <a:prstGeom prst="bentConnector2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流程图: 延期 94"/>
          <p:cNvSpPr/>
          <p:nvPr/>
        </p:nvSpPr>
        <p:spPr>
          <a:xfrm flipH="1">
            <a:off x="5977962" y="5248168"/>
            <a:ext cx="432048" cy="394239"/>
          </a:xfrm>
          <a:prstGeom prst="flowChartDelay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15574" y="4277719"/>
            <a:ext cx="31497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314326" y="6208466"/>
            <a:ext cx="80886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B_addr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4460622" y="4263779"/>
            <a:ext cx="565719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69"/>
          <p:cNvCxnSpPr/>
          <p:nvPr/>
        </p:nvCxnSpPr>
        <p:spPr>
          <a:xfrm>
            <a:off x="3894903" y="3598942"/>
            <a:ext cx="2149895" cy="641134"/>
          </a:xfrm>
          <a:prstGeom prst="bentConnector3">
            <a:avLst>
              <a:gd name="adj1" fmla="val 84921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矩形 102"/>
          <p:cNvSpPr/>
          <p:nvPr/>
        </p:nvSpPr>
        <p:spPr>
          <a:xfrm>
            <a:off x="7462307" y="5414079"/>
            <a:ext cx="35951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6410010" y="5322706"/>
            <a:ext cx="413476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接连接符 79"/>
          <p:cNvCxnSpPr>
            <a:stCxn id="95" idx="3"/>
            <a:endCxn id="83" idx="3"/>
          </p:cNvCxnSpPr>
          <p:nvPr/>
        </p:nvCxnSpPr>
        <p:spPr>
          <a:xfrm rot="10800000" flipH="1">
            <a:off x="5977962" y="4732166"/>
            <a:ext cx="209770" cy="713122"/>
          </a:xfrm>
          <a:prstGeom prst="bentConnector4">
            <a:avLst>
              <a:gd name="adj1" fmla="val -108976"/>
              <a:gd name="adj2" fmla="val 76476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823486" y="4421735"/>
            <a:ext cx="0" cy="900971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矩形 108"/>
          <p:cNvSpPr/>
          <p:nvPr/>
        </p:nvSpPr>
        <p:spPr>
          <a:xfrm>
            <a:off x="2578069" y="3219998"/>
            <a:ext cx="504056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641965" y="6208466"/>
            <a:ext cx="72008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2074013" y="5076348"/>
            <a:ext cx="288032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2057124" y="5076348"/>
            <a:ext cx="0" cy="1132118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矩形 112"/>
          <p:cNvSpPr/>
          <p:nvPr/>
        </p:nvSpPr>
        <p:spPr>
          <a:xfrm>
            <a:off x="2494043" y="6215830"/>
            <a:ext cx="72008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4" name="直接连接符 27"/>
          <p:cNvCxnSpPr>
            <a:stCxn id="113" idx="0"/>
            <a:endCxn id="57" idx="2"/>
          </p:cNvCxnSpPr>
          <p:nvPr/>
        </p:nvCxnSpPr>
        <p:spPr>
          <a:xfrm rot="16200000" flipV="1">
            <a:off x="2309906" y="5671653"/>
            <a:ext cx="908335" cy="18002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5" name="流程图: 摘录 114"/>
          <p:cNvSpPr/>
          <p:nvPr/>
        </p:nvSpPr>
        <p:spPr>
          <a:xfrm>
            <a:off x="2578069" y="5091299"/>
            <a:ext cx="216024" cy="216024"/>
          </a:xfrm>
          <a:prstGeom prst="flowChartExtra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06862" y="2640560"/>
            <a:ext cx="5832648" cy="323110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6410010" y="5558095"/>
            <a:ext cx="1016484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823486" y="4421735"/>
            <a:ext cx="720080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矩形 120"/>
          <p:cNvSpPr/>
          <p:nvPr/>
        </p:nvSpPr>
        <p:spPr>
          <a:xfrm>
            <a:off x="4737054" y="6216850"/>
            <a:ext cx="80886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addr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2986081" y="4821791"/>
            <a:ext cx="32824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314326" y="4825678"/>
            <a:ext cx="0" cy="709185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295094" y="5534863"/>
            <a:ext cx="1801195" cy="0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096289" y="5534863"/>
            <a:ext cx="0" cy="667912"/>
          </a:xfrm>
          <a:prstGeom prst="line">
            <a:avLst/>
          </a:prstGeom>
          <a:noFill/>
          <a:ln w="1905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TextBox 126"/>
          <p:cNvSpPr txBox="1"/>
          <p:nvPr/>
        </p:nvSpPr>
        <p:spPr bwMode="auto">
          <a:xfrm>
            <a:off x="3631441" y="3225996"/>
            <a:ext cx="1139840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en-US" altLang="zh-CN" dirty="0" smtClean="0"/>
              <a:t>sum0</a:t>
            </a:r>
            <a:endParaRPr lang="zh-CN" altLang="en-US" dirty="0" smtClean="0"/>
          </a:p>
        </p:txBody>
      </p:sp>
      <p:sp>
        <p:nvSpPr>
          <p:cNvPr id="129" name="TextBox 128"/>
          <p:cNvSpPr txBox="1"/>
          <p:nvPr/>
        </p:nvSpPr>
        <p:spPr bwMode="auto">
          <a:xfrm>
            <a:off x="5160181" y="4401133"/>
            <a:ext cx="1149091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en-US" altLang="zh-CN" dirty="0" smtClean="0"/>
              <a:t>sum1</a:t>
            </a:r>
            <a:endParaRPr lang="zh-CN" altLang="en-US" dirty="0" smtClean="0"/>
          </a:p>
        </p:txBody>
      </p:sp>
      <p:sp>
        <p:nvSpPr>
          <p:cNvPr id="131" name="TextBox 130"/>
          <p:cNvSpPr txBox="1"/>
          <p:nvPr/>
        </p:nvSpPr>
        <p:spPr bwMode="auto">
          <a:xfrm>
            <a:off x="5521886" y="4769496"/>
            <a:ext cx="838336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en-US" altLang="zh-CN" dirty="0" err="1" smtClean="0"/>
              <a:t>sel</a:t>
            </a:r>
            <a:endParaRPr lang="zh-CN" altLang="en-US" dirty="0" smtClean="0"/>
          </a:p>
        </p:txBody>
      </p:sp>
      <p:sp>
        <p:nvSpPr>
          <p:cNvPr id="133" name="矩形 132"/>
          <p:cNvSpPr/>
          <p:nvPr/>
        </p:nvSpPr>
        <p:spPr>
          <a:xfrm>
            <a:off x="4406507" y="4956510"/>
            <a:ext cx="808860" cy="2880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B_addr1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889732" y="3255594"/>
            <a:ext cx="1427872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en-US" altLang="zh-CN" dirty="0" smtClean="0"/>
              <a:t>next_pc</a:t>
            </a:r>
            <a:endParaRPr lang="zh-CN" altLang="en-US" dirty="0" smtClean="0"/>
          </a:p>
        </p:txBody>
      </p:sp>
      <p:sp>
        <p:nvSpPr>
          <p:cNvPr id="136" name="TextBox 135"/>
          <p:cNvSpPr txBox="1"/>
          <p:nvPr/>
        </p:nvSpPr>
        <p:spPr bwMode="auto">
          <a:xfrm>
            <a:off x="2441651" y="3760439"/>
            <a:ext cx="824864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en-US" altLang="zh-CN" dirty="0" smtClean="0"/>
              <a:t>PC</a:t>
            </a:r>
            <a:endParaRPr lang="zh-CN" altLang="en-US" dirty="0" smtClean="0"/>
          </a:p>
        </p:txBody>
      </p:sp>
      <p:sp>
        <p:nvSpPr>
          <p:cNvPr id="137" name="TextBox 136"/>
          <p:cNvSpPr txBox="1"/>
          <p:nvPr/>
        </p:nvSpPr>
        <p:spPr bwMode="auto">
          <a:xfrm>
            <a:off x="395536" y="942683"/>
            <a:ext cx="8496944" cy="10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取指电路如下图所示，利用实验一完成的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寄存器、多路选择器和左移两位模块，实现该取指电路。</a:t>
            </a: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467544" y="1966070"/>
            <a:ext cx="8280920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注意：两个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部件中，一个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的一端输入固定为</a:t>
            </a:r>
            <a:r>
              <a:rPr lang="en-US" altLang="zh-CN" sz="2400" b="1" dirty="0" smtClean="0"/>
              <a:t>4.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09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9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14450"/>
            <a:ext cx="834231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0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取指电路的设计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50811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5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 lang="zh-CN"/>
            </a:pPr>
            <a:r>
              <a:rPr lang="zh-CN" sz="4400">
                <a:solidFill>
                  <a:srgbClr val="92D050"/>
                </a:solidFill>
              </a:rPr>
              <a:t/>
            </a:r>
            <a:br>
              <a:rPr lang="zh-CN" sz="4400">
                <a:solidFill>
                  <a:srgbClr val="92D050"/>
                </a:solidFill>
              </a:rPr>
            </a:br>
            <a:r>
              <a:rPr lang="zh-CN" sz="5600" b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您的消息是什么?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zh-CN" sz="5600"/>
              <a:t/>
            </a:r>
            <a:br>
              <a:rPr lang="zh-CN" sz="5600"/>
            </a:br>
            <a:r>
              <a:rPr lang="zh-CN" sz="56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2010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2422496" y="2355955"/>
            <a:ext cx="5634939" cy="1566857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5890" y="2620963"/>
            <a:ext cx="1186605" cy="1080120"/>
          </a:xfrm>
          <a:prstGeom prst="rect">
            <a:avLst/>
          </a:prstGeom>
          <a:solidFill>
            <a:schemeClr val="accent1">
              <a:lumMod val="40000"/>
              <a:lumOff val="60000"/>
              <a:alpha val="57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ALUOp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7279" y="2626669"/>
            <a:ext cx="2966670" cy="1080120"/>
          </a:xfrm>
          <a:prstGeom prst="rect">
            <a:avLst/>
          </a:prstGeom>
          <a:solidFill>
            <a:schemeClr val="accent2">
              <a:lumMod val="40000"/>
              <a:lumOff val="60000"/>
              <a:alpha val="58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Control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639412" y="4860496"/>
            <a:ext cx="852349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RegDst</a:t>
            </a:r>
            <a:endParaRPr lang="zh-CN" altLang="en-US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1584114" y="5685212"/>
            <a:ext cx="853823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ALUSrc</a:t>
            </a:r>
            <a:endParaRPr lang="zh-CN" altLang="en-US" dirty="0" smtClean="0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726185" y="4860496"/>
            <a:ext cx="1236878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MemtoReg</a:t>
            </a:r>
            <a:endParaRPr lang="zh-CN" altLang="en-US" dirty="0" smtClean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1424866" y="5272854"/>
            <a:ext cx="1066895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RegWrite</a:t>
            </a:r>
            <a:endParaRPr lang="zh-CN" altLang="en-US" dirty="0" smtClean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5735419" y="5685212"/>
            <a:ext cx="1218411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MemWrite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755959" y="5306802"/>
            <a:ext cx="1165897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MemRead</a:t>
            </a:r>
            <a:endParaRPr lang="zh-CN" altLang="en-US" dirty="0" smtClean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7371542" y="2681466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①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449805" y="262666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⑩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34548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③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71486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⑤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3603017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④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339955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⑦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5076894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⑨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63736" y="3178691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②</a:t>
            </a:r>
          </a:p>
        </p:txBody>
      </p:sp>
      <p:cxnSp>
        <p:nvCxnSpPr>
          <p:cNvPr id="4" name="直接连接符 3"/>
          <p:cNvCxnSpPr>
            <a:stCxn id="27" idx="2"/>
            <a:endCxn id="2" idx="3"/>
          </p:cNvCxnSpPr>
          <p:nvPr/>
        </p:nvCxnSpPr>
        <p:spPr>
          <a:xfrm rot="5400000">
            <a:off x="2282463" y="3916087"/>
            <a:ext cx="1376860" cy="9582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"/>
          <p:cNvCxnSpPr>
            <a:stCxn id="28" idx="2"/>
            <a:endCxn id="20" idx="3"/>
          </p:cNvCxnSpPr>
          <p:nvPr/>
        </p:nvCxnSpPr>
        <p:spPr>
          <a:xfrm rot="5400000">
            <a:off x="2211662" y="3933064"/>
            <a:ext cx="2201576" cy="174902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"/>
          <p:cNvCxnSpPr>
            <a:stCxn id="29" idx="2"/>
            <a:endCxn id="22" idx="3"/>
          </p:cNvCxnSpPr>
          <p:nvPr/>
        </p:nvCxnSpPr>
        <p:spPr>
          <a:xfrm rot="5400000">
            <a:off x="2260519" y="3938032"/>
            <a:ext cx="1789218" cy="13267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 bwMode="auto">
          <a:xfrm>
            <a:off x="4708424" y="3290619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⑧</a:t>
            </a:r>
          </a:p>
        </p:txBody>
      </p:sp>
      <p:cxnSp>
        <p:nvCxnSpPr>
          <p:cNvPr id="45" name="直接连接符 3"/>
          <p:cNvCxnSpPr>
            <a:stCxn id="31" idx="2"/>
            <a:endCxn id="23" idx="1"/>
          </p:cNvCxnSpPr>
          <p:nvPr/>
        </p:nvCxnSpPr>
        <p:spPr>
          <a:xfrm rot="16200000" flipH="1">
            <a:off x="4044637" y="4217583"/>
            <a:ext cx="2201576" cy="11799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3"/>
          <p:cNvCxnSpPr>
            <a:stCxn id="44" idx="2"/>
            <a:endCxn id="24" idx="1"/>
          </p:cNvCxnSpPr>
          <p:nvPr/>
        </p:nvCxnSpPr>
        <p:spPr>
          <a:xfrm rot="16200000" flipH="1">
            <a:off x="4428347" y="4202343"/>
            <a:ext cx="1823166" cy="832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"/>
          <p:cNvCxnSpPr>
            <a:stCxn id="32" idx="2"/>
            <a:endCxn id="21" idx="1"/>
          </p:cNvCxnSpPr>
          <p:nvPr/>
        </p:nvCxnSpPr>
        <p:spPr>
          <a:xfrm rot="16200000" flipH="1">
            <a:off x="4820848" y="4178312"/>
            <a:ext cx="1376860" cy="43381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1132216" y="1691101"/>
            <a:ext cx="852606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smtClean="0"/>
              <a:t>Branch</a:t>
            </a:r>
            <a:endParaRPr lang="zh-CN" altLang="en-US" dirty="0" smtClean="0"/>
          </a:p>
        </p:txBody>
      </p:sp>
      <p:cxnSp>
        <p:nvCxnSpPr>
          <p:cNvPr id="35" name="直接连接符 3"/>
          <p:cNvCxnSpPr>
            <a:stCxn id="26" idx="0"/>
            <a:endCxn id="34" idx="3"/>
          </p:cNvCxnSpPr>
          <p:nvPr/>
        </p:nvCxnSpPr>
        <p:spPr>
          <a:xfrm rot="16200000" flipV="1">
            <a:off x="2962433" y="923820"/>
            <a:ext cx="725239" cy="26804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5613949" y="2755772"/>
            <a:ext cx="1046954" cy="34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 err="1" smtClean="0"/>
              <a:t>ALUctr</a:t>
            </a:r>
            <a:r>
              <a:rPr lang="en-US" altLang="zh-CN" sz="1400" b="1" dirty="0" smtClean="0"/>
              <a:t>[1:0]</a:t>
            </a:r>
            <a:endParaRPr lang="zh-CN" altLang="en-US" sz="1400" b="1" dirty="0" smtClean="0"/>
          </a:p>
        </p:txBody>
      </p:sp>
      <p:cxnSp>
        <p:nvCxnSpPr>
          <p:cNvPr id="40" name="直接连接符 3"/>
          <p:cNvCxnSpPr>
            <a:stCxn id="19" idx="3"/>
            <a:endCxn id="37" idx="1"/>
          </p:cNvCxnSpPr>
          <p:nvPr/>
        </p:nvCxnSpPr>
        <p:spPr>
          <a:xfrm flipV="1">
            <a:off x="5613949" y="3161023"/>
            <a:ext cx="1001941" cy="5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5702100" y="4446114"/>
            <a:ext cx="1370183" cy="42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ALU_op</a:t>
            </a:r>
            <a:r>
              <a:rPr lang="en-US" altLang="zh-CN" dirty="0" smtClean="0"/>
              <a:t>[2:0]</a:t>
            </a:r>
            <a:endParaRPr lang="zh-CN" altLang="en-US" dirty="0" smtClean="0"/>
          </a:p>
        </p:txBody>
      </p:sp>
      <p:cxnSp>
        <p:nvCxnSpPr>
          <p:cNvPr id="42" name="直接连接符 3"/>
          <p:cNvCxnSpPr>
            <a:stCxn id="30" idx="2"/>
            <a:endCxn id="41" idx="1"/>
          </p:cNvCxnSpPr>
          <p:nvPr/>
        </p:nvCxnSpPr>
        <p:spPr>
          <a:xfrm rot="5400000">
            <a:off x="5977966" y="3425216"/>
            <a:ext cx="955361" cy="1507092"/>
          </a:xfrm>
          <a:prstGeom prst="bentConnector4">
            <a:avLst>
              <a:gd name="adj1" fmla="val 38992"/>
              <a:gd name="adj2" fmla="val 1151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7699229" y="4584423"/>
            <a:ext cx="1049711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err="1" smtClean="0"/>
              <a:t>func</a:t>
            </a:r>
            <a:r>
              <a:rPr lang="en-US" altLang="zh-CN" dirty="0" smtClean="0"/>
              <a:t>[5:0]</a:t>
            </a:r>
            <a:endParaRPr lang="zh-CN" altLang="en-US" dirty="0" smtClean="0"/>
          </a:p>
        </p:txBody>
      </p:sp>
      <p:sp>
        <p:nvSpPr>
          <p:cNvPr id="58" name="TextBox 57"/>
          <p:cNvSpPr txBox="1"/>
          <p:nvPr/>
        </p:nvSpPr>
        <p:spPr bwMode="auto">
          <a:xfrm>
            <a:off x="984168" y="3163876"/>
            <a:ext cx="881396" cy="44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 smtClean="0"/>
              <a:t>op[5:0]</a:t>
            </a:r>
            <a:endParaRPr lang="zh-CN" altLang="en-US" dirty="0" smtClean="0"/>
          </a:p>
        </p:txBody>
      </p:sp>
      <p:cxnSp>
        <p:nvCxnSpPr>
          <p:cNvPr id="76" name="直接连接符 3"/>
          <p:cNvCxnSpPr>
            <a:stCxn id="53" idx="3"/>
            <a:endCxn id="25" idx="3"/>
          </p:cNvCxnSpPr>
          <p:nvPr/>
        </p:nvCxnSpPr>
        <p:spPr>
          <a:xfrm flipH="1" flipV="1">
            <a:off x="7802495" y="2889551"/>
            <a:ext cx="946445" cy="1918025"/>
          </a:xfrm>
          <a:prstGeom prst="bentConnector3">
            <a:avLst>
              <a:gd name="adj1" fmla="val -241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"/>
          <p:cNvCxnSpPr>
            <a:stCxn id="58" idx="3"/>
            <a:endCxn id="33" idx="1"/>
          </p:cNvCxnSpPr>
          <p:nvPr/>
        </p:nvCxnSpPr>
        <p:spPr>
          <a:xfrm flipV="1">
            <a:off x="1865564" y="3386776"/>
            <a:ext cx="798172" cy="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6993715" y="3284912"/>
            <a:ext cx="430953" cy="41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092" tIns="49545" rIns="99092" bIns="49545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/>
              <a:t>⑥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09106" y="909699"/>
            <a:ext cx="8583373" cy="102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为了简化设计，控制器由控制单元</a:t>
            </a:r>
            <a:r>
              <a:rPr lang="en-US" altLang="zh-CN" sz="2400" b="1" dirty="0" err="1" smtClean="0"/>
              <a:t>Contrl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ALU</a:t>
            </a:r>
            <a:r>
              <a:rPr lang="zh-CN" altLang="en-US" sz="2400" b="1" dirty="0" smtClean="0"/>
              <a:t>控制单元组成，控制器结构如下所示。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4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00668"/>
              </p:ext>
            </p:extLst>
          </p:nvPr>
        </p:nvGraphicFramePr>
        <p:xfrm>
          <a:off x="755576" y="1556792"/>
          <a:ext cx="7704858" cy="4543456"/>
        </p:xfrm>
        <a:graphic>
          <a:graphicData uri="http://schemas.openxmlformats.org/drawingml/2006/table">
            <a:tbl>
              <a:tblPr firstRow="1" bandRow="1"/>
              <a:tblGrid>
                <a:gridCol w="864096"/>
                <a:gridCol w="1296144"/>
                <a:gridCol w="648072"/>
                <a:gridCol w="576064"/>
                <a:gridCol w="504056"/>
                <a:gridCol w="504056"/>
                <a:gridCol w="576064"/>
                <a:gridCol w="648072"/>
                <a:gridCol w="648072"/>
                <a:gridCol w="1440162"/>
              </a:tblGrid>
              <a:tr h="64807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Input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0" lang="en-US" altLang="zh-CN" sz="240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Oupput</a:t>
                      </a:r>
                      <a:endParaRPr kumimoji="0" lang="zh-CN" altLang="en-US" sz="24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82814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RegDst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1800" b="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ALUctr</a:t>
                      </a:r>
                      <a:r>
                        <a:rPr lang="en-US" altLang="zh-CN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[1:0]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7413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指令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op[5:0]</a:t>
                      </a:r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1800" b="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68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000100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0 1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518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lui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001111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1 1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971600" y="980728"/>
            <a:ext cx="7128792" cy="5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控制单元</a:t>
            </a:r>
            <a:r>
              <a:rPr lang="en-US" altLang="zh-CN" sz="2400" b="1" dirty="0" err="1" smtClean="0"/>
              <a:t>Contrl</a:t>
            </a:r>
            <a:r>
              <a:rPr lang="zh-CN" altLang="en-US" sz="2400" b="1" dirty="0" smtClean="0"/>
              <a:t>的输入与输出之间的关系如下：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93919"/>
              </p:ext>
            </p:extLst>
          </p:nvPr>
        </p:nvGraphicFramePr>
        <p:xfrm>
          <a:off x="827584" y="1580283"/>
          <a:ext cx="7704857" cy="4865926"/>
        </p:xfrm>
        <a:graphic>
          <a:graphicData uri="http://schemas.openxmlformats.org/drawingml/2006/table">
            <a:tbl>
              <a:tblPr firstRow="1" bandRow="1"/>
              <a:tblGrid>
                <a:gridCol w="1368152"/>
                <a:gridCol w="1440160"/>
                <a:gridCol w="1224136"/>
                <a:gridCol w="1656184"/>
                <a:gridCol w="2016225"/>
              </a:tblGrid>
              <a:tr h="864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指令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func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[5:0]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4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kumimoji="0" lang="zh-CN" altLang="en-US" sz="24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ALUctr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[1:0]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ALU_op</a:t>
                      </a:r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FF"/>
                          </a:solidFill>
                        </a:rPr>
                        <a:t>[2:0]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44648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R-Type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100100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100101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100110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2000" kern="12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zh-CN" altLang="en-US" sz="2000" kern="12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XXXXXX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取数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存数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分支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  <a:tr h="4446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lui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置高位</a:t>
                      </a:r>
                      <a:endParaRPr lang="zh-CN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1331640" y="1052736"/>
            <a:ext cx="6120680" cy="5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/>
              <a:t>ALU</a:t>
            </a:r>
            <a:r>
              <a:rPr lang="zh-CN" altLang="en-US" sz="2400" b="1" dirty="0" smtClean="0"/>
              <a:t>控制单元的输入与输出关系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9"/>
            <a:ext cx="91440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85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036496" cy="549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5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7" y="1252538"/>
            <a:ext cx="42195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Controller</a:t>
            </a:r>
            <a:r>
              <a:rPr lang="zh-CN" altLang="en-US" sz="2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9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ao jm\Desktop\QQ截图20151123110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750363"/>
            <a:ext cx="6768752" cy="59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3312158" y="188640"/>
            <a:ext cx="2088232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 smtClean="0"/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2821363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325</Words>
  <Application>Microsoft Office PowerPoint</Application>
  <PresentationFormat>全屏显示(4:3)</PresentationFormat>
  <Paragraphs>178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PowerPoint 2010 简介</vt:lpstr>
      <vt:lpstr>PowerPoint 演示文稿</vt:lpstr>
      <vt:lpstr>Controller的设计</vt:lpstr>
      <vt:lpstr>Controller的设计</vt:lpstr>
      <vt:lpstr>Controller的设计</vt:lpstr>
      <vt:lpstr>Controller的设计</vt:lpstr>
      <vt:lpstr>Controller的设计</vt:lpstr>
      <vt:lpstr>Controller的设计</vt:lpstr>
      <vt:lpstr>Controller的设计</vt:lpstr>
      <vt:lpstr>PowerPoint 演示文稿</vt:lpstr>
      <vt:lpstr>Controller的设计</vt:lpstr>
      <vt:lpstr>取指电路的设计</vt:lpstr>
      <vt:lpstr>取指电路的设计</vt:lpstr>
      <vt:lpstr>取指电路的设计</vt:lpstr>
      <vt:lpstr>取指电路的设计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2015-11-24T10:39:07Z</dcterms:modified>
</cp:coreProperties>
</file>