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8" r:id="rId2"/>
    <p:sldId id="410" r:id="rId3"/>
    <p:sldId id="401" r:id="rId4"/>
    <p:sldId id="402" r:id="rId5"/>
    <p:sldId id="411" r:id="rId6"/>
    <p:sldId id="41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>
            <p14:sldId id="258"/>
          </p14:sldIdLst>
        </p14:section>
        <p14:section name="编写演示文稿" id="{16378913-E5ED-4281-BAF5-F1F938CB0BED}">
          <p14:sldIdLst>
            <p14:sldId id="410"/>
            <p14:sldId id="401"/>
            <p14:sldId id="402"/>
            <p14:sldId id="411"/>
            <p14:sldId id="4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6313"/>
    <a:srgbClr val="FFFFFF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2" autoAdjust="0"/>
    <p:restoredTop sz="89825" autoAdjust="0"/>
  </p:normalViewPr>
  <p:slideViewPr>
    <p:cSldViewPr>
      <p:cViewPr varScale="1">
        <p:scale>
          <a:sx n="63" d="100"/>
          <a:sy n="63" d="100"/>
        </p:scale>
        <p:origin x="-169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pPr/>
              <a:t>2015/12/8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0513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/>
              <a:pPr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3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4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2015/12/8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pPr/>
              <a:t>2015/12/8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pPr/>
              <a:t>‹#›</a:t>
            </a:fld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2015/12/8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828" y="717800"/>
            <a:ext cx="7924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0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计算机组成原理综合实验课程</a:t>
            </a:r>
            <a:endParaRPr lang="zh-CN" sz="4000" b="1" dirty="0">
              <a:latin typeface="华文中宋" panose="02010600040101010101" pitchFamily="2" charset="-122"/>
              <a:ea typeface="华文中宋" panose="02010600040101010101" pitchFamily="2" charset="-122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45109" y="2259350"/>
            <a:ext cx="63401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 b="1">
                <a:ea typeface="华文中宋" panose="02010600040101010101" pitchFamily="2" charset="-122"/>
              </a:defRPr>
            </a:lvl1pPr>
          </a:lstStyle>
          <a:p>
            <a:r>
              <a:rPr lang="zh-CN" altLang="en-US" sz="4000" dirty="0" smtClean="0">
                <a:solidFill>
                  <a:srgbClr val="0000FF"/>
                </a:solidFill>
              </a:rPr>
              <a:t>实验四</a:t>
            </a:r>
            <a:endParaRPr lang="en-US" altLang="zh-CN" sz="4000" dirty="0" smtClean="0">
              <a:solidFill>
                <a:srgbClr val="0000FF"/>
              </a:solidFill>
            </a:endParaRPr>
          </a:p>
          <a:p>
            <a:r>
              <a:rPr lang="zh-CN" altLang="en-US" sz="4000" dirty="0" smtClean="0">
                <a:solidFill>
                  <a:srgbClr val="0000FF"/>
                </a:solidFill>
              </a:rPr>
              <a:t>单周期计算机的设计与实现</a:t>
            </a:r>
            <a:endParaRPr lang="zh-CN" sz="40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D:\教学\Computer Organization And Design\Picture\Computer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8" y="3882788"/>
            <a:ext cx="2056643" cy="1655598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139195" y="3684352"/>
            <a:ext cx="45719" cy="1976896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843809" y="4419072"/>
            <a:ext cx="6106386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475656" y="332656"/>
            <a:ext cx="6120680" cy="59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ctr">
              <a:lnSpc>
                <a:spcPct val="125000"/>
              </a:lnSpc>
            </a:pPr>
            <a:r>
              <a:rPr lang="zh-CN" altLang="en-US" sz="2800" b="1" dirty="0" smtClean="0"/>
              <a:t>单周期计算机的结构图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009650"/>
            <a:ext cx="901858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3707904" y="5722208"/>
            <a:ext cx="35741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7282016" y="5445224"/>
            <a:ext cx="0" cy="27698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57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设计要求</a:t>
            </a:r>
            <a:endParaRPr 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683568" y="1052736"/>
            <a:ext cx="7848872" cy="148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 smtClean="0"/>
              <a:t>使用指令存储器</a:t>
            </a:r>
            <a:r>
              <a:rPr lang="en-US" altLang="zh-CN" sz="2400" b="1" dirty="0" smtClean="0"/>
              <a:t>Instruction ROM</a:t>
            </a:r>
            <a:r>
              <a:rPr lang="zh-CN" altLang="en-US" sz="2400" b="1" dirty="0" smtClean="0"/>
              <a:t>、数据存储器</a:t>
            </a:r>
            <a:r>
              <a:rPr lang="en-US" altLang="zh-CN" sz="2400" b="1" dirty="0" smtClean="0"/>
              <a:t>DATA MEM</a:t>
            </a:r>
            <a:r>
              <a:rPr lang="zh-CN" altLang="en-US" sz="2400" b="1" dirty="0" smtClean="0"/>
              <a:t>以及单周期的</a:t>
            </a:r>
            <a:r>
              <a:rPr lang="en-US" altLang="zh-CN" sz="2400" b="1" dirty="0" smtClean="0"/>
              <a:t>CPU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MIPS_CPU</a:t>
            </a:r>
            <a:r>
              <a:rPr lang="zh-CN" altLang="en-US" sz="2400" b="1" dirty="0" smtClean="0"/>
              <a:t>）模块封装成一个单周期计算机。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539552" y="2497648"/>
            <a:ext cx="5544616" cy="56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zh-CN" altLang="en-US" sz="2400" b="1" dirty="0" smtClean="0"/>
              <a:t>模块的输入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输出信号如下：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39552" y="3075976"/>
            <a:ext cx="7776864" cy="148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 smtClean="0"/>
              <a:t>输入信号：</a:t>
            </a:r>
            <a:endParaRPr lang="en-US" altLang="zh-CN" sz="2400" b="1" dirty="0" smtClean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 smtClean="0"/>
              <a:t>Reset—</a:t>
            </a:r>
            <a:r>
              <a:rPr lang="zh-CN" altLang="en-US" sz="2400" b="1" dirty="0" smtClean="0"/>
              <a:t>复位信号</a:t>
            </a:r>
            <a:endParaRPr lang="en-US" altLang="zh-CN" sz="2400" b="1" dirty="0" smtClean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 smtClean="0"/>
              <a:t>Clock—</a:t>
            </a:r>
            <a:r>
              <a:rPr lang="zh-CN" altLang="en-US" sz="2400" b="1" dirty="0" smtClean="0"/>
              <a:t>时钟信号</a:t>
            </a:r>
            <a:endParaRPr lang="en-US" altLang="zh-CN" sz="2400" b="1" dirty="0" smtClean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39552" y="4561027"/>
            <a:ext cx="8208912" cy="194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 smtClean="0"/>
              <a:t>输出信号：</a:t>
            </a:r>
            <a:endParaRPr lang="en-US" altLang="zh-CN" sz="2400" b="1" dirty="0" smtClean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smtClean="0"/>
              <a:t>Ins—</a:t>
            </a:r>
            <a:r>
              <a:rPr lang="zh-CN" altLang="en-US" sz="2400" b="1" dirty="0" smtClean="0"/>
              <a:t>指令存储器读出的指令代码</a:t>
            </a:r>
            <a:endParaRPr lang="en-US" altLang="zh-CN" sz="2400" b="1" dirty="0" smtClean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err="1" smtClean="0"/>
              <a:t>MemOutD</a:t>
            </a:r>
            <a:r>
              <a:rPr lang="en-US" altLang="zh-CN" sz="2400" b="1" dirty="0" smtClean="0"/>
              <a:t>—</a:t>
            </a:r>
            <a:r>
              <a:rPr lang="zh-CN" altLang="en-US" sz="2400" b="1" dirty="0"/>
              <a:t>数据存储器</a:t>
            </a:r>
            <a:r>
              <a:rPr lang="en-US" altLang="zh-CN" sz="2400" b="1" dirty="0"/>
              <a:t>DATA MEM</a:t>
            </a:r>
            <a:r>
              <a:rPr lang="zh-CN" altLang="en-US" sz="2400" b="1" dirty="0" smtClean="0"/>
              <a:t>的读出数据</a:t>
            </a:r>
            <a:endParaRPr lang="en-US" altLang="zh-CN" sz="2400" b="1" dirty="0" smtClean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err="1" smtClean="0"/>
              <a:t>MemInD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数据</a:t>
            </a:r>
            <a:r>
              <a:rPr lang="zh-CN" altLang="en-US" sz="2400" b="1" dirty="0"/>
              <a:t>存储器</a:t>
            </a:r>
            <a:r>
              <a:rPr lang="en-US" altLang="zh-CN" sz="2400" b="1" dirty="0"/>
              <a:t>DATA MEM</a:t>
            </a:r>
            <a:r>
              <a:rPr lang="zh-CN" altLang="en-US" sz="2400" b="1" dirty="0" smtClean="0"/>
              <a:t>的写入数据</a:t>
            </a:r>
          </a:p>
        </p:txBody>
      </p:sp>
    </p:spTree>
    <p:extLst>
      <p:ext uri="{BB962C8B-B14F-4D97-AF65-F5344CB8AC3E}">
        <p14:creationId xmlns:p14="http://schemas.microsoft.com/office/powerpoint/2010/main" val="338257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MIPS_CPU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259632" y="2132856"/>
            <a:ext cx="7416824" cy="171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用</a:t>
            </a:r>
            <a:r>
              <a:rPr lang="en-US" altLang="zh-CN" sz="2800" b="1" dirty="0" smtClean="0"/>
              <a:t>Verilog HDL</a:t>
            </a:r>
            <a:r>
              <a:rPr lang="zh-CN" altLang="en-US" sz="2800" b="1" dirty="0" smtClean="0"/>
              <a:t>语言编程实现单周期计算机；</a:t>
            </a:r>
            <a:endParaRPr lang="en-US" altLang="zh-CN" sz="2800" b="1" dirty="0" smtClean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生成并</a:t>
            </a:r>
            <a:r>
              <a:rPr lang="zh-CN" altLang="zh-CN" sz="2800" b="1" dirty="0" smtClean="0"/>
              <a:t>查看</a:t>
            </a:r>
            <a:r>
              <a:rPr lang="zh-CN" altLang="zh-CN" sz="2800" b="1" dirty="0"/>
              <a:t>综合后的</a:t>
            </a:r>
            <a:r>
              <a:rPr lang="en-US" altLang="zh-CN" sz="2800" b="1" dirty="0"/>
              <a:t>RTL</a:t>
            </a:r>
            <a:r>
              <a:rPr lang="zh-CN" altLang="zh-CN" sz="2800" b="1" dirty="0"/>
              <a:t>层</a:t>
            </a:r>
            <a:r>
              <a:rPr lang="zh-CN" altLang="zh-CN" sz="2800" b="1" dirty="0" smtClean="0"/>
              <a:t>电路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编写测试代码并仿真。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2843808" y="1268760"/>
            <a:ext cx="2448272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3200" b="1" dirty="0" smtClean="0"/>
              <a:t>实验要求</a:t>
            </a:r>
          </a:p>
        </p:txBody>
      </p:sp>
    </p:spTree>
    <p:extLst>
      <p:ext uri="{BB962C8B-B14F-4D97-AF65-F5344CB8AC3E}">
        <p14:creationId xmlns:p14="http://schemas.microsoft.com/office/powerpoint/2010/main" val="269919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403648" y="2852936"/>
            <a:ext cx="5832648" cy="59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en-US" altLang="zh-CN" sz="2800" dirty="0"/>
              <a:t>INST_ROM U1(  Clock,  </a:t>
            </a:r>
            <a:r>
              <a:rPr lang="en-US" altLang="zh-CN" sz="2800" dirty="0" err="1"/>
              <a:t>addr</a:t>
            </a:r>
            <a:r>
              <a:rPr lang="en-US" altLang="zh-CN" sz="2800" dirty="0"/>
              <a:t>,  Inst );</a:t>
            </a:r>
            <a:endParaRPr lang="zh-CN" altLang="en-US" sz="2800" dirty="0" smtClean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403648" y="1856184"/>
            <a:ext cx="6480720" cy="59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800" b="1" dirty="0" smtClean="0"/>
              <a:t>指令存储器模块调用方法：</a:t>
            </a:r>
          </a:p>
        </p:txBody>
      </p:sp>
    </p:spTree>
    <p:extLst>
      <p:ext uri="{BB962C8B-B14F-4D97-AF65-F5344CB8AC3E}">
        <p14:creationId xmlns:p14="http://schemas.microsoft.com/office/powerpoint/2010/main" val="333474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971600" y="188640"/>
            <a:ext cx="7632848" cy="6332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en-US" altLang="zh-CN" b="1" dirty="0"/>
              <a:t>module DATA_RAM(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	input        Clock,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	output[31:0] </a:t>
            </a:r>
            <a:r>
              <a:rPr lang="en-US" altLang="zh-CN" b="1" dirty="0" err="1"/>
              <a:t>dataout</a:t>
            </a:r>
            <a:r>
              <a:rPr lang="en-US" altLang="zh-CN" b="1" dirty="0"/>
              <a:t>,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	input [31:0] </a:t>
            </a:r>
            <a:r>
              <a:rPr lang="en-US" altLang="zh-CN" b="1" dirty="0" err="1"/>
              <a:t>datain</a:t>
            </a:r>
            <a:r>
              <a:rPr lang="en-US" altLang="zh-CN" b="1" dirty="0"/>
              <a:t>,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	input [31:0] </a:t>
            </a:r>
            <a:r>
              <a:rPr lang="en-US" altLang="zh-CN" b="1" dirty="0" err="1"/>
              <a:t>addr</a:t>
            </a:r>
            <a:r>
              <a:rPr lang="en-US" altLang="zh-CN" b="1" dirty="0"/>
              <a:t>,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	input        write , read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    );</a:t>
            </a:r>
          </a:p>
          <a:p>
            <a:pPr indent="271463">
              <a:lnSpc>
                <a:spcPct val="125000"/>
              </a:lnSpc>
            </a:pPr>
            <a:endParaRPr lang="en-US" altLang="zh-CN" b="1" dirty="0"/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   </a:t>
            </a:r>
            <a:r>
              <a:rPr lang="en-US" altLang="zh-CN" b="1" dirty="0" err="1"/>
              <a:t>reg</a:t>
            </a:r>
            <a:r>
              <a:rPr lang="en-US" altLang="zh-CN" b="1" dirty="0"/>
              <a:t> [31:0] ram [0:31</a:t>
            </a:r>
            <a:r>
              <a:rPr lang="en-US" altLang="zh-CN" b="1" dirty="0" smtClean="0"/>
              <a:t>];</a:t>
            </a:r>
            <a:r>
              <a:rPr lang="en-US" altLang="zh-CN" b="1" dirty="0"/>
              <a:t>	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assign </a:t>
            </a:r>
            <a:r>
              <a:rPr lang="en-US" altLang="zh-CN" b="1" dirty="0" err="1"/>
              <a:t>dataout</a:t>
            </a:r>
            <a:r>
              <a:rPr lang="en-US" altLang="zh-CN" b="1" dirty="0"/>
              <a:t> = read ? ram[</a:t>
            </a:r>
            <a:r>
              <a:rPr lang="en-US" altLang="zh-CN" b="1" dirty="0" err="1"/>
              <a:t>addr</a:t>
            </a:r>
            <a:r>
              <a:rPr lang="en-US" altLang="zh-CN" b="1" dirty="0"/>
              <a:t>[6:2]] : 32'hxxxxxxxx</a:t>
            </a:r>
            <a:r>
              <a:rPr lang="en-US" altLang="zh-CN" b="1" dirty="0" smtClean="0"/>
              <a:t>;</a:t>
            </a:r>
            <a:r>
              <a:rPr lang="en-US" altLang="zh-CN" b="1" dirty="0"/>
              <a:t>	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always @ (</a:t>
            </a:r>
            <a:r>
              <a:rPr lang="en-US" altLang="zh-CN" b="1" dirty="0" err="1"/>
              <a:t>posedge</a:t>
            </a:r>
            <a:r>
              <a:rPr lang="en-US" altLang="zh-CN" b="1" dirty="0"/>
              <a:t> Clock) begin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		if (write) ram[</a:t>
            </a:r>
            <a:r>
              <a:rPr lang="en-US" altLang="zh-CN" b="1" dirty="0" err="1"/>
              <a:t>addr</a:t>
            </a:r>
            <a:r>
              <a:rPr lang="en-US" altLang="zh-CN" b="1" dirty="0"/>
              <a:t>[6:2]] = </a:t>
            </a:r>
            <a:r>
              <a:rPr lang="en-US" altLang="zh-CN" b="1" dirty="0" err="1"/>
              <a:t>datain</a:t>
            </a:r>
            <a:r>
              <a:rPr lang="en-US" altLang="zh-CN" b="1" dirty="0"/>
              <a:t>;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</a:t>
            </a:r>
            <a:r>
              <a:rPr lang="en-US" altLang="zh-CN" b="1" dirty="0" smtClean="0"/>
              <a:t>end</a:t>
            </a:r>
            <a:endParaRPr lang="en-US" altLang="zh-CN" b="1" dirty="0"/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integer </a:t>
            </a:r>
            <a:r>
              <a:rPr lang="en-US" altLang="zh-CN" b="1" dirty="0" err="1"/>
              <a:t>i</a:t>
            </a:r>
            <a:r>
              <a:rPr lang="en-US" altLang="zh-CN" b="1" dirty="0" smtClean="0"/>
              <a:t>;</a:t>
            </a:r>
            <a:r>
              <a:rPr lang="en-US" altLang="zh-CN" b="1" dirty="0"/>
              <a:t>	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initial begin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		for ( </a:t>
            </a:r>
            <a:r>
              <a:rPr lang="en-US" altLang="zh-CN" b="1" dirty="0" err="1"/>
              <a:t>i</a:t>
            </a:r>
            <a:r>
              <a:rPr lang="en-US" altLang="zh-CN" b="1" dirty="0"/>
              <a:t> = 0 ; </a:t>
            </a:r>
            <a:r>
              <a:rPr lang="en-US" altLang="zh-CN" b="1" dirty="0" err="1"/>
              <a:t>i</a:t>
            </a:r>
            <a:r>
              <a:rPr lang="en-US" altLang="zh-CN" b="1" dirty="0"/>
              <a:t> &lt;= 31 ; </a:t>
            </a:r>
            <a:r>
              <a:rPr lang="en-US" altLang="zh-CN" b="1" dirty="0" err="1"/>
              <a:t>i</a:t>
            </a:r>
            <a:r>
              <a:rPr lang="en-US" altLang="zh-CN" b="1" dirty="0"/>
              <a:t> = </a:t>
            </a:r>
            <a:r>
              <a:rPr lang="en-US" altLang="zh-CN" b="1" dirty="0" err="1"/>
              <a:t>i</a:t>
            </a:r>
            <a:r>
              <a:rPr lang="en-US" altLang="zh-CN" b="1" dirty="0"/>
              <a:t> + 1) ram [</a:t>
            </a:r>
            <a:r>
              <a:rPr lang="en-US" altLang="zh-CN" b="1" dirty="0" err="1"/>
              <a:t>i</a:t>
            </a:r>
            <a:r>
              <a:rPr lang="en-US" altLang="zh-CN" b="1" dirty="0"/>
              <a:t>] = </a:t>
            </a:r>
            <a:r>
              <a:rPr lang="en-US" altLang="zh-CN" b="1" dirty="0" err="1"/>
              <a:t>i</a:t>
            </a:r>
            <a:r>
              <a:rPr lang="en-US" altLang="zh-CN" b="1" dirty="0"/>
              <a:t> *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</a:t>
            </a:r>
            <a:r>
              <a:rPr lang="en-US" altLang="zh-CN" b="1" dirty="0" smtClean="0"/>
              <a:t>end</a:t>
            </a:r>
            <a:r>
              <a:rPr lang="en-US" altLang="zh-CN" b="1" dirty="0"/>
              <a:t>	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 err="1" smtClean="0"/>
              <a:t>endmodule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40696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lIns="99092" tIns="49545" rIns="99092" bIns="49545">
        <a:spAutoFit/>
      </a:bodyPr>
      <a:lstStyle>
        <a:defPPr indent="271463" algn="l">
          <a:lnSpc>
            <a:spcPct val="125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140</Words>
  <Application>Microsoft Office PowerPoint</Application>
  <PresentationFormat>全屏显示(4:3)</PresentationFormat>
  <Paragraphs>42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PowerPoint 2010 简介</vt:lpstr>
      <vt:lpstr>PowerPoint 演示文稿</vt:lpstr>
      <vt:lpstr>PowerPoint 演示文稿</vt:lpstr>
      <vt:lpstr>设计要求</vt:lpstr>
      <vt:lpstr>MIPS_CPU的设计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2013-12-20T03:00:12Z</dcterms:created>
  <dcterms:modified xsi:type="dcterms:W3CDTF">2015-12-08T12:05:35Z</dcterms:modified>
</cp:coreProperties>
</file>