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8" r:id="rId2"/>
    <p:sldId id="410" r:id="rId3"/>
    <p:sldId id="402" r:id="rId4"/>
    <p:sldId id="424" r:id="rId5"/>
    <p:sldId id="423" r:id="rId6"/>
    <p:sldId id="416" r:id="rId7"/>
    <p:sldId id="415" r:id="rId8"/>
    <p:sldId id="417" r:id="rId9"/>
    <p:sldId id="420" r:id="rId10"/>
    <p:sldId id="421" r:id="rId11"/>
    <p:sldId id="422" r:id="rId12"/>
    <p:sldId id="41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10"/>
            <p14:sldId id="402"/>
            <p14:sldId id="424"/>
            <p14:sldId id="423"/>
            <p14:sldId id="416"/>
            <p14:sldId id="415"/>
            <p14:sldId id="417"/>
            <p14:sldId id="420"/>
            <p14:sldId id="421"/>
            <p14:sldId id="422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FFFFF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9656" autoAdjust="0"/>
  </p:normalViewPr>
  <p:slideViewPr>
    <p:cSldViewPr>
      <p:cViewPr varScale="1">
        <p:scale>
          <a:sx n="65" d="100"/>
          <a:sy n="65" d="100"/>
        </p:scale>
        <p:origin x="143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2016/12/10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1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NET 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端口名称”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 =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引脚编号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   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 "CLK" LOC = P30; “CLK”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就是所约束信号名，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 = P30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；是约束具体的含义，将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信号分配到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管脚上。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TNM_NET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约束，把由该时钟驱动的所有同步器件定义为一个分组，然后使用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约束定义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时钟周期。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如果某个信号（如</a:t>
            </a:r>
            <a:r>
              <a:rPr lang="en-US" altLang="zh-CN" sz="1200" b="1" dirty="0"/>
              <a:t>BTN_IN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）是从非专用时钟引脚输入的，但在设计时又是作为时要加上钟使用的，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布局布线时也会自动将该信号作为全局时钟信号来布线，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用：</a:t>
            </a:r>
            <a:r>
              <a:rPr lang="en-US" altLang="zh-CN" sz="1200" b="1" dirty="0"/>
              <a:t>Net "BTN_IN" CLOCK_DEDICATED_ROUTE = FALSE;</a:t>
            </a:r>
            <a:endParaRPr lang="zh-CN" altLang="zh-CN" sz="1200" b="1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不分配全局时钟网络给</a:t>
            </a:r>
            <a:r>
              <a:rPr lang="en-US" altLang="zh-CN" sz="1200" b="1" dirty="0"/>
              <a:t>BTN_IN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，布线就能成功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2016/12/10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2016/12/10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2016/12/10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LTD-4708JR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5109" y="2259350"/>
            <a:ext cx="6340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0000FF"/>
                </a:solidFill>
              </a:rPr>
              <a:t>实验四</a:t>
            </a:r>
            <a:endParaRPr lang="en-US" altLang="zh-CN" sz="4000" dirty="0">
              <a:solidFill>
                <a:srgbClr val="0000FF"/>
              </a:solidFill>
            </a:endParaRPr>
          </a:p>
          <a:p>
            <a:r>
              <a:rPr lang="zh-CN" altLang="en-US" sz="4000" dirty="0">
                <a:solidFill>
                  <a:srgbClr val="0000FF"/>
                </a:solidFill>
              </a:rPr>
              <a:t>单周期计算机的设计与实现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172278" y="2774734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72278" y="3281706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72278" y="3861047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72278" y="4365103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639475" y="116632"/>
            <a:ext cx="705223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数码管的显示（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共阳极</a:t>
            </a: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3568" y="1052736"/>
            <a:ext cx="8064896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例如</a:t>
            </a:r>
            <a:r>
              <a:rPr lang="zh-CN" altLang="en-US" dirty="0"/>
              <a:t>：显示数字“</a:t>
            </a:r>
            <a:r>
              <a:rPr lang="en-US" altLang="zh-CN" dirty="0"/>
              <a:t>3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09563" y="1951746"/>
            <a:ext cx="2201063" cy="3176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34798" y="3444465"/>
            <a:ext cx="602034" cy="1548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1784261" y="3952437"/>
            <a:ext cx="880535" cy="1743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46567" y="4469292"/>
            <a:ext cx="168354" cy="168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2293942" y="1951746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942" y="1951746"/>
                <a:ext cx="68374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3017117" y="2796744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7117" y="2796744"/>
                <a:ext cx="68374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2965341" y="3808760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5341" y="3808760"/>
                <a:ext cx="68374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2288431" y="4561029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8431" y="4561029"/>
                <a:ext cx="68374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627939" y="3808761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939" y="3808761"/>
                <a:ext cx="68374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 bwMode="auto">
              <a:xfrm>
                <a:off x="1641011" y="2796743"/>
                <a:ext cx="6474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011" y="2796743"/>
                <a:ext cx="64742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 bwMode="auto">
              <a:xfrm>
                <a:off x="2303137" y="3004940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137" y="3004940"/>
                <a:ext cx="68374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3259353" y="4023289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𝑑𝑝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9353" y="4023289"/>
                <a:ext cx="68374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 bwMode="auto">
              <a:xfrm>
                <a:off x="488532" y="2383152"/>
                <a:ext cx="683746" cy="225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532" y="2383152"/>
                <a:ext cx="683746" cy="22544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4332849" y="2412592"/>
                <a:ext cx="683746" cy="225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2849" y="2412592"/>
                <a:ext cx="683746" cy="225449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 rot="5400000">
            <a:off x="2612230" y="3952438"/>
            <a:ext cx="880535" cy="1743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44496" y="4482787"/>
            <a:ext cx="602034" cy="1548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34798" y="2432449"/>
            <a:ext cx="602034" cy="1548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1784261" y="2940421"/>
            <a:ext cx="880535" cy="1743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2612230" y="2940422"/>
            <a:ext cx="880535" cy="1743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3514921" y="5373214"/>
                <a:ext cx="979485" cy="561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+5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4921" y="5373214"/>
                <a:ext cx="979485" cy="56172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75"/>
          <p:cNvCxnSpPr>
            <a:stCxn id="12" idx="2"/>
            <a:endCxn id="31" idx="1"/>
          </p:cNvCxnSpPr>
          <p:nvPr/>
        </p:nvCxnSpPr>
        <p:spPr>
          <a:xfrm rot="16200000" flipH="1">
            <a:off x="2849436" y="4988591"/>
            <a:ext cx="526144" cy="8048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508104" y="3055796"/>
            <a:ext cx="3096344" cy="59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1  1  1  1   0  0  1   0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 bwMode="auto">
              <a:xfrm>
                <a:off x="5508104" y="2509878"/>
                <a:ext cx="331236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𝑑𝑝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2509878"/>
                <a:ext cx="3312367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0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639475" y="116632"/>
            <a:ext cx="705223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开发板上的数码管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3911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251520" y="4365104"/>
            <a:ext cx="2376264" cy="5987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LTD-4708JR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79912" y="2492896"/>
            <a:ext cx="1368152" cy="336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endCxn id="8" idx="0"/>
          </p:cNvCxnSpPr>
          <p:nvPr/>
        </p:nvCxnSpPr>
        <p:spPr>
          <a:xfrm rot="10800000" flipV="1">
            <a:off x="1439652" y="2661120"/>
            <a:ext cx="2340260" cy="170398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按键去抖、数码管显示模块</a:t>
            </a:r>
            <a:endParaRPr lang="zh-CN" sz="3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96752"/>
            <a:ext cx="460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见附件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3455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75656" y="332656"/>
            <a:ext cx="6120680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ctr">
              <a:lnSpc>
                <a:spcPct val="125000"/>
              </a:lnSpc>
            </a:pPr>
            <a:r>
              <a:rPr lang="zh-CN" altLang="en-US" sz="2800" b="1" dirty="0"/>
              <a:t>单周期计算机的结构图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9650"/>
            <a:ext cx="90185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707904" y="5722208"/>
            <a:ext cx="3574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282016" y="5445224"/>
            <a:ext cx="0" cy="2769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7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err="1">
                <a:solidFill>
                  <a:schemeClr val="tx1"/>
                </a:solidFill>
                <a:latin typeface="+mn-ea"/>
                <a:ea typeface="+mn-ea"/>
              </a:rPr>
              <a:t>MainBoard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Box 2"/>
          <p:cNvSpPr txBox="1"/>
          <p:nvPr/>
        </p:nvSpPr>
        <p:spPr bwMode="auto">
          <a:xfrm>
            <a:off x="683568" y="1052736"/>
            <a:ext cx="7848872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将图中所有电路封装成</a:t>
            </a:r>
            <a:r>
              <a:rPr lang="en-US" altLang="zh-CN" sz="2400" b="1" dirty="0" err="1"/>
              <a:t>MainBoard</a:t>
            </a:r>
            <a:r>
              <a:rPr lang="zh-CN" altLang="en-US" sz="2400" b="1" dirty="0"/>
              <a:t>模块，在输入以后，单周期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执行指令存储器中的指令代码，得到结果存入数据存储器。输入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输出信号如下：</a:t>
            </a:r>
          </a:p>
        </p:txBody>
      </p:sp>
      <p:sp>
        <p:nvSpPr>
          <p:cNvPr id="9" name="TextBox 6"/>
          <p:cNvSpPr txBox="1"/>
          <p:nvPr/>
        </p:nvSpPr>
        <p:spPr bwMode="auto">
          <a:xfrm>
            <a:off x="866016" y="2515944"/>
            <a:ext cx="7776864" cy="379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输入信号：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Reset—</a:t>
            </a:r>
            <a:r>
              <a:rPr lang="zh-CN" altLang="en-US" sz="2400" b="1" dirty="0"/>
              <a:t>复位信号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Clock—</a:t>
            </a:r>
            <a:r>
              <a:rPr lang="zh-CN" altLang="en-US" sz="2400" b="1" dirty="0"/>
              <a:t>时钟信号</a:t>
            </a:r>
            <a:endParaRPr lang="en-US" altLang="zh-CN" sz="2400" b="1" dirty="0"/>
          </a:p>
          <a:p>
            <a:pPr algn="l">
              <a:lnSpc>
                <a:spcPct val="125000"/>
              </a:lnSpc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输出信号：（仅仅是为了仿真检测）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Inst — </a:t>
            </a:r>
            <a:r>
              <a:rPr lang="zh-CN" altLang="en-US" sz="2400" b="1" dirty="0"/>
              <a:t>指令码（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Pc — </a:t>
            </a:r>
            <a:r>
              <a:rPr lang="zh-CN" altLang="en-US" sz="2400" b="1" dirty="0"/>
              <a:t>指令寄存器的值（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Aluout</a:t>
            </a:r>
            <a:r>
              <a:rPr lang="en-US" altLang="zh-CN" sz="2400" b="1" dirty="0"/>
              <a:t> — ALU</a:t>
            </a:r>
            <a:r>
              <a:rPr lang="zh-CN" altLang="en-US" sz="2400" b="1" dirty="0"/>
              <a:t>运算器输出（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B_data</a:t>
            </a:r>
            <a:r>
              <a:rPr lang="en-US" altLang="zh-CN" sz="2400" b="1" dirty="0"/>
              <a:t> — 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的数据输入端（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188640"/>
            <a:ext cx="7632848" cy="394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module Mainboard(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       Clock, Reset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output [31:0] Inst,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output [31:0] Pc,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output [31:0] </a:t>
            </a:r>
            <a:r>
              <a:rPr lang="en-US" altLang="zh-CN" sz="2000" b="1" dirty="0" err="1"/>
              <a:t>Aluout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output [31:0] </a:t>
            </a:r>
            <a:r>
              <a:rPr lang="en-US" altLang="zh-CN" sz="2000" b="1" dirty="0" err="1"/>
              <a:t>B_data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);</a:t>
            </a:r>
          </a:p>
          <a:p>
            <a:pPr indent="271463">
              <a:lnSpc>
                <a:spcPct val="125000"/>
              </a:lnSpc>
            </a:pP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……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 err="1"/>
              <a:t>endmodule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69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err="1">
                <a:solidFill>
                  <a:schemeClr val="tx1"/>
                </a:solidFill>
                <a:latin typeface="+mn-ea"/>
                <a:ea typeface="+mn-ea"/>
              </a:rPr>
              <a:t>MainBoard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模块和仿真测试</a:t>
            </a:r>
            <a:endParaRPr 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7416824" cy="171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用</a:t>
            </a:r>
            <a:r>
              <a:rPr lang="en-US" altLang="zh-CN" sz="2800" b="1" dirty="0"/>
              <a:t>Verilog HDL</a:t>
            </a:r>
            <a:r>
              <a:rPr lang="zh-CN" altLang="en-US" sz="2800" b="1" dirty="0"/>
              <a:t>语言编程实现</a:t>
            </a:r>
            <a:r>
              <a:rPr lang="en-US" altLang="zh-CN" sz="2800" b="1" dirty="0" err="1"/>
              <a:t>MainBoard</a:t>
            </a:r>
            <a:r>
              <a:rPr lang="zh-CN" altLang="en-US" sz="2800" b="1" dirty="0"/>
              <a:t>模块；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生成并</a:t>
            </a:r>
            <a:r>
              <a:rPr lang="zh-CN" altLang="zh-CN" sz="2800" b="1" dirty="0"/>
              <a:t>查看综合后的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层电路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50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下载到开发板验证</a:t>
            </a:r>
            <a:endParaRPr lang="zh-CN" sz="3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043608" y="1681301"/>
            <a:ext cx="7416824" cy="387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/>
              <a:t>按钮</a:t>
            </a:r>
            <a:r>
              <a:rPr lang="en-US" altLang="zh-CN" sz="2800" dirty="0"/>
              <a:t>Button[0]</a:t>
            </a:r>
            <a:r>
              <a:rPr lang="zh-CN" altLang="zh-CN" sz="2800" dirty="0"/>
              <a:t>，作测试时钟脉冲输入</a:t>
            </a:r>
            <a:endParaRPr lang="en-US" altLang="zh-CN" sz="2800" b="1" dirty="0"/>
          </a:p>
          <a:p>
            <a:pPr marL="457200" lvl="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/>
              <a:t>开关</a:t>
            </a:r>
            <a:r>
              <a:rPr lang="en-US" altLang="zh-CN" sz="2800" dirty="0"/>
              <a:t>Switch[1:0]</a:t>
            </a:r>
            <a:r>
              <a:rPr lang="zh-CN" altLang="zh-CN" sz="2800" dirty="0"/>
              <a:t>：输出内容选择，</a:t>
            </a:r>
            <a:r>
              <a:rPr lang="en-US" altLang="zh-CN" sz="2800" dirty="0"/>
              <a:t>00 – </a:t>
            </a:r>
            <a:r>
              <a:rPr lang="zh-CN" altLang="zh-CN" sz="2800" dirty="0"/>
              <a:t>显示执行指令，</a:t>
            </a:r>
            <a:r>
              <a:rPr lang="en-US" altLang="zh-CN" sz="2800" dirty="0"/>
              <a:t>01 – </a:t>
            </a:r>
            <a:r>
              <a:rPr lang="zh-CN" altLang="zh-CN" sz="2800" dirty="0"/>
              <a:t>显示</a:t>
            </a:r>
            <a:r>
              <a:rPr lang="en-US" altLang="zh-CN" sz="2800" dirty="0"/>
              <a:t>pc</a:t>
            </a:r>
            <a:r>
              <a:rPr lang="zh-CN" altLang="zh-CN" sz="2800" dirty="0"/>
              <a:t>，</a:t>
            </a:r>
            <a:r>
              <a:rPr lang="en-US" altLang="zh-CN" sz="2800" dirty="0"/>
              <a:t>10 – </a:t>
            </a:r>
            <a:r>
              <a:rPr lang="zh-CN" altLang="zh-CN" sz="2800" dirty="0"/>
              <a:t>显示</a:t>
            </a:r>
            <a:r>
              <a:rPr lang="en-US" altLang="zh-CN" sz="2800" dirty="0"/>
              <a:t>ALU</a:t>
            </a:r>
            <a:r>
              <a:rPr lang="zh-CN" altLang="zh-CN" sz="2800" dirty="0"/>
              <a:t>运算结果，</a:t>
            </a:r>
            <a:r>
              <a:rPr lang="en-US" altLang="zh-CN" sz="2800" dirty="0"/>
              <a:t>11 – </a:t>
            </a:r>
            <a:r>
              <a:rPr lang="zh-CN" altLang="zh-CN" sz="2800" dirty="0"/>
              <a:t>显示数据</a:t>
            </a:r>
            <a:r>
              <a:rPr lang="zh-CN" altLang="zh-CN" sz="2800"/>
              <a:t>存储器输</a:t>
            </a:r>
            <a:r>
              <a:rPr lang="zh-CN" altLang="en-US" sz="2800"/>
              <a:t>入</a:t>
            </a:r>
            <a:endParaRPr lang="zh-CN" altLang="zh-CN" sz="28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/>
              <a:t>开关</a:t>
            </a:r>
            <a:r>
              <a:rPr lang="en-US" altLang="zh-CN" sz="2800" dirty="0"/>
              <a:t>Switch[2]</a:t>
            </a:r>
            <a:r>
              <a:rPr lang="zh-CN" altLang="zh-CN" sz="2800" dirty="0"/>
              <a:t>：</a:t>
            </a:r>
            <a:r>
              <a:rPr lang="en-US" altLang="zh-CN" sz="2800" dirty="0"/>
              <a:t>0 – </a:t>
            </a:r>
            <a:r>
              <a:rPr lang="zh-CN" altLang="zh-CN" sz="2800" dirty="0"/>
              <a:t>显示输出内容的低</a:t>
            </a:r>
            <a:r>
              <a:rPr lang="en-US" altLang="zh-CN" sz="2800" dirty="0"/>
              <a:t>24</a:t>
            </a:r>
            <a:r>
              <a:rPr lang="zh-CN" altLang="zh-CN" sz="2800" dirty="0"/>
              <a:t>位，</a:t>
            </a:r>
            <a:r>
              <a:rPr lang="en-US" altLang="zh-CN" sz="2800" dirty="0"/>
              <a:t>1 – </a:t>
            </a:r>
            <a:r>
              <a:rPr lang="zh-CN" altLang="zh-CN" sz="2800" dirty="0"/>
              <a:t>显示输出内容的高</a:t>
            </a:r>
            <a:r>
              <a:rPr lang="en-US" altLang="zh-CN" sz="2800" dirty="0"/>
              <a:t>24</a:t>
            </a:r>
            <a:r>
              <a:rPr lang="zh-CN" altLang="zh-CN" sz="2800" dirty="0"/>
              <a:t>位</a:t>
            </a:r>
            <a:endParaRPr lang="en-US" altLang="zh-CN" sz="28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/>
              <a:t>七段数码管显示内容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23528" y="1052736"/>
            <a:ext cx="6408712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zh-CN" sz="2800" b="1" dirty="0"/>
              <a:t>开发板器件约定</a:t>
            </a:r>
            <a:r>
              <a:rPr lang="zh-CN" altLang="en-US" sz="28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236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约束文件</a:t>
            </a:r>
            <a:endParaRPr lang="zh-CN" sz="3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052736"/>
            <a:ext cx="77768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NET Clock  LOC = D11;</a:t>
            </a:r>
            <a:endParaRPr lang="zh-CN" altLang="zh-CN" sz="2000" b="1" dirty="0"/>
          </a:p>
          <a:p>
            <a:r>
              <a:rPr lang="en-US" altLang="zh-CN" sz="2000" b="1" dirty="0"/>
              <a:t>Net "Clock" TNM_NET = </a:t>
            </a:r>
            <a:r>
              <a:rPr lang="en-US" altLang="zh-CN" sz="2000" b="1" dirty="0" err="1"/>
              <a:t>sys_clk_pin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#Buttons</a:t>
            </a:r>
            <a:endParaRPr lang="zh-CN" altLang="zh-CN" sz="2000" b="1" dirty="0"/>
          </a:p>
          <a:p>
            <a:r>
              <a:rPr lang="en-US" altLang="zh-CN" sz="2000" b="1" dirty="0"/>
              <a:t>Net "BTN_IN" CLOCK_DEDICATED_ROUTE = FALSE;</a:t>
            </a:r>
            <a:endParaRPr lang="zh-CN" altLang="zh-CN" sz="2000" b="1" dirty="0"/>
          </a:p>
          <a:p>
            <a:r>
              <a:rPr lang="en-US" altLang="zh-CN" sz="2000" b="1" dirty="0"/>
              <a:t>NET BTN_IN LOC = E6;  //</a:t>
            </a:r>
            <a:r>
              <a:rPr lang="en-US" altLang="zh-CN" sz="2000" b="1" dirty="0" err="1"/>
              <a:t>btn</a:t>
            </a:r>
            <a:r>
              <a:rPr lang="en-US" altLang="zh-CN" sz="2000" b="1" dirty="0"/>
              <a:t>(0)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NET Reset LOC = 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r>
              <a:rPr lang="en-US" altLang="zh-CN" sz="2000" b="1" dirty="0"/>
              <a:t>;  //</a:t>
            </a:r>
            <a:r>
              <a:rPr lang="en-US" altLang="zh-CN" sz="2000" b="1" dirty="0" err="1"/>
              <a:t>btn</a:t>
            </a:r>
            <a:r>
              <a:rPr lang="en-US" altLang="zh-CN" sz="2000" b="1" dirty="0"/>
              <a:t>(1)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#switches</a:t>
            </a:r>
            <a:endParaRPr lang="zh-CN" altLang="zh-CN" sz="2000" b="1" dirty="0"/>
          </a:p>
          <a:p>
            <a:r>
              <a:rPr lang="en-US" altLang="zh-CN" sz="2000" b="1" dirty="0"/>
              <a:t>NET SW&lt;0&gt; LOC= 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r>
              <a:rPr lang="en-US" altLang="zh-CN" sz="2000" b="1" dirty="0"/>
              <a:t>NET SW&lt;1&gt; LOC= 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r>
              <a:rPr lang="en-US" altLang="zh-CN" sz="2000" b="1" dirty="0"/>
              <a:t>NET SW&lt;2&gt; LOC= 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#</a:t>
            </a:r>
            <a:r>
              <a:rPr lang="en-US" altLang="zh-CN" sz="2000" b="1" dirty="0" err="1"/>
              <a:t>Leds</a:t>
            </a:r>
            <a:endParaRPr lang="zh-CN" altLang="zh-CN" sz="2000" b="1" dirty="0"/>
          </a:p>
          <a:p>
            <a:r>
              <a:rPr lang="en-US" altLang="zh-CN" sz="2000" b="1" dirty="0"/>
              <a:t>NET LED&lt;0&gt; LOC=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r>
              <a:rPr lang="en-US" altLang="zh-CN" sz="2000" b="1" dirty="0"/>
              <a:t>NET LED&lt;1&gt; LOC=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r>
              <a:rPr lang="en-US" altLang="zh-CN" sz="2000" b="1" dirty="0"/>
              <a:t>NET LED&lt;2&gt; LOC=</a:t>
            </a:r>
            <a:r>
              <a:rPr lang="zh-CN" altLang="en-US" sz="2000" b="1" dirty="0">
                <a:solidFill>
                  <a:srgbClr val="FF0000"/>
                </a:solidFill>
              </a:rPr>
              <a:t>？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4412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约束文件（续）</a:t>
            </a:r>
            <a:endParaRPr lang="zh-CN" sz="3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052736"/>
            <a:ext cx="77768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##### 7-seg anode #####</a:t>
            </a:r>
            <a:endParaRPr lang="zh-CN" altLang="zh-CN" sz="2000" b="1" dirty="0"/>
          </a:p>
          <a:p>
            <a:r>
              <a:rPr lang="en-US" altLang="zh-CN" sz="2000" b="1" dirty="0"/>
              <a:t>NET AN_SEL(0) LOC = M17; # 7-seg AN1</a:t>
            </a:r>
            <a:endParaRPr lang="zh-CN" altLang="zh-CN" sz="2000" b="1" dirty="0"/>
          </a:p>
          <a:p>
            <a:r>
              <a:rPr lang="en-US" altLang="zh-CN" sz="2000" b="1" dirty="0"/>
              <a:t>NET AN_SEL(1) LOC = AA20; # 7-seg AN4</a:t>
            </a:r>
            <a:endParaRPr lang="zh-CN" altLang="zh-CN" sz="2000" b="1" dirty="0"/>
          </a:p>
          <a:p>
            <a:r>
              <a:rPr lang="en-US" altLang="zh-CN" sz="2000" b="1" dirty="0"/>
              <a:t>NET AN_SEL(2) LOC = AB21; # 7-seg AN5</a:t>
            </a:r>
            <a:endParaRPr lang="zh-CN" altLang="zh-CN" sz="2000" b="1" dirty="0"/>
          </a:p>
          <a:p>
            <a:r>
              <a:rPr lang="en-US" altLang="zh-CN" sz="2000" b="1" dirty="0"/>
              <a:t>NET AN_SEL(3) LOC = N16; # 7-seg AN2</a:t>
            </a:r>
            <a:endParaRPr lang="zh-CN" altLang="zh-CN" sz="2000" b="1" dirty="0"/>
          </a:p>
          <a:p>
            <a:r>
              <a:rPr lang="en-US" altLang="zh-CN" sz="2000" b="1" dirty="0"/>
              <a:t>NET AN_SEL(4) LOC = P19; # 7-seg AN3</a:t>
            </a:r>
            <a:endParaRPr lang="zh-CN" altLang="zh-CN" sz="2000" b="1" dirty="0"/>
          </a:p>
          <a:p>
            <a:r>
              <a:rPr lang="en-US" altLang="zh-CN" sz="2000" b="1" dirty="0"/>
              <a:t>NET AN_SEL(5) LOC = P16; # 7-seg AN0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##### 7-seg display #####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(0) LOC=AA21; # 7-seg CA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(1) LOC=AA22; # 7-seg CB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(2) LOC=Y22; # 7-seg CC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(3) LOC=N15; # 7-seg CD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(4) LOC=AB19; # 7-seg CE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(5) LOC=P20; # 7-seg CF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(6) LOC=Y21; # 7-seg CG</a:t>
            </a:r>
            <a:endParaRPr lang="zh-CN" altLang="zh-CN" sz="2000" b="1" dirty="0"/>
          </a:p>
          <a:p>
            <a:r>
              <a:rPr lang="en-US" altLang="zh-CN" sz="2000" b="1" dirty="0"/>
              <a:t>NET </a:t>
            </a:r>
            <a:r>
              <a:rPr lang="en-US" altLang="zh-CN" sz="2000" b="1" dirty="0" err="1"/>
              <a:t>seg</a:t>
            </a:r>
            <a:r>
              <a:rPr lang="en-US" altLang="zh-CN" sz="2000" b="1" dirty="0"/>
              <a:t>(7) LOC=P15; # 7-seg DP 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016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172278" y="2774734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72278" y="3281706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72278" y="3861047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72278" y="4365103"/>
            <a:ext cx="3160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639475" y="116632"/>
            <a:ext cx="705223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数码管的显示（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共阴极</a:t>
            </a: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3568" y="1052736"/>
            <a:ext cx="8064896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例如</a:t>
            </a:r>
            <a:r>
              <a:rPr lang="zh-CN" altLang="en-US" dirty="0"/>
              <a:t>：显示数字“</a:t>
            </a:r>
            <a:r>
              <a:rPr lang="en-US" altLang="zh-CN" dirty="0"/>
              <a:t>3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09563" y="1951746"/>
            <a:ext cx="2201063" cy="3176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34798" y="3444465"/>
            <a:ext cx="602034" cy="1548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1784261" y="3952437"/>
            <a:ext cx="880535" cy="1743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46567" y="4469292"/>
            <a:ext cx="168354" cy="168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2293942" y="1951746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942" y="1951746"/>
                <a:ext cx="68374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3017117" y="2796744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7117" y="2796744"/>
                <a:ext cx="68374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2965341" y="3808760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5341" y="3808760"/>
                <a:ext cx="68374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2288431" y="4561029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8431" y="4561029"/>
                <a:ext cx="68374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627939" y="3808761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939" y="3808761"/>
                <a:ext cx="68374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 bwMode="auto">
              <a:xfrm>
                <a:off x="1641011" y="2796743"/>
                <a:ext cx="6474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011" y="2796743"/>
                <a:ext cx="64742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 bwMode="auto">
              <a:xfrm>
                <a:off x="2303137" y="3004940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137" y="3004940"/>
                <a:ext cx="68374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3259353" y="4023289"/>
                <a:ext cx="6837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5000"/>
                  </a:lnSpc>
                  <a:defRPr sz="2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𝑑𝑝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9353" y="4023289"/>
                <a:ext cx="68374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 bwMode="auto">
              <a:xfrm>
                <a:off x="488532" y="2383152"/>
                <a:ext cx="683746" cy="225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532" y="2383152"/>
                <a:ext cx="683746" cy="22544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4332849" y="2412592"/>
                <a:ext cx="683746" cy="225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2849" y="2412592"/>
                <a:ext cx="683746" cy="225449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 rot="5400000">
            <a:off x="2612230" y="3952438"/>
            <a:ext cx="880535" cy="1743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44496" y="4482787"/>
            <a:ext cx="602034" cy="1548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34798" y="2432449"/>
            <a:ext cx="602034" cy="1548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1784261" y="2940421"/>
            <a:ext cx="880535" cy="1743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2612230" y="2940422"/>
            <a:ext cx="880535" cy="1743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3514921" y="5373214"/>
                <a:ext cx="979485" cy="561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𝐺𝑁𝐷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4921" y="5373214"/>
                <a:ext cx="979485" cy="56172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75"/>
          <p:cNvCxnSpPr>
            <a:stCxn id="12" idx="2"/>
            <a:endCxn id="31" idx="1"/>
          </p:cNvCxnSpPr>
          <p:nvPr/>
        </p:nvCxnSpPr>
        <p:spPr>
          <a:xfrm rot="16200000" flipH="1">
            <a:off x="2849436" y="4988591"/>
            <a:ext cx="526144" cy="8048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508104" y="3055796"/>
            <a:ext cx="3096344" cy="59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0  0  0  0   1  1  0   1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 bwMode="auto">
              <a:xfrm>
                <a:off x="5508104" y="2509878"/>
                <a:ext cx="331236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𝑑𝑝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2509878"/>
                <a:ext cx="3312367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473</Words>
  <Application>Microsoft Office PowerPoint</Application>
  <PresentationFormat>全屏显示(4:3)</PresentationFormat>
  <Paragraphs>137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华文中宋</vt:lpstr>
      <vt:lpstr>宋体</vt:lpstr>
      <vt:lpstr>Arial</vt:lpstr>
      <vt:lpstr>Calibri</vt:lpstr>
      <vt:lpstr>Cambria Math</vt:lpstr>
      <vt:lpstr>Wingdings</vt:lpstr>
      <vt:lpstr>PowerPoint 2010 简介</vt:lpstr>
      <vt:lpstr>PowerPoint 演示文稿</vt:lpstr>
      <vt:lpstr>PowerPoint 演示文稿</vt:lpstr>
      <vt:lpstr>MainBoard模块设计</vt:lpstr>
      <vt:lpstr>PowerPoint 演示文稿</vt:lpstr>
      <vt:lpstr>MainBoard模块和仿真测试</vt:lpstr>
      <vt:lpstr>下载到开发板验证</vt:lpstr>
      <vt:lpstr>约束文件</vt:lpstr>
      <vt:lpstr>约束文件（续）</vt:lpstr>
      <vt:lpstr>数码管的显示（共阴极）</vt:lpstr>
      <vt:lpstr>数码管的显示（共阳极）</vt:lpstr>
      <vt:lpstr>开发板上的数码管</vt:lpstr>
      <vt:lpstr>按键去抖、数码管显示模块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2016-12-10T00:53:24Z</dcterms:modified>
</cp:coreProperties>
</file>