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8" r:id="rId2"/>
    <p:sldId id="410" r:id="rId3"/>
    <p:sldId id="401" r:id="rId4"/>
    <p:sldId id="399" r:id="rId5"/>
    <p:sldId id="402" r:id="rId6"/>
    <p:sldId id="411" r:id="rId7"/>
    <p:sldId id="412" r:id="rId8"/>
    <p:sldId id="413" r:id="rId9"/>
    <p:sldId id="420" r:id="rId10"/>
    <p:sldId id="419" r:id="rId11"/>
    <p:sldId id="414" r:id="rId12"/>
    <p:sldId id="41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10"/>
            <p14:sldId id="401"/>
            <p14:sldId id="399"/>
            <p14:sldId id="402"/>
            <p14:sldId id="411"/>
            <p14:sldId id="412"/>
            <p14:sldId id="413"/>
            <p14:sldId id="420"/>
            <p14:sldId id="419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313"/>
    <a:srgbClr val="FFFFFF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2" autoAdjust="0"/>
    <p:restoredTop sz="60942" autoAdjust="0"/>
  </p:normalViewPr>
  <p:slideViewPr>
    <p:cSldViewPr>
      <p:cViewPr varScale="1">
        <p:scale>
          <a:sx n="64" d="100"/>
          <a:sy n="64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2016/12/3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0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3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4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9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7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60" tIns="48230" rIns="96460" bIns="48230"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</a:rPr>
              <a:t>寄存器号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26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27</a:t>
            </a:r>
            <a:r>
              <a:rPr lang="zh-CN" altLang="en-US" dirty="0">
                <a:latin typeface="Arial" panose="020B0604020202020204" pitchFamily="34" charset="0"/>
              </a:rPr>
              <a:t>为系统保留；</a:t>
            </a:r>
            <a:r>
              <a:rPr lang="en-US" altLang="zh-CN" dirty="0" err="1">
                <a:solidFill>
                  <a:schemeClr val="accent2"/>
                </a:solidFill>
                <a:latin typeface="Arial" panose="020B0604020202020204" pitchFamily="34" charset="0"/>
              </a:rPr>
              <a:t>n.a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. not allowed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，不允许普通程序使用。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</a:rPr>
              <a:t>SP</a:t>
            </a:r>
            <a:r>
              <a:rPr lang="zh-CN" altLang="en-US" dirty="0">
                <a:latin typeface="Arial" panose="020B0604020202020204" pitchFamily="34" charset="0"/>
              </a:rPr>
              <a:t>寄存器：栈指针始终指向栈顶，压栈弹栈操作后自动调整。从下向上地址增长的栈，压栈后</a:t>
            </a:r>
            <a:r>
              <a:rPr lang="en-US" altLang="zh-CN" dirty="0">
                <a:latin typeface="Arial" panose="020B0604020202020204" pitchFamily="34" charset="0"/>
              </a:rPr>
              <a:t>SP+1,</a:t>
            </a:r>
            <a:r>
              <a:rPr lang="zh-CN" altLang="en-US" dirty="0">
                <a:latin typeface="Arial" panose="020B0604020202020204" pitchFamily="34" charset="0"/>
              </a:rPr>
              <a:t>弹栈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$t0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$8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两种汇编形式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对于没有调用的简单程序，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$1--$31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可自由使用。</a:t>
            </a:r>
            <a:r>
              <a:rPr lang="en-US" altLang="zh-CN" dirty="0" err="1">
                <a:solidFill>
                  <a:schemeClr val="accent2"/>
                </a:solidFill>
                <a:latin typeface="Arial" panose="020B0604020202020204" pitchFamily="34" charset="0"/>
              </a:rPr>
              <a:t>gp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一个全局指针，指向运行时决定的静态数据</a:t>
            </a:r>
            <a:r>
              <a:rPr lang="en-US" altLang="zh-CN" dirty="0">
                <a:latin typeface="Arial" panose="020B0604020202020204" pitchFamily="34" charset="0"/>
              </a:rPr>
              <a:t>(static data)</a:t>
            </a:r>
            <a:r>
              <a:rPr lang="zh-CN" altLang="en-US" dirty="0">
                <a:latin typeface="Arial" panose="020B0604020202020204" pitchFamily="34" charset="0"/>
              </a:rPr>
              <a:t>区域。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有一个调用者以及被调用函数时，使用寄存器要小心，有些寄存器是存放返回地址和参数值的（见图），需要保留，不能使用。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5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2016/12/3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2016/12/3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31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2016/12/3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5328" y="2259350"/>
            <a:ext cx="5679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0000FF"/>
                </a:solidFill>
              </a:rPr>
              <a:t>实验三</a:t>
            </a:r>
            <a:endParaRPr lang="en-US" altLang="zh-CN" sz="4000" dirty="0">
              <a:solidFill>
                <a:srgbClr val="0000FF"/>
              </a:solidFill>
            </a:endParaRPr>
          </a:p>
          <a:p>
            <a:r>
              <a:rPr lang="zh-CN" altLang="en-US" sz="4000" dirty="0">
                <a:solidFill>
                  <a:srgbClr val="0000FF"/>
                </a:solidFill>
              </a:rPr>
              <a:t>单周期</a:t>
            </a:r>
            <a:r>
              <a:rPr lang="en-US" altLang="zh-CN" sz="4000" dirty="0">
                <a:solidFill>
                  <a:srgbClr val="0000FF"/>
                </a:solidFill>
              </a:rPr>
              <a:t>CPU</a:t>
            </a:r>
            <a:r>
              <a:rPr lang="zh-CN" altLang="en-US" sz="4000" dirty="0">
                <a:solidFill>
                  <a:srgbClr val="0000FF"/>
                </a:solidFill>
              </a:rPr>
              <a:t>的设计与实现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84138"/>
            <a:ext cx="5551487" cy="3683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MIPS</a:t>
            </a:r>
            <a:r>
              <a:rPr lang="zh-CN" altLang="en-US">
                <a:ea typeface="宋体" panose="02010600030101010101" pitchFamily="2" charset="-122"/>
              </a:rPr>
              <a:t>寄存器的功能定义和两种汇编表示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aphicFrame>
        <p:nvGraphicFramePr>
          <p:cNvPr id="220268" name="Group 108"/>
          <p:cNvGraphicFramePr>
            <a:graphicFrameLocks noGrp="1"/>
          </p:cNvGraphicFramePr>
          <p:nvPr/>
        </p:nvGraphicFramePr>
        <p:xfrm>
          <a:off x="228600" y="823913"/>
          <a:ext cx="8686800" cy="4124326"/>
        </p:xfrm>
        <a:graphic>
          <a:graphicData uri="http://schemas.openxmlformats.org/drawingml/2006/table">
            <a:tbl>
              <a:tblPr/>
              <a:tblGrid>
                <a:gridCol w="1184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94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Reserved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constant value =0(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恒为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reserved for assembler(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为汇编程序保留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values for results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过程调用返回值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Arguments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过程调用参数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Temporaries(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临时变量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Saved(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保存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t8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t9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24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more temporaries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其他临时变量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reserved for kernel(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保留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global pointer(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全局指针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stack pointer 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栈指针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frame pointer 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帧指针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return address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过程调用返回地址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1275" name="Text Box 76"/>
          <p:cNvSpPr txBox="1">
            <a:spLocks noChangeArrowheads="1"/>
          </p:cNvSpPr>
          <p:nvPr/>
        </p:nvSpPr>
        <p:spPr bwMode="auto">
          <a:xfrm>
            <a:off x="1255713" y="56388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76" name="Group 106"/>
          <p:cNvGrpSpPr>
            <a:grpSpLocks/>
          </p:cNvGrpSpPr>
          <p:nvPr/>
        </p:nvGrpSpPr>
        <p:grpSpPr bwMode="auto">
          <a:xfrm>
            <a:off x="381000" y="5659438"/>
            <a:ext cx="8513763" cy="793750"/>
            <a:chOff x="240" y="3648"/>
            <a:chExt cx="5363" cy="500"/>
          </a:xfrm>
        </p:grpSpPr>
        <p:sp>
          <p:nvSpPr>
            <p:cNvPr id="51284" name="Text Box 75"/>
            <p:cNvSpPr txBox="1">
              <a:spLocks noChangeArrowheads="1"/>
            </p:cNvSpPr>
            <p:nvPr/>
          </p:nvSpPr>
          <p:spPr bwMode="auto">
            <a:xfrm>
              <a:off x="240" y="3648"/>
              <a:ext cx="417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zero</a:t>
              </a:r>
            </a:p>
          </p:txBody>
        </p:sp>
        <p:sp>
          <p:nvSpPr>
            <p:cNvPr id="51285" name="Text Box 77"/>
            <p:cNvSpPr txBox="1">
              <a:spLocks noChangeArrowheads="1"/>
            </p:cNvSpPr>
            <p:nvPr/>
          </p:nvSpPr>
          <p:spPr bwMode="auto">
            <a:xfrm>
              <a:off x="945" y="3648"/>
              <a:ext cx="480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-v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86" name="Text Box 78"/>
            <p:cNvSpPr txBox="1">
              <a:spLocks noChangeArrowheads="1"/>
            </p:cNvSpPr>
            <p:nvPr/>
          </p:nvSpPr>
          <p:spPr bwMode="auto">
            <a:xfrm>
              <a:off x="1425" y="3648"/>
              <a:ext cx="575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a0 - a3</a:t>
              </a:r>
            </a:p>
          </p:txBody>
        </p:sp>
        <p:sp>
          <p:nvSpPr>
            <p:cNvPr id="51287" name="Text Box 79"/>
            <p:cNvSpPr txBox="1">
              <a:spLocks noChangeArrowheads="1"/>
            </p:cNvSpPr>
            <p:nvPr/>
          </p:nvSpPr>
          <p:spPr bwMode="auto">
            <a:xfrm>
              <a:off x="2001" y="3648"/>
              <a:ext cx="601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t0  -  t7</a:t>
              </a:r>
            </a:p>
          </p:txBody>
        </p:sp>
        <p:sp>
          <p:nvSpPr>
            <p:cNvPr id="51288" name="Text Box 80"/>
            <p:cNvSpPr txBox="1">
              <a:spLocks noChangeArrowheads="1"/>
            </p:cNvSpPr>
            <p:nvPr/>
          </p:nvSpPr>
          <p:spPr bwMode="auto">
            <a:xfrm>
              <a:off x="2673" y="3648"/>
              <a:ext cx="720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s0  -  s7</a:t>
              </a:r>
            </a:p>
          </p:txBody>
        </p:sp>
        <p:sp>
          <p:nvSpPr>
            <p:cNvPr id="51289" name="Text Box 81"/>
            <p:cNvSpPr txBox="1">
              <a:spLocks noChangeArrowheads="1"/>
            </p:cNvSpPr>
            <p:nvPr/>
          </p:nvSpPr>
          <p:spPr bwMode="auto">
            <a:xfrm>
              <a:off x="3393" y="3648"/>
              <a:ext cx="528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t8 - t9</a:t>
              </a:r>
            </a:p>
          </p:txBody>
        </p:sp>
        <p:sp>
          <p:nvSpPr>
            <p:cNvPr id="51290" name="Text Box 82"/>
            <p:cNvSpPr txBox="1">
              <a:spLocks noChangeArrowheads="1"/>
            </p:cNvSpPr>
            <p:nvPr/>
          </p:nvSpPr>
          <p:spPr bwMode="auto">
            <a:xfrm>
              <a:off x="4519" y="3648"/>
              <a:ext cx="291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gp</a:t>
              </a:r>
            </a:p>
          </p:txBody>
        </p:sp>
        <p:sp>
          <p:nvSpPr>
            <p:cNvPr id="51291" name="Text Box 83"/>
            <p:cNvSpPr txBox="1">
              <a:spLocks noChangeArrowheads="1"/>
            </p:cNvSpPr>
            <p:nvPr/>
          </p:nvSpPr>
          <p:spPr bwMode="auto">
            <a:xfrm>
              <a:off x="4807" y="3648"/>
              <a:ext cx="273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51292" name="Text Box 84"/>
            <p:cNvSpPr txBox="1">
              <a:spLocks noChangeArrowheads="1"/>
            </p:cNvSpPr>
            <p:nvPr/>
          </p:nvSpPr>
          <p:spPr bwMode="auto">
            <a:xfrm>
              <a:off x="5073" y="3648"/>
              <a:ext cx="264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fp</a:t>
              </a:r>
            </a:p>
          </p:txBody>
        </p:sp>
        <p:sp>
          <p:nvSpPr>
            <p:cNvPr id="51293" name="Text Box 85"/>
            <p:cNvSpPr txBox="1">
              <a:spLocks noChangeArrowheads="1"/>
            </p:cNvSpPr>
            <p:nvPr/>
          </p:nvSpPr>
          <p:spPr bwMode="auto">
            <a:xfrm>
              <a:off x="5328" y="3648"/>
              <a:ext cx="273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51294" name="Text Box 86"/>
            <p:cNvSpPr txBox="1">
              <a:spLocks noChangeArrowheads="1"/>
            </p:cNvSpPr>
            <p:nvPr/>
          </p:nvSpPr>
          <p:spPr bwMode="auto">
            <a:xfrm>
              <a:off x="657" y="3648"/>
              <a:ext cx="288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at</a:t>
              </a:r>
            </a:p>
          </p:txBody>
        </p:sp>
        <p:sp>
          <p:nvSpPr>
            <p:cNvPr id="51295" name="Text Box 87"/>
            <p:cNvSpPr txBox="1">
              <a:spLocks noChangeArrowheads="1"/>
            </p:cNvSpPr>
            <p:nvPr/>
          </p:nvSpPr>
          <p:spPr bwMode="auto">
            <a:xfrm>
              <a:off x="264" y="3927"/>
              <a:ext cx="1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96" name="Text Box 88"/>
            <p:cNvSpPr txBox="1">
              <a:spLocks noChangeArrowheads="1"/>
            </p:cNvSpPr>
            <p:nvPr/>
          </p:nvSpPr>
          <p:spPr bwMode="auto">
            <a:xfrm>
              <a:off x="993" y="3936"/>
              <a:ext cx="4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  -  3</a:t>
              </a:r>
            </a:p>
          </p:txBody>
        </p:sp>
        <p:sp>
          <p:nvSpPr>
            <p:cNvPr id="51297" name="Text Box 89"/>
            <p:cNvSpPr txBox="1">
              <a:spLocks noChangeArrowheads="1"/>
            </p:cNvSpPr>
            <p:nvPr/>
          </p:nvSpPr>
          <p:spPr bwMode="auto">
            <a:xfrm>
              <a:off x="1569" y="3936"/>
              <a:ext cx="3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4 - 7</a:t>
              </a:r>
            </a:p>
          </p:txBody>
        </p:sp>
        <p:sp>
          <p:nvSpPr>
            <p:cNvPr id="51298" name="Text Box 90"/>
            <p:cNvSpPr txBox="1">
              <a:spLocks noChangeArrowheads="1"/>
            </p:cNvSpPr>
            <p:nvPr/>
          </p:nvSpPr>
          <p:spPr bwMode="auto">
            <a:xfrm>
              <a:off x="2001" y="3936"/>
              <a:ext cx="6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8    ---   15</a:t>
              </a:r>
            </a:p>
          </p:txBody>
        </p:sp>
        <p:sp>
          <p:nvSpPr>
            <p:cNvPr id="51299" name="Text Box 91"/>
            <p:cNvSpPr txBox="1">
              <a:spLocks noChangeArrowheads="1"/>
            </p:cNvSpPr>
            <p:nvPr/>
          </p:nvSpPr>
          <p:spPr bwMode="auto">
            <a:xfrm>
              <a:off x="2673" y="3936"/>
              <a:ext cx="7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16   ---    23</a:t>
              </a:r>
            </a:p>
          </p:txBody>
        </p:sp>
        <p:sp>
          <p:nvSpPr>
            <p:cNvPr id="51300" name="Text Box 92"/>
            <p:cNvSpPr txBox="1">
              <a:spLocks noChangeArrowheads="1"/>
            </p:cNvSpPr>
            <p:nvPr/>
          </p:nvSpPr>
          <p:spPr bwMode="auto">
            <a:xfrm>
              <a:off x="3393" y="3936"/>
              <a:ext cx="5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24  -  25</a:t>
              </a:r>
            </a:p>
          </p:txBody>
        </p:sp>
        <p:sp>
          <p:nvSpPr>
            <p:cNvPr id="51301" name="Text Box 93"/>
            <p:cNvSpPr txBox="1">
              <a:spLocks noChangeArrowheads="1"/>
            </p:cNvSpPr>
            <p:nvPr/>
          </p:nvSpPr>
          <p:spPr bwMode="auto">
            <a:xfrm>
              <a:off x="4545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51302" name="Text Box 94"/>
            <p:cNvSpPr txBox="1">
              <a:spLocks noChangeArrowheads="1"/>
            </p:cNvSpPr>
            <p:nvPr/>
          </p:nvSpPr>
          <p:spPr bwMode="auto">
            <a:xfrm>
              <a:off x="4833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51303" name="Text Box 95"/>
            <p:cNvSpPr txBox="1">
              <a:spLocks noChangeArrowheads="1"/>
            </p:cNvSpPr>
            <p:nvPr/>
          </p:nvSpPr>
          <p:spPr bwMode="auto">
            <a:xfrm>
              <a:off x="5073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1304" name="Text Box 96"/>
            <p:cNvSpPr txBox="1">
              <a:spLocks noChangeArrowheads="1"/>
            </p:cNvSpPr>
            <p:nvPr/>
          </p:nvSpPr>
          <p:spPr bwMode="auto">
            <a:xfrm>
              <a:off x="5361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51305" name="Text Box 97"/>
            <p:cNvSpPr txBox="1">
              <a:spLocks noChangeArrowheads="1"/>
            </p:cNvSpPr>
            <p:nvPr/>
          </p:nvSpPr>
          <p:spPr bwMode="auto">
            <a:xfrm>
              <a:off x="3921" y="3648"/>
              <a:ext cx="600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k0 - k1</a:t>
              </a:r>
            </a:p>
          </p:txBody>
        </p:sp>
        <p:sp>
          <p:nvSpPr>
            <p:cNvPr id="51306" name="Text Box 98"/>
            <p:cNvSpPr txBox="1">
              <a:spLocks noChangeArrowheads="1"/>
            </p:cNvSpPr>
            <p:nvPr/>
          </p:nvSpPr>
          <p:spPr bwMode="auto">
            <a:xfrm>
              <a:off x="705" y="3936"/>
              <a:ext cx="1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307" name="Text Box 99"/>
            <p:cNvSpPr txBox="1">
              <a:spLocks noChangeArrowheads="1"/>
            </p:cNvSpPr>
            <p:nvPr/>
          </p:nvSpPr>
          <p:spPr bwMode="auto">
            <a:xfrm>
              <a:off x="3967" y="3936"/>
              <a:ext cx="4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26 - 27</a:t>
              </a:r>
            </a:p>
          </p:txBody>
        </p:sp>
        <p:sp>
          <p:nvSpPr>
            <p:cNvPr id="51308" name="Rectangle 100"/>
            <p:cNvSpPr>
              <a:spLocks noChangeArrowheads="1"/>
            </p:cNvSpPr>
            <p:nvPr/>
          </p:nvSpPr>
          <p:spPr bwMode="auto">
            <a:xfrm>
              <a:off x="2001" y="3648"/>
              <a:ext cx="1392" cy="249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1277" name="Text Box 101" descr="蓝色砂纸"/>
          <p:cNvSpPr txBox="1">
            <a:spLocks noChangeArrowheads="1"/>
          </p:cNvSpPr>
          <p:nvPr/>
        </p:nvSpPr>
        <p:spPr bwMode="auto">
          <a:xfrm>
            <a:off x="431800" y="5254625"/>
            <a:ext cx="8239125" cy="3365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EE3900"/>
                </a:solidFill>
              </a:rPr>
              <a:t>Registers are referenced either by number—$0, … $31, or by name —$t0, $s1… $ra.</a:t>
            </a:r>
            <a:endParaRPr lang="zh-CN" altLang="en-US" sz="1600">
              <a:solidFill>
                <a:srgbClr val="EE3900"/>
              </a:solidFill>
            </a:endParaRPr>
          </a:p>
        </p:txBody>
      </p:sp>
      <p:sp>
        <p:nvSpPr>
          <p:cNvPr id="51278" name="Text Box 109"/>
          <p:cNvSpPr txBox="1">
            <a:spLocks noChangeArrowheads="1"/>
          </p:cNvSpPr>
          <p:nvPr/>
        </p:nvSpPr>
        <p:spPr bwMode="auto">
          <a:xfrm>
            <a:off x="6918325" y="6461125"/>
            <a:ext cx="2032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" action="ppaction://hlinkshowjump?jump=previousslide"/>
              </a:rPr>
              <a:t>BACK to last</a:t>
            </a:r>
            <a:endParaRPr lang="en-US" altLang="zh-CN" sz="1800"/>
          </a:p>
        </p:txBody>
      </p:sp>
      <p:sp>
        <p:nvSpPr>
          <p:cNvPr id="51279" name="Text Box 110"/>
          <p:cNvSpPr txBox="1">
            <a:spLocks noChangeArrowheads="1"/>
          </p:cNvSpPr>
          <p:nvPr/>
        </p:nvSpPr>
        <p:spPr bwMode="auto">
          <a:xfrm>
            <a:off x="984250" y="6446838"/>
            <a:ext cx="2365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rId4" action="ppaction://hlinksldjump"/>
              </a:rPr>
              <a:t>BACK to Assemble</a:t>
            </a:r>
            <a:endParaRPr lang="en-US" altLang="zh-CN" sz="1800"/>
          </a:p>
        </p:txBody>
      </p:sp>
      <p:sp>
        <p:nvSpPr>
          <p:cNvPr id="220271" name="Rectangle 111"/>
          <p:cNvSpPr>
            <a:spLocks noChangeArrowheads="1"/>
          </p:cNvSpPr>
          <p:nvPr/>
        </p:nvSpPr>
        <p:spPr bwMode="auto">
          <a:xfrm>
            <a:off x="217488" y="1771650"/>
            <a:ext cx="8694737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0272" name="Rectangle 112"/>
          <p:cNvSpPr>
            <a:spLocks noChangeArrowheads="1"/>
          </p:cNvSpPr>
          <p:nvPr/>
        </p:nvSpPr>
        <p:spPr bwMode="auto">
          <a:xfrm>
            <a:off x="219075" y="2116138"/>
            <a:ext cx="8694738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0273" name="Rectangle 113"/>
          <p:cNvSpPr>
            <a:spLocks noChangeArrowheads="1"/>
          </p:cNvSpPr>
          <p:nvPr/>
        </p:nvSpPr>
        <p:spPr bwMode="auto">
          <a:xfrm>
            <a:off x="230188" y="4629150"/>
            <a:ext cx="8694737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83" name="Text Box 115"/>
          <p:cNvSpPr txBox="1">
            <a:spLocks noChangeArrowheads="1"/>
          </p:cNvSpPr>
          <p:nvPr/>
        </p:nvSpPr>
        <p:spPr bwMode="auto">
          <a:xfrm>
            <a:off x="3743325" y="6446838"/>
            <a:ext cx="2365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" action="ppaction://noaction"/>
              </a:rPr>
              <a:t>BACK to Procedure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061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71" grpId="0" animBg="1"/>
      <p:bldP spid="220272" grpId="0" animBg="1"/>
      <p:bldP spid="2202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Data MEM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971600" y="1308830"/>
            <a:ext cx="68407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对于实验而言，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位单元的数据存储器已满足需求（实际情况应该是以字节编址）。由于需要保存并写入数据，所以应设置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型变量，要求初始化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号单元的内容为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r>
              <a:rPr lang="zh-CN" altLang="en-US" sz="2000" b="1" dirty="0"/>
              <a:t>输入信号：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 —</a:t>
            </a:r>
            <a:r>
              <a:rPr lang="zh-CN" altLang="en-US" sz="2000" b="1" dirty="0"/>
              <a:t>地址（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</a:t>
            </a:r>
            <a:r>
              <a:rPr lang="en-US" altLang="zh-CN" sz="2000" b="1" dirty="0" err="1"/>
              <a:t>Read,Write</a:t>
            </a:r>
            <a:r>
              <a:rPr lang="en-US" altLang="zh-CN" sz="2000" b="1" dirty="0"/>
              <a:t> — </a:t>
            </a:r>
            <a:r>
              <a:rPr lang="zh-CN" altLang="en-US" sz="2000" b="1" dirty="0"/>
              <a:t>读、写控制信号（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</a:t>
            </a:r>
            <a:r>
              <a:rPr lang="en-US" altLang="zh-CN" sz="2000" b="1" dirty="0" err="1"/>
              <a:t>DataIn</a:t>
            </a:r>
            <a:r>
              <a:rPr lang="en-US" altLang="zh-CN" sz="2000" b="1" dirty="0"/>
              <a:t> — </a:t>
            </a:r>
            <a:r>
              <a:rPr lang="zh-CN" altLang="en-US" sz="2000" b="1" dirty="0"/>
              <a:t>要写入地址指示单元的数据（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Clock — </a:t>
            </a:r>
            <a:r>
              <a:rPr lang="zh-CN" altLang="en-US" sz="2000" b="1" dirty="0"/>
              <a:t>时钟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输出信号：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— </a:t>
            </a:r>
            <a:r>
              <a:rPr lang="zh-CN" altLang="en-US" sz="2000" b="1" dirty="0"/>
              <a:t>地址指示单元的输出数据（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33605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600" y="188640"/>
            <a:ext cx="7632848" cy="66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module DATA_RAM(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       Clock,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output[31:0] 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[31:0] </a:t>
            </a:r>
            <a:r>
              <a:rPr lang="en-US" altLang="zh-CN" sz="2000" b="1" dirty="0" err="1"/>
              <a:t>datain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[31:0] 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       write , read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);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reg</a:t>
            </a:r>
            <a:r>
              <a:rPr lang="en-US" altLang="zh-CN" sz="2000" b="1" dirty="0"/>
              <a:t> [31:0] ram [0:31];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assign 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 = read ? ram[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[6:2]] : 32'hxxxxxxxx;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always @ (</a:t>
            </a:r>
            <a:r>
              <a:rPr lang="en-US" altLang="zh-CN" sz="2000" b="1" dirty="0" err="1"/>
              <a:t>posedge</a:t>
            </a:r>
            <a:r>
              <a:rPr lang="en-US" altLang="zh-CN" sz="2000" b="1" dirty="0"/>
              <a:t> Clock)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    //to do …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end</a:t>
            </a:r>
          </a:p>
          <a:p>
            <a:pPr indent="271463">
              <a:lnSpc>
                <a:spcPct val="125000"/>
              </a:lnSpc>
            </a:pP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initial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        //to do…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end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 err="1"/>
              <a:t>endmodule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06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75656" y="332656"/>
            <a:ext cx="6120680" cy="59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ctr">
              <a:lnSpc>
                <a:spcPct val="125000"/>
              </a:lnSpc>
            </a:pPr>
            <a:r>
              <a:rPr lang="zh-CN" altLang="en-US" sz="2800" b="1" dirty="0"/>
              <a:t>单周期计算机的结构图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09650"/>
            <a:ext cx="90185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61913" y="3140968"/>
            <a:ext cx="1629767" cy="1656184"/>
          </a:xfrm>
          <a:prstGeom prst="ellipse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40152" y="3140968"/>
            <a:ext cx="172819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8" y="1052736"/>
            <a:ext cx="7848872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从上图中除去指令存储器</a:t>
            </a:r>
            <a:r>
              <a:rPr lang="en-US" altLang="zh-CN" sz="2400" b="1" dirty="0"/>
              <a:t>Instruction ROM</a:t>
            </a:r>
            <a:r>
              <a:rPr lang="zh-CN" altLang="en-US" sz="2400" b="1" dirty="0"/>
              <a:t>、数据存储器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，将剩余的电路封装成一个单周期的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数据通路（</a:t>
            </a:r>
            <a:r>
              <a:rPr lang="en-US" altLang="zh-CN" sz="2400" b="1" dirty="0" err="1"/>
              <a:t>Data_Flow</a:t>
            </a:r>
            <a:r>
              <a:rPr lang="zh-CN" altLang="en-US" sz="2400" b="1" dirty="0"/>
              <a:t>）模块。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39552" y="2497648"/>
            <a:ext cx="5544616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400" b="1" dirty="0" err="1"/>
              <a:t>Data_Flow</a:t>
            </a:r>
            <a:r>
              <a:rPr lang="zh-CN" altLang="en-US" sz="2400" b="1" dirty="0"/>
              <a:t>模块的输入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输出信号如下：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66016" y="3071947"/>
            <a:ext cx="7776864" cy="28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输入信号：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Reset—</a:t>
            </a:r>
            <a:r>
              <a:rPr lang="zh-CN" altLang="en-US" sz="2400" b="1" dirty="0"/>
              <a:t>复位信号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Clock—</a:t>
            </a:r>
            <a:r>
              <a:rPr lang="zh-CN" altLang="en-US" sz="2400" b="1" dirty="0"/>
              <a:t>时钟信号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Inst—</a:t>
            </a:r>
            <a:r>
              <a:rPr lang="zh-CN" altLang="en-US" sz="2400" b="1" dirty="0"/>
              <a:t>从指令存储器读出的指令码（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Data— Data Mem</a:t>
            </a:r>
            <a:r>
              <a:rPr lang="zh-CN" altLang="en-US" sz="2400" b="1" dirty="0"/>
              <a:t>的输出作为最后一个</a:t>
            </a:r>
            <a:r>
              <a:rPr lang="en-US" altLang="zh-CN" sz="2400" b="1" dirty="0"/>
              <a:t>MUX</a:t>
            </a:r>
            <a:r>
              <a:rPr lang="zh-CN" altLang="en-US" sz="2400" b="1" dirty="0"/>
              <a:t>的输入数据（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33825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11560" y="1196752"/>
            <a:ext cx="8208912" cy="333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输出信号：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MemWrite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的写信号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MemRead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的读信号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/>
              <a:t>Result—</a:t>
            </a:r>
            <a:r>
              <a:rPr lang="zh-CN" altLang="en-US" sz="2400" b="1" dirty="0"/>
              <a:t>运算器</a:t>
            </a:r>
            <a:r>
              <a:rPr lang="en-US" altLang="zh-CN" sz="2400" b="1" dirty="0"/>
              <a:t>ALU</a:t>
            </a:r>
            <a:r>
              <a:rPr lang="zh-CN" altLang="en-US" sz="2400" b="1" dirty="0"/>
              <a:t>的输出结果（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FontTx/>
              <a:buAutoNum type="arabicPeriod"/>
            </a:pPr>
            <a:r>
              <a:rPr lang="en-US" altLang="zh-CN" sz="2400" b="1" dirty="0" err="1"/>
              <a:t>B_data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寄存器堆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口输出作为数据存储器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的写入数据（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NextPC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取指电路形成的下条指令的地址（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991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Data_Flow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59632" y="2132856"/>
            <a:ext cx="6696744" cy="225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用</a:t>
            </a:r>
            <a:r>
              <a:rPr lang="en-US" altLang="zh-CN" sz="2800" b="1" dirty="0"/>
              <a:t>Verilog HDL</a:t>
            </a:r>
            <a:r>
              <a:rPr lang="zh-CN" altLang="en-US" sz="2800" b="1" dirty="0"/>
              <a:t>语言编程实现</a:t>
            </a:r>
            <a:r>
              <a:rPr lang="en-US" altLang="zh-CN" sz="2800" b="1" dirty="0" err="1"/>
              <a:t>Sign_Extender</a:t>
            </a:r>
            <a:r>
              <a:rPr lang="zh-CN" altLang="en-US" sz="2800" b="1" dirty="0"/>
              <a:t>模块和</a:t>
            </a:r>
            <a:r>
              <a:rPr lang="en-US" altLang="zh-CN" sz="2800" b="1" dirty="0" err="1"/>
              <a:t>Data_Flow</a:t>
            </a:r>
            <a:r>
              <a:rPr lang="zh-CN" altLang="en-US" sz="2800" b="1" dirty="0"/>
              <a:t>模块；</a:t>
            </a:r>
            <a:endParaRPr lang="en-US" altLang="zh-CN" sz="2800" b="1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生成并</a:t>
            </a:r>
            <a:r>
              <a:rPr lang="zh-CN" altLang="zh-CN" sz="2800" b="1" dirty="0"/>
              <a:t>查看综合后的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层电路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编写测试代码并仿真。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971600" y="1308830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假定一个只有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位单元的指令存储器，由于只读无需写入，所以可以设置为简化的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wire</a:t>
            </a:r>
            <a:r>
              <a:rPr lang="zh-CN" altLang="en-US" sz="2400" b="1" dirty="0"/>
              <a:t>型变量，每个变量可被赋值为一条指令。</a:t>
            </a: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输入信号：</a:t>
            </a:r>
            <a:r>
              <a:rPr lang="en-US" altLang="zh-CN" sz="2400" b="1" dirty="0" err="1"/>
              <a:t>Addr</a:t>
            </a:r>
            <a:r>
              <a:rPr lang="en-US" altLang="zh-CN" sz="2400" b="1" dirty="0"/>
              <a:t> —</a:t>
            </a:r>
            <a:r>
              <a:rPr lang="zh-CN" altLang="en-US" sz="2400" b="1" dirty="0"/>
              <a:t>地址（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    输出信号：</a:t>
            </a:r>
            <a:r>
              <a:rPr lang="en-US" altLang="zh-CN" sz="2400" b="1" dirty="0"/>
              <a:t>Inst — </a:t>
            </a:r>
            <a:r>
              <a:rPr lang="zh-CN" altLang="en-US" sz="2400" b="1" dirty="0"/>
              <a:t>当前指令（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24179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err="1"/>
              <a:t>Inst_mem</a:t>
            </a:r>
            <a:r>
              <a:rPr lang="en-US" altLang="zh-CN" sz="2000" b="1" dirty="0"/>
              <a:t>(</a:t>
            </a:r>
          </a:p>
          <a:p>
            <a:r>
              <a:rPr lang="en-US" altLang="zh-CN" sz="2000" b="1" dirty="0"/>
              <a:t>    input  [31:0] address, </a:t>
            </a:r>
          </a:p>
          <a:p>
            <a:r>
              <a:rPr lang="en-US" altLang="zh-CN" sz="2000" b="1" dirty="0"/>
              <a:t>    output [31:0] </a:t>
            </a:r>
            <a:r>
              <a:rPr lang="en-US" altLang="zh-CN" sz="2000" b="1" dirty="0" err="1"/>
              <a:t>inst</a:t>
            </a:r>
            <a:endParaRPr lang="en-US" altLang="zh-CN" sz="2000" b="1" dirty="0"/>
          </a:p>
          <a:p>
            <a:r>
              <a:rPr lang="en-US" altLang="zh-CN" sz="2000" b="1" dirty="0"/>
              <a:t>);</a:t>
            </a:r>
            <a:endParaRPr lang="zh-CN" altLang="zh-CN" sz="2000" b="1" dirty="0"/>
          </a:p>
          <a:p>
            <a:r>
              <a:rPr lang="en-US" altLang="zh-CN" sz="2000" b="1" dirty="0"/>
              <a:t>	 wire [31:0] ram [0:31];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	assign ram[5‘h00] = 32’h00002820; //add </a:t>
            </a:r>
            <a:r>
              <a:rPr lang="en-US" altLang="zh-CN" sz="2000" b="1" dirty="0" smtClean="0"/>
              <a:t>$a1 </a:t>
            </a:r>
            <a:r>
              <a:rPr lang="en-US" altLang="zh-CN" sz="2000" b="1" dirty="0"/>
              <a:t>, $0, $0</a:t>
            </a:r>
            <a:endParaRPr lang="zh-CN" altLang="zh-CN" sz="2000" b="1" dirty="0"/>
          </a:p>
          <a:p>
            <a:r>
              <a:rPr lang="en-US" altLang="zh-CN" sz="2000" b="1" dirty="0"/>
              <a:t>	assign ram[5'h01] = 32'h8CB10000; //</a:t>
            </a:r>
            <a:r>
              <a:rPr lang="en-US" altLang="zh-CN" sz="2000" b="1" dirty="0" err="1"/>
              <a:t>lw</a:t>
            </a:r>
            <a:r>
              <a:rPr lang="en-US" altLang="zh-CN" sz="2000" b="1" dirty="0"/>
              <a:t>   $s1, 0($a1)</a:t>
            </a:r>
          </a:p>
          <a:p>
            <a:r>
              <a:rPr lang="en-US" altLang="zh-CN" sz="2000" b="1" dirty="0"/>
              <a:t>                ……</a:t>
            </a:r>
          </a:p>
          <a:p>
            <a:r>
              <a:rPr lang="en-US" altLang="zh-CN" sz="2000" b="1" dirty="0"/>
              <a:t>                assign </a:t>
            </a:r>
            <a:r>
              <a:rPr lang="en-US" altLang="zh-CN" sz="2000" b="1" dirty="0" err="1"/>
              <a:t>inst</a:t>
            </a:r>
            <a:r>
              <a:rPr lang="en-US" altLang="zh-CN" sz="2000" b="1" dirty="0"/>
              <a:t> = ram[address[6:2]];</a:t>
            </a:r>
          </a:p>
          <a:p>
            <a:r>
              <a:rPr lang="en-US" altLang="zh-CN" sz="2000" b="1" dirty="0"/>
              <a:t>end</a:t>
            </a:r>
            <a:endParaRPr lang="zh-CN" altLang="zh-CN" sz="2000" b="1" dirty="0"/>
          </a:p>
          <a:p>
            <a:r>
              <a:rPr lang="en-US" altLang="zh-CN" sz="2000" b="1" dirty="0"/>
              <a:t>	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899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115616" y="1628800"/>
            <a:ext cx="68407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在指令存储器中赋值指令为：在数据存储器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号单元分别存放了三个操作数，完成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号和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号单元相加，与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号单元比较，如果相等，设置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号单元的值为和；否则设置为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ctr"/>
            <a:r>
              <a:rPr lang="en-US" altLang="zh-CN" sz="2400" dirty="0"/>
              <a:t>Add $a1, $0, $0            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$s1, 0($a1)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$s2, 4($a1)</a:t>
            </a:r>
          </a:p>
          <a:p>
            <a:pPr algn="ctr"/>
            <a:r>
              <a:rPr lang="en-US" altLang="zh-CN" sz="2400" dirty="0"/>
              <a:t>Add $s1, $s1, $s2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$s2, 8($a1)</a:t>
            </a:r>
          </a:p>
          <a:p>
            <a:pPr algn="ctr"/>
            <a:r>
              <a:rPr lang="en-US" altLang="zh-CN" sz="2400" dirty="0" err="1"/>
              <a:t>Beq</a:t>
            </a:r>
            <a:r>
              <a:rPr lang="en-US" altLang="zh-CN" sz="2400" dirty="0"/>
              <a:t> $s1, $s2, 1</a:t>
            </a:r>
          </a:p>
          <a:p>
            <a:pPr algn="ctr"/>
            <a:r>
              <a:rPr lang="en-US" altLang="zh-CN" sz="2400" dirty="0" err="1"/>
              <a:t>Sw</a:t>
            </a:r>
            <a:r>
              <a:rPr lang="en-US" altLang="zh-CN" sz="2400" dirty="0"/>
              <a:t>   $0, 12($a1)</a:t>
            </a:r>
          </a:p>
          <a:p>
            <a:pPr algn="ctr"/>
            <a:r>
              <a:rPr lang="en-US" altLang="zh-CN" sz="2400" dirty="0"/>
              <a:t>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   $s1, 12($a1)</a:t>
            </a:r>
          </a:p>
          <a:p>
            <a:pPr algn="ctr"/>
            <a:endParaRPr lang="en-US" altLang="zh-CN" sz="2400" b="1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764704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84499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指令编码表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08720"/>
            <a:ext cx="9144000" cy="57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877</Words>
  <Application>Microsoft Office PowerPoint</Application>
  <PresentationFormat>全屏显示(4:3)</PresentationFormat>
  <Paragraphs>178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PowerPoint 2010 简介</vt:lpstr>
      <vt:lpstr>PowerPoint 演示文稿</vt:lpstr>
      <vt:lpstr>PowerPoint 演示文稿</vt:lpstr>
      <vt:lpstr>MIPS_CPU的设计</vt:lpstr>
      <vt:lpstr>MIPS_CPU的设计</vt:lpstr>
      <vt:lpstr>Data_Flow的设计</vt:lpstr>
      <vt:lpstr>Instruction ROM模块设计</vt:lpstr>
      <vt:lpstr>Instruction ROM模块设计</vt:lpstr>
      <vt:lpstr>Instruction ROM模块设计</vt:lpstr>
      <vt:lpstr>指令编码表</vt:lpstr>
      <vt:lpstr>MIPS寄存器的功能定义和两种汇编表示 </vt:lpstr>
      <vt:lpstr>Data MEM模块设计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2016-12-03T12:53:56Z</dcterms:modified>
</cp:coreProperties>
</file>