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81" r:id="rId5"/>
    <p:sldId id="282" r:id="rId6"/>
    <p:sldId id="263" r:id="rId7"/>
    <p:sldId id="264" r:id="rId8"/>
    <p:sldId id="265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78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970"/>
    <a:srgbClr val="53C780"/>
    <a:srgbClr val="67D993"/>
    <a:srgbClr val="F2A849"/>
    <a:srgbClr val="F8F8F8"/>
    <a:srgbClr val="054487"/>
    <a:srgbClr val="1173B0"/>
    <a:srgbClr val="080808"/>
    <a:srgbClr val="333333"/>
    <a:srgbClr val="EC8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44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B5701-14E2-448A-B83E-80FD61B837BD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97494-8CF0-4008-A7CD-D903284150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2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5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02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9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0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53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5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7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1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4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87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D2DF-EA40-424B-9200-EEB89F240BBC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4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87574"/>
            <a:ext cx="5344788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2474" y="1419622"/>
            <a:ext cx="4693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操作系统课程实验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dobe Gothic Std B" pitchFamily="34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19834" y="2931790"/>
            <a:ext cx="2339102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进程与资源管理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6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40185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主要函数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233" y="506928"/>
            <a:ext cx="288032" cy="251520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28" name="六边形 27"/>
          <p:cNvSpPr/>
          <p:nvPr/>
        </p:nvSpPr>
        <p:spPr>
          <a:xfrm rot="5400000">
            <a:off x="1922331" y="1233171"/>
            <a:ext cx="216025" cy="216024"/>
          </a:xfrm>
          <a:prstGeom prst="hexagon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802653" y="1110350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 smtClean="0"/>
              <a:t>创建</a:t>
            </a:r>
            <a:r>
              <a:rPr lang="zh-CN" altLang="en-US" sz="2400" dirty="0" smtClean="0"/>
              <a:t>进程</a:t>
            </a:r>
            <a:r>
              <a:rPr lang="en-US" altLang="zh-CN" sz="2400" dirty="0" smtClean="0"/>
              <a:t>: 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871581" y="1818846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 smtClean="0"/>
              <a:t>撤销</a:t>
            </a:r>
            <a:r>
              <a:rPr lang="zh-CN" altLang="en-US" sz="2400" dirty="0" smtClean="0"/>
              <a:t>进程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sp>
        <p:nvSpPr>
          <p:cNvPr id="35" name="六边形 34"/>
          <p:cNvSpPr/>
          <p:nvPr/>
        </p:nvSpPr>
        <p:spPr>
          <a:xfrm rot="5400000">
            <a:off x="1921724" y="1941666"/>
            <a:ext cx="216025" cy="216024"/>
          </a:xfrm>
          <a:prstGeom prst="hexagon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06926" y="1659713"/>
            <a:ext cx="66409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Create(initialization parameters)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 smtClean="0"/>
              <a:t>        create </a:t>
            </a:r>
            <a:r>
              <a:rPr lang="en-US" altLang="zh-CN" sz="2400" dirty="0"/>
              <a:t>PCB data structure</a:t>
            </a:r>
            <a:endParaRPr lang="zh-CN" altLang="zh-CN" sz="2400" dirty="0"/>
          </a:p>
          <a:p>
            <a:r>
              <a:rPr lang="en-US" altLang="zh-CN" sz="2400" dirty="0" smtClean="0"/>
              <a:t>        initialize </a:t>
            </a:r>
            <a:r>
              <a:rPr lang="en-US" altLang="zh-CN" sz="2400" dirty="0"/>
              <a:t>PCB using parameters</a:t>
            </a:r>
            <a:endParaRPr lang="zh-CN" altLang="zh-CN" sz="2400" dirty="0"/>
          </a:p>
          <a:p>
            <a:r>
              <a:rPr lang="en-US" altLang="zh-CN" sz="2400" dirty="0" smtClean="0"/>
              <a:t>        link </a:t>
            </a:r>
            <a:r>
              <a:rPr lang="en-US" altLang="zh-CN" sz="2400" dirty="0"/>
              <a:t>PCB to creation tree</a:t>
            </a:r>
            <a:endParaRPr lang="zh-CN" altLang="zh-CN" sz="2400" dirty="0"/>
          </a:p>
          <a:p>
            <a:r>
              <a:rPr lang="en-US" altLang="zh-CN" sz="2400" dirty="0" smtClean="0"/>
              <a:t>        insert(RL</a:t>
            </a:r>
            <a:r>
              <a:rPr lang="en-US" altLang="zh-CN" sz="2400" dirty="0"/>
              <a:t>, PCB)//</a:t>
            </a:r>
            <a:r>
              <a:rPr lang="zh-CN" altLang="zh-CN" sz="2400" dirty="0"/>
              <a:t>插入相应优先级队列的尾部</a:t>
            </a:r>
          </a:p>
          <a:p>
            <a:r>
              <a:rPr lang="en-US" altLang="zh-CN" sz="2400" dirty="0" smtClean="0"/>
              <a:t>        Scheduler</a:t>
            </a:r>
            <a:r>
              <a:rPr lang="en-US" altLang="zh-CN" sz="2400" dirty="0"/>
              <a:t>() 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195736" y="2280511"/>
            <a:ext cx="46570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Destroy (pid) 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 smtClean="0"/>
              <a:t>     get </a:t>
            </a:r>
            <a:r>
              <a:rPr lang="en-US" altLang="zh-CN" sz="2400" dirty="0"/>
              <a:t>pointer p to PCB using pid</a:t>
            </a:r>
            <a:endParaRPr lang="zh-CN" altLang="zh-CN" sz="2400" dirty="0"/>
          </a:p>
          <a:p>
            <a:r>
              <a:rPr lang="en-US" altLang="zh-CN" sz="2400" dirty="0" smtClean="0"/>
              <a:t>     Kill_Tree(p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r>
              <a:rPr lang="en-US" altLang="zh-CN" sz="2400" dirty="0" smtClean="0"/>
              <a:t>    Scheduler</a:t>
            </a:r>
            <a:r>
              <a:rPr lang="en-US" altLang="zh-CN" sz="2400" dirty="0"/>
              <a:t>() //</a:t>
            </a:r>
            <a:r>
              <a:rPr lang="zh-CN" altLang="zh-CN" sz="2400" dirty="0"/>
              <a:t>调度其他进程执行</a:t>
            </a:r>
          </a:p>
          <a:p>
            <a:r>
              <a:rPr lang="en-US" altLang="zh-CN" sz="2400" dirty="0"/>
              <a:t>}</a:t>
            </a:r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5097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 animBg="1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41881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资源管理设计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233" y="506928"/>
            <a:ext cx="288032" cy="251520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616" y="120359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数据结构</a:t>
            </a:r>
            <a:endParaRPr lang="zh-CN" altLang="en-US" sz="2400" dirty="0"/>
          </a:p>
        </p:txBody>
      </p:sp>
      <p:sp>
        <p:nvSpPr>
          <p:cNvPr id="8" name="六边形 7"/>
          <p:cNvSpPr/>
          <p:nvPr/>
        </p:nvSpPr>
        <p:spPr>
          <a:xfrm rot="5400000">
            <a:off x="679264" y="1280251"/>
            <a:ext cx="216025" cy="216024"/>
          </a:xfrm>
          <a:prstGeom prst="hexagon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57928" y="1779662"/>
            <a:ext cx="69890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latin typeface="+mn-ea"/>
              </a:rPr>
              <a:t>资源的表示：</a:t>
            </a:r>
            <a:r>
              <a:rPr lang="zh-CN" altLang="zh-CN" sz="2400" dirty="0">
                <a:latin typeface="+mn-ea"/>
              </a:rPr>
              <a:t>设置固定的资源数量，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zh-CN" sz="2400" dirty="0">
                <a:latin typeface="+mn-ea"/>
              </a:rPr>
              <a:t>类资源，</a:t>
            </a:r>
            <a:r>
              <a:rPr lang="en-US" altLang="zh-CN" sz="2400" dirty="0">
                <a:latin typeface="+mn-ea"/>
              </a:rPr>
              <a:t>R1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R2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R3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R4</a:t>
            </a:r>
            <a:r>
              <a:rPr lang="zh-CN" altLang="zh-CN" sz="2400" dirty="0">
                <a:latin typeface="+mn-ea"/>
              </a:rPr>
              <a:t>，每类资源</a:t>
            </a:r>
            <a:r>
              <a:rPr lang="en-US" altLang="zh-CN" sz="2400" dirty="0">
                <a:latin typeface="+mn-ea"/>
              </a:rPr>
              <a:t>Ri</a:t>
            </a:r>
            <a:r>
              <a:rPr lang="zh-CN" altLang="zh-CN" sz="2400" dirty="0">
                <a:latin typeface="+mn-ea"/>
              </a:rPr>
              <a:t>有</a:t>
            </a:r>
            <a:r>
              <a:rPr lang="en-US" altLang="zh-CN" sz="2400" dirty="0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个</a:t>
            </a:r>
          </a:p>
          <a:p>
            <a:r>
              <a:rPr lang="zh-CN" altLang="zh-CN" sz="2400" dirty="0">
                <a:latin typeface="+mn-ea"/>
              </a:rPr>
              <a:t>资源控制块</a:t>
            </a:r>
            <a:r>
              <a:rPr lang="en-US" altLang="zh-CN" sz="2400" dirty="0">
                <a:latin typeface="+mn-ea"/>
              </a:rPr>
              <a:t>Resource control block (</a:t>
            </a:r>
            <a:r>
              <a:rPr lang="en-US" altLang="zh-CN" sz="2400" dirty="0" smtClean="0">
                <a:latin typeface="+mn-ea"/>
              </a:rPr>
              <a:t>RCB</a:t>
            </a:r>
            <a:r>
              <a:rPr lang="zh-CN" altLang="en-US" sz="2400" dirty="0" smtClean="0">
                <a:latin typeface="+mn-ea"/>
              </a:rPr>
              <a:t>）组成：</a:t>
            </a:r>
            <a:endParaRPr lang="zh-CN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RID: </a:t>
            </a:r>
            <a:r>
              <a:rPr lang="zh-CN" altLang="zh-CN" sz="2400" dirty="0">
                <a:latin typeface="+mn-ea"/>
              </a:rPr>
              <a:t>资源的</a:t>
            </a:r>
            <a:r>
              <a:rPr lang="en-US" altLang="zh-CN" sz="2400" dirty="0">
                <a:latin typeface="+mn-ea"/>
              </a:rPr>
              <a:t>ID</a:t>
            </a:r>
            <a:endParaRPr lang="zh-CN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Status: </a:t>
            </a:r>
            <a:r>
              <a:rPr lang="zh-CN" altLang="zh-CN" sz="2400" dirty="0">
                <a:latin typeface="+mn-ea"/>
              </a:rPr>
              <a:t>空闲单元的数量</a:t>
            </a:r>
          </a:p>
          <a:p>
            <a:pPr lvl="1"/>
            <a:r>
              <a:rPr lang="en-US" altLang="zh-CN" sz="2400" dirty="0">
                <a:latin typeface="+mn-ea"/>
              </a:rPr>
              <a:t>Waiting_List: list of blocked process</a:t>
            </a:r>
            <a:endParaRPr lang="zh-CN" altLang="zh-CN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" t="59888" r="3036" b="14925"/>
          <a:stretch>
            <a:fillRect/>
          </a:stretch>
        </p:blipFill>
        <p:spPr bwMode="auto">
          <a:xfrm>
            <a:off x="1907704" y="1594661"/>
            <a:ext cx="5832648" cy="193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275856" y="4272987"/>
            <a:ext cx="19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资源数据结构</a:t>
            </a:r>
            <a:r>
              <a:rPr lang="en-US" altLang="zh-CN" dirty="0"/>
              <a:t>RCB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206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401855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请求资源示例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233" y="506928"/>
            <a:ext cx="288032" cy="251520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9265" y="863520"/>
            <a:ext cx="716452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Request(rid) 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r = Get_RCB(rid);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if (r-&gt;Status == 'free') //</a:t>
            </a:r>
            <a:r>
              <a:rPr lang="zh-CN" altLang="zh-CN" sz="1600" dirty="0"/>
              <a:t>只有一个资源时可以用</a:t>
            </a:r>
            <a:r>
              <a:rPr lang="en-US" altLang="zh-CN" sz="1600" dirty="0"/>
              <a:t>free</a:t>
            </a:r>
            <a:r>
              <a:rPr lang="zh-CN" altLang="zh-CN" sz="1600" dirty="0"/>
              <a:t>和</a:t>
            </a:r>
            <a:r>
              <a:rPr lang="en-US" altLang="zh-CN" sz="1600" dirty="0"/>
              <a:t>allocated</a:t>
            </a:r>
            <a:r>
              <a:rPr lang="zh-CN" altLang="zh-CN" sz="1600" dirty="0"/>
              <a:t>来表示资源状态</a:t>
            </a:r>
          </a:p>
          <a:p>
            <a:r>
              <a:rPr lang="en-US" altLang="zh-CN" sz="1600" dirty="0" smtClean="0"/>
              <a:t>     {</a:t>
            </a:r>
            <a:endParaRPr lang="zh-CN" altLang="zh-CN" sz="1600" dirty="0"/>
          </a:p>
          <a:p>
            <a:pPr lvl="1"/>
            <a:r>
              <a:rPr lang="en-US" altLang="zh-CN" sz="1600" dirty="0"/>
              <a:t>     </a:t>
            </a:r>
            <a:r>
              <a:rPr lang="en-US" altLang="zh-CN" sz="1600" dirty="0" smtClean="0"/>
              <a:t>r-</a:t>
            </a:r>
            <a:r>
              <a:rPr lang="en-US" altLang="zh-CN" sz="1600" dirty="0"/>
              <a:t>&gt;Status = 'allocated‘;</a:t>
            </a:r>
            <a:endParaRPr lang="zh-CN" altLang="zh-CN" sz="1600" dirty="0"/>
          </a:p>
          <a:p>
            <a:pPr lvl="1"/>
            <a:r>
              <a:rPr lang="en-US" altLang="zh-CN" sz="1600" dirty="0"/>
              <a:t>    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insert(self-&gt;Other_Resources, r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smtClean="0"/>
              <a:t>      } </a:t>
            </a:r>
            <a:endParaRPr lang="zh-CN" altLang="zh-CN" sz="1600" dirty="0"/>
          </a:p>
          <a:p>
            <a:r>
              <a:rPr lang="en-US" altLang="zh-CN" sz="1600" dirty="0" smtClean="0"/>
              <a:t>     else </a:t>
            </a:r>
            <a:endParaRPr lang="zh-CN" altLang="zh-CN" sz="1600" dirty="0"/>
          </a:p>
          <a:p>
            <a:r>
              <a:rPr lang="en-US" altLang="zh-CN" sz="1600" dirty="0" smtClean="0"/>
              <a:t>     {</a:t>
            </a:r>
            <a:endParaRPr lang="zh-CN" altLang="zh-CN" sz="1600" dirty="0"/>
          </a:p>
          <a:p>
            <a:pPr lvl="1"/>
            <a:r>
              <a:rPr lang="en-US" altLang="zh-CN" sz="1600" dirty="0"/>
              <a:t>     self-&gt;Status.Type = 'blocked'; </a:t>
            </a:r>
            <a:endParaRPr lang="zh-CN" altLang="zh-CN" sz="1600" dirty="0"/>
          </a:p>
          <a:p>
            <a:pPr lvl="1"/>
            <a:r>
              <a:rPr lang="en-US" altLang="zh-CN" sz="1600" dirty="0"/>
              <a:t>     self-&gt;Status.List = r;//point to block list, self is blocked by r</a:t>
            </a:r>
            <a:endParaRPr lang="zh-CN" altLang="zh-CN" sz="1600" dirty="0"/>
          </a:p>
          <a:p>
            <a:pPr lvl="1"/>
            <a:r>
              <a:rPr lang="en-US" altLang="zh-CN" sz="1600" dirty="0"/>
              <a:t>     remove(RL, self);// remove self from the ready </a:t>
            </a:r>
            <a:r>
              <a:rPr lang="en-US" altLang="zh-CN" sz="1600" dirty="0" smtClean="0"/>
              <a:t>list</a:t>
            </a:r>
            <a:endParaRPr lang="zh-CN" altLang="zh-CN" sz="1600" dirty="0"/>
          </a:p>
          <a:p>
            <a:pPr lvl="1"/>
            <a:r>
              <a:rPr lang="en-US" altLang="zh-CN" sz="1600" dirty="0"/>
              <a:t>     insert(r-&gt;Waiting_List, self);// </a:t>
            </a:r>
            <a:r>
              <a:rPr lang="zh-CN" altLang="zh-CN" sz="1600" dirty="0"/>
              <a:t>将进程</a:t>
            </a:r>
            <a:r>
              <a:rPr lang="en-US" altLang="zh-CN" sz="1600" dirty="0"/>
              <a:t>self</a:t>
            </a:r>
            <a:r>
              <a:rPr lang="zh-CN" altLang="zh-CN" sz="1600" dirty="0"/>
              <a:t>插入到资源</a:t>
            </a:r>
            <a:r>
              <a:rPr lang="en-US" altLang="zh-CN" sz="1600" dirty="0"/>
              <a:t>r</a:t>
            </a:r>
            <a:r>
              <a:rPr lang="zh-CN" altLang="zh-CN" sz="1600" dirty="0"/>
              <a:t>的等待队列尾部</a:t>
            </a:r>
          </a:p>
          <a:p>
            <a:pPr lvl="1"/>
            <a:r>
              <a:rPr lang="en-US" altLang="zh-CN" sz="1600" dirty="0"/>
              <a:t>   Scheduler(); </a:t>
            </a:r>
            <a:endParaRPr lang="zh-CN" altLang="zh-CN" sz="1600" dirty="0"/>
          </a:p>
          <a:p>
            <a:r>
              <a:rPr lang="en-US" altLang="zh-CN" sz="1600" dirty="0" smtClean="0"/>
              <a:t>     }</a:t>
            </a:r>
            <a:endParaRPr lang="zh-CN" altLang="zh-CN" sz="1600" dirty="0"/>
          </a:p>
          <a:p>
            <a:r>
              <a:rPr lang="zh-CN" altLang="zh-CN" sz="1600" dirty="0"/>
              <a:t>｝</a:t>
            </a:r>
          </a:p>
        </p:txBody>
      </p:sp>
    </p:spTree>
    <p:extLst>
      <p:ext uri="{BB962C8B-B14F-4D97-AF65-F5344CB8AC3E}">
        <p14:creationId xmlns:p14="http://schemas.microsoft.com/office/powerpoint/2010/main" val="15697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401855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释放</a:t>
            </a:r>
            <a:r>
              <a:rPr lang="zh-CN" altLang="en-US" sz="2400" dirty="0" smtClean="0">
                <a:latin typeface="+mn-ea"/>
              </a:rPr>
              <a:t>资源示例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233" y="506928"/>
            <a:ext cx="288032" cy="251520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47664" y="987574"/>
            <a:ext cx="7205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Release(rid) </a:t>
            </a:r>
            <a:endParaRPr lang="zh-CN" altLang="zh-CN" sz="1400" dirty="0"/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   r = Get_RCB(rid);</a:t>
            </a:r>
            <a:endParaRPr lang="zh-CN" altLang="zh-CN" sz="1400" dirty="0"/>
          </a:p>
          <a:p>
            <a:r>
              <a:rPr lang="en-US" altLang="zh-CN" sz="1400" dirty="0"/>
              <a:t>   remove(self-&gt;Other_Resources, r);//</a:t>
            </a:r>
            <a:r>
              <a:rPr lang="zh-CN" altLang="zh-CN" sz="1400" dirty="0"/>
              <a:t>将</a:t>
            </a:r>
            <a:r>
              <a:rPr lang="en-US" altLang="zh-CN" sz="1400" dirty="0"/>
              <a:t>r</a:t>
            </a:r>
            <a:r>
              <a:rPr lang="zh-CN" altLang="zh-CN" sz="1400" dirty="0"/>
              <a:t>从进程</a:t>
            </a:r>
            <a:r>
              <a:rPr lang="en-US" altLang="zh-CN" sz="1400" dirty="0"/>
              <a:t>self</a:t>
            </a:r>
            <a:r>
              <a:rPr lang="zh-CN" altLang="zh-CN" sz="1400" dirty="0"/>
              <a:t>占用的资源中移走</a:t>
            </a:r>
          </a:p>
          <a:p>
            <a:r>
              <a:rPr lang="en-US" altLang="zh-CN" sz="1400" dirty="0"/>
              <a:t>   if (r-&gt;Waiting_List == NIL) //</a:t>
            </a:r>
            <a:r>
              <a:rPr lang="zh-CN" altLang="zh-CN" sz="1400" dirty="0"/>
              <a:t>没有进程在等待资源</a:t>
            </a:r>
            <a:r>
              <a:rPr lang="en-US" altLang="zh-CN" sz="1400" dirty="0"/>
              <a:t>r</a:t>
            </a:r>
            <a:endParaRPr lang="zh-CN" altLang="zh-CN" sz="1400" dirty="0"/>
          </a:p>
          <a:p>
            <a:r>
              <a:rPr lang="en-US" altLang="zh-CN" sz="1400" dirty="0" smtClean="0"/>
              <a:t>   {</a:t>
            </a:r>
            <a:endParaRPr lang="zh-CN" altLang="zh-CN" sz="1400" dirty="0"/>
          </a:p>
          <a:p>
            <a:r>
              <a:rPr lang="en-US" altLang="zh-CN" sz="1400" dirty="0"/>
              <a:t>     r-&gt;Status = 'free';</a:t>
            </a:r>
            <a:endParaRPr lang="zh-CN" altLang="zh-CN" sz="1400" dirty="0"/>
          </a:p>
          <a:p>
            <a:r>
              <a:rPr lang="en-US" altLang="zh-CN" sz="1400" dirty="0"/>
              <a:t>   } </a:t>
            </a:r>
            <a:endParaRPr lang="zh-CN" altLang="zh-CN" sz="1400" dirty="0"/>
          </a:p>
          <a:p>
            <a:r>
              <a:rPr lang="en-US" altLang="zh-CN" sz="1400" dirty="0" smtClean="0"/>
              <a:t>   else </a:t>
            </a:r>
            <a:endParaRPr lang="zh-CN" altLang="zh-CN" sz="1400" dirty="0"/>
          </a:p>
          <a:p>
            <a:r>
              <a:rPr lang="en-US" altLang="zh-CN" sz="1400" dirty="0" smtClean="0"/>
              <a:t>   { </a:t>
            </a:r>
            <a:endParaRPr lang="zh-CN" altLang="zh-CN" sz="1400" dirty="0"/>
          </a:p>
          <a:p>
            <a:r>
              <a:rPr lang="en-US" altLang="zh-CN" sz="1400" dirty="0"/>
              <a:t>     remove(r-&gt;Waiting_List, q);//q</a:t>
            </a:r>
            <a:r>
              <a:rPr lang="zh-CN" altLang="zh-CN" sz="1400" dirty="0"/>
              <a:t>为</a:t>
            </a:r>
            <a:r>
              <a:rPr lang="en-US" altLang="zh-CN" sz="1400" dirty="0" err="1"/>
              <a:t>waiting_list</a:t>
            </a:r>
            <a:r>
              <a:rPr lang="zh-CN" altLang="zh-CN" sz="1400" dirty="0"/>
              <a:t>中第一个阻塞进程</a:t>
            </a:r>
          </a:p>
          <a:p>
            <a:r>
              <a:rPr lang="en-US" altLang="zh-CN" sz="1400" dirty="0"/>
              <a:t>     q-&gt;Status.Type = 'ready';</a:t>
            </a:r>
            <a:endParaRPr lang="zh-CN" altLang="zh-CN" sz="1400" dirty="0"/>
          </a:p>
          <a:p>
            <a:r>
              <a:rPr lang="en-US" altLang="zh-CN" sz="1400" dirty="0"/>
              <a:t>     q-&gt;Status.List = RL;//</a:t>
            </a:r>
            <a:r>
              <a:rPr lang="zh-CN" altLang="zh-CN" sz="1400" dirty="0"/>
              <a:t>就绪队列</a:t>
            </a:r>
          </a:p>
          <a:p>
            <a:r>
              <a:rPr lang="en-US" altLang="zh-CN" sz="1400" dirty="0" smtClean="0"/>
              <a:t>     insert(q-</a:t>
            </a:r>
            <a:r>
              <a:rPr lang="en-US" altLang="zh-CN" sz="1400" dirty="0"/>
              <a:t>&gt;Other_Resources, r); 	</a:t>
            </a:r>
            <a:endParaRPr lang="zh-CN" altLang="zh-CN" sz="1400" dirty="0"/>
          </a:p>
          <a:p>
            <a:r>
              <a:rPr lang="en-US" altLang="zh-CN" sz="1400" dirty="0" smtClean="0"/>
              <a:t>     insert(RL</a:t>
            </a:r>
            <a:r>
              <a:rPr lang="en-US" altLang="zh-CN" sz="1400" dirty="0"/>
              <a:t>, q); //q</a:t>
            </a:r>
            <a:r>
              <a:rPr lang="zh-CN" altLang="zh-CN" sz="1400" dirty="0"/>
              <a:t>插入就绪队列中相应优先级队列的末尾</a:t>
            </a:r>
          </a:p>
          <a:p>
            <a:r>
              <a:rPr lang="en-US" altLang="zh-CN" sz="1400" dirty="0" smtClean="0"/>
              <a:t>    Scheduler</a:t>
            </a:r>
            <a:r>
              <a:rPr lang="en-US" altLang="zh-CN" sz="1400" dirty="0"/>
              <a:t>(); </a:t>
            </a:r>
            <a:endParaRPr lang="zh-CN" altLang="zh-CN" sz="1400" dirty="0"/>
          </a:p>
          <a:p>
            <a:r>
              <a:rPr lang="en-US" altLang="zh-CN" sz="1400" dirty="0" smtClean="0"/>
              <a:t>    }</a:t>
            </a:r>
            <a:endParaRPr lang="zh-CN" altLang="zh-CN" sz="1400" dirty="0"/>
          </a:p>
          <a:p>
            <a:r>
              <a:rPr lang="en-US" altLang="zh-CN" sz="1400" dirty="0"/>
              <a:t>}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71334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401855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时钟中断</a:t>
            </a:r>
            <a:r>
              <a:rPr lang="zh-CN" altLang="en-US" sz="2400" dirty="0" smtClean="0">
                <a:latin typeface="+mn-ea"/>
              </a:rPr>
              <a:t>示例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233" y="506928"/>
            <a:ext cx="288032" cy="251520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47664" y="1059582"/>
            <a:ext cx="61206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Time_out() 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r>
              <a:rPr lang="en-US" altLang="zh-CN" sz="2000" dirty="0" smtClean="0"/>
              <a:t>        find </a:t>
            </a:r>
            <a:r>
              <a:rPr lang="en-US" altLang="zh-CN" sz="2000" dirty="0"/>
              <a:t>running process q; //</a:t>
            </a:r>
            <a:r>
              <a:rPr lang="zh-CN" altLang="zh-CN" sz="2000" dirty="0"/>
              <a:t>当前运行进程</a:t>
            </a:r>
            <a:r>
              <a:rPr lang="en-US" altLang="zh-CN" sz="2000" dirty="0"/>
              <a:t>q</a:t>
            </a:r>
            <a:endParaRPr lang="zh-CN" altLang="zh-CN" sz="2000" dirty="0"/>
          </a:p>
          <a:p>
            <a:pPr lvl="1"/>
            <a:r>
              <a:rPr lang="en-US" altLang="zh-CN" sz="2000" dirty="0"/>
              <a:t>remove(RL, q);// remove from </a:t>
            </a:r>
            <a:r>
              <a:rPr lang="en-US" altLang="zh-CN" sz="2000" dirty="0" smtClean="0"/>
              <a:t>head</a:t>
            </a:r>
            <a:endParaRPr lang="zh-CN" altLang="zh-CN" sz="2000" dirty="0"/>
          </a:p>
          <a:p>
            <a:pPr lvl="1"/>
            <a:r>
              <a:rPr lang="en-US" altLang="zh-CN" sz="2000" dirty="0"/>
              <a:t>q-&gt;Status.Type = 'ready';</a:t>
            </a:r>
            <a:endParaRPr lang="zh-CN" altLang="zh-CN" sz="2000" dirty="0"/>
          </a:p>
          <a:p>
            <a:pPr lvl="1"/>
            <a:r>
              <a:rPr lang="en-US" altLang="zh-CN" sz="2000" dirty="0"/>
              <a:t>insert(RL, q);// insert into </a:t>
            </a:r>
            <a:r>
              <a:rPr lang="en-US" altLang="zh-CN" sz="2000" dirty="0" smtClean="0"/>
              <a:t>tail</a:t>
            </a:r>
          </a:p>
          <a:p>
            <a:pPr lvl="1"/>
            <a:r>
              <a:rPr lang="en-US" altLang="zh-CN" sz="2000" dirty="0" smtClean="0"/>
              <a:t>Scheduler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828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401855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结果展示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233" y="506928"/>
            <a:ext cx="288032" cy="251520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19872" y="2283718"/>
            <a:ext cx="4176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每</a:t>
            </a:r>
            <a:r>
              <a:rPr lang="zh-CN" altLang="en-US" sz="2000" dirty="0" smtClean="0"/>
              <a:t>条命令过后，会显示当前运行程序的</a:t>
            </a:r>
            <a:r>
              <a:rPr lang="en-US" altLang="zh-CN" sz="2000" dirty="0" smtClean="0"/>
              <a:t>PID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cr</a:t>
            </a:r>
            <a:r>
              <a:rPr lang="zh-CN" altLang="en-US" sz="2000" dirty="0" smtClean="0"/>
              <a:t>是创建进程，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是时间中断，</a:t>
            </a:r>
            <a:r>
              <a:rPr lang="en-US" altLang="zh-CN" sz="2000" dirty="0" smtClean="0"/>
              <a:t>req</a:t>
            </a:r>
            <a:r>
              <a:rPr lang="zh-CN" altLang="en-US" sz="2000" dirty="0" smtClean="0"/>
              <a:t>是资源请求，</a:t>
            </a:r>
            <a:r>
              <a:rPr lang="en-US" altLang="zh-CN" sz="2000" dirty="0" smtClean="0"/>
              <a:t>rel</a:t>
            </a:r>
            <a:r>
              <a:rPr lang="zh-CN" altLang="en-US" sz="2000" dirty="0" smtClean="0"/>
              <a:t>是资源释放，</a:t>
            </a:r>
            <a:r>
              <a:rPr lang="en-US" altLang="zh-CN" sz="2000" dirty="0" smtClean="0"/>
              <a:t>de</a:t>
            </a:r>
            <a:r>
              <a:rPr lang="zh-CN" altLang="en-US" sz="2000" dirty="0" smtClean="0"/>
              <a:t>是撤销进程，默认不时间中断进程一直运行，如果请求资源阻塞则放入等待队列，从就绪队列头部调度进程运行</a:t>
            </a:r>
            <a:endParaRPr lang="zh-CN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7728"/>
            <a:ext cx="1836579" cy="36198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057728"/>
            <a:ext cx="4793395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330524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800" b="1" dirty="0" smtClean="0">
                <a:solidFill>
                  <a:srgbClr val="F46970"/>
                </a:solidFill>
                <a:latin typeface="Adobe Gothic Std B" pitchFamily="34" charset="-128"/>
                <a:ea typeface="Adobe Gothic Std B" pitchFamily="34" charset="-128"/>
              </a:rPr>
              <a:t>THANKS</a:t>
            </a:r>
            <a:endParaRPr lang="zh-CN" altLang="en-US" sz="10800" b="1" dirty="0">
              <a:solidFill>
                <a:srgbClr val="F46970"/>
              </a:solidFill>
              <a:latin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07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432189" y="2054925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87624" y="1774887"/>
            <a:ext cx="1152128" cy="1300919"/>
            <a:chOff x="1259632" y="1419622"/>
            <a:chExt cx="1152128" cy="1300919"/>
          </a:xfrm>
        </p:grpSpPr>
        <p:sp>
          <p:nvSpPr>
            <p:cNvPr id="2" name="椭圆 1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F46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07837" y="1774887"/>
            <a:ext cx="1152128" cy="1300919"/>
            <a:chOff x="1259632" y="1419622"/>
            <a:chExt cx="1152128" cy="1300919"/>
          </a:xfrm>
        </p:grpSpPr>
        <p:sp>
          <p:nvSpPr>
            <p:cNvPr id="7" name="椭圆 6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67D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28050" y="1774887"/>
            <a:ext cx="1152128" cy="1300919"/>
            <a:chOff x="1259632" y="1419622"/>
            <a:chExt cx="1152128" cy="1300919"/>
          </a:xfrm>
        </p:grpSpPr>
        <p:sp>
          <p:nvSpPr>
            <p:cNvPr id="10" name="椭圆 9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249" y="1991805"/>
            <a:ext cx="507937" cy="507937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6948264" y="1774887"/>
            <a:ext cx="1152128" cy="1300919"/>
            <a:chOff x="1259632" y="1419622"/>
            <a:chExt cx="1152128" cy="1300919"/>
          </a:xfrm>
        </p:grpSpPr>
        <p:sp>
          <p:nvSpPr>
            <p:cNvPr id="13" name="椭圆 12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367643" y="2418442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about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87856" y="2418442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about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90691" y="2418442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about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28283" y="2418442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about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65241" y="627534"/>
            <a:ext cx="2221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  <a:endParaRPr lang="zh-CN" alt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7762" y="3179172"/>
            <a:ext cx="112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46970"/>
                </a:solidFill>
              </a:rPr>
              <a:t>实验目的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3266" y="3200344"/>
            <a:ext cx="114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67D993"/>
                </a:solidFill>
              </a:rPr>
              <a:t>实验内容</a:t>
            </a:r>
            <a:endParaRPr lang="zh-CN" altLang="en-US" dirty="0">
              <a:solidFill>
                <a:srgbClr val="67D993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46" y="1991804"/>
            <a:ext cx="507937" cy="50793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023142" y="3179172"/>
            <a:ext cx="10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实验要求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81758" y="3138024"/>
            <a:ext cx="112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2A849"/>
                </a:solidFill>
              </a:rPr>
              <a:t>实验指导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8" y="1974110"/>
            <a:ext cx="525632" cy="52563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61" y="1991805"/>
            <a:ext cx="507937" cy="50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67544" y="339502"/>
            <a:ext cx="1152128" cy="1224136"/>
            <a:chOff x="1187624" y="1774887"/>
            <a:chExt cx="1152128" cy="1300919"/>
          </a:xfrm>
        </p:grpSpPr>
        <p:grpSp>
          <p:nvGrpSpPr>
            <p:cNvPr id="2" name="组合 1"/>
            <p:cNvGrpSpPr/>
            <p:nvPr/>
          </p:nvGrpSpPr>
          <p:grpSpPr>
            <a:xfrm>
              <a:off x="1187624" y="1774887"/>
              <a:ext cx="1152128" cy="1300919"/>
              <a:chOff x="1259632" y="1419622"/>
              <a:chExt cx="1152128" cy="130091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F469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8" y="1974110"/>
              <a:ext cx="525632" cy="525632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563888" y="53952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46970"/>
                </a:solidFill>
                <a:latin typeface="+mn-ea"/>
              </a:rPr>
              <a:t>实验目的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07704" y="1867637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设计和实现进程与资源管理，并完成</a:t>
            </a:r>
            <a:r>
              <a:rPr lang="en-US" altLang="zh-CN" sz="2000" dirty="0"/>
              <a:t>Test shell</a:t>
            </a:r>
            <a:r>
              <a:rPr lang="zh-CN" altLang="zh-CN" sz="2000" dirty="0"/>
              <a:t>的</a:t>
            </a:r>
            <a:r>
              <a:rPr lang="zh-CN" altLang="zh-CN" sz="2000" dirty="0" smtClean="0"/>
              <a:t>编写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928892" y="2800988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建立</a:t>
            </a:r>
            <a:r>
              <a:rPr lang="zh-CN" altLang="en-US" dirty="0"/>
              <a:t>系统的进程管理、调度、资源管理和分配的知识体系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05689" y="3507854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加深对操作系统进程调度和资源管理功能的宏观</a:t>
            </a:r>
            <a:r>
              <a:rPr lang="zh-CN" altLang="en-US" dirty="0" smtClean="0"/>
              <a:t>理解和微</a:t>
            </a:r>
            <a:endParaRPr lang="en-US" altLang="zh-CN" dirty="0" smtClean="0"/>
          </a:p>
          <a:p>
            <a:r>
              <a:rPr lang="zh-CN" altLang="en-US" dirty="0" smtClean="0"/>
              <a:t>观</a:t>
            </a:r>
            <a:r>
              <a:rPr lang="zh-CN" altLang="en-US" dirty="0"/>
              <a:t>实现技术的掌握</a:t>
            </a:r>
          </a:p>
        </p:txBody>
      </p:sp>
      <p:sp>
        <p:nvSpPr>
          <p:cNvPr id="13" name="矩形 12"/>
          <p:cNvSpPr/>
          <p:nvPr/>
        </p:nvSpPr>
        <p:spPr>
          <a:xfrm>
            <a:off x="1292828" y="1969404"/>
            <a:ext cx="187675" cy="196577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292827" y="2887366"/>
            <a:ext cx="187675" cy="196577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92828" y="3612089"/>
            <a:ext cx="187675" cy="196577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39552" y="483518"/>
            <a:ext cx="936104" cy="936104"/>
            <a:chOff x="3107837" y="1774887"/>
            <a:chExt cx="1152128" cy="1300919"/>
          </a:xfrm>
        </p:grpSpPr>
        <p:grpSp>
          <p:nvGrpSpPr>
            <p:cNvPr id="2" name="组合 1"/>
            <p:cNvGrpSpPr/>
            <p:nvPr/>
          </p:nvGrpSpPr>
          <p:grpSpPr>
            <a:xfrm>
              <a:off x="3107837" y="1774887"/>
              <a:ext cx="1152128" cy="1300919"/>
              <a:chOff x="1259632" y="1419622"/>
              <a:chExt cx="1152128" cy="130091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67D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361" y="1991805"/>
              <a:ext cx="507937" cy="50793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563888" y="61124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67D993"/>
                </a:solidFill>
                <a:latin typeface="+mn-ea"/>
              </a:rPr>
              <a:t>实验内容</a:t>
            </a:r>
            <a:endParaRPr lang="zh-CN" altLang="en-US" sz="3600" dirty="0">
              <a:solidFill>
                <a:srgbClr val="67D993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9604" y="2268950"/>
            <a:ext cx="216298" cy="216024"/>
          </a:xfrm>
          <a:prstGeom prst="rect">
            <a:avLst/>
          </a:prstGeom>
          <a:solidFill>
            <a:srgbClr val="53C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35696" y="1500722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设计与实现一个简单的进程与资源管理器，要求具有如下功能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24336" y="219229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完成进程创建、撤销和进程调度；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224336" y="2667197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完成多单元</a:t>
            </a:r>
            <a:r>
              <a:rPr lang="en-US" altLang="zh-CN" dirty="0"/>
              <a:t> </a:t>
            </a:r>
            <a:r>
              <a:rPr lang="en-US" altLang="zh-CN" dirty="0" smtClean="0"/>
              <a:t>(Multi_Unit</a:t>
            </a:r>
            <a:r>
              <a:rPr lang="en-US" altLang="zh-CN" dirty="0"/>
              <a:t>)</a:t>
            </a:r>
            <a:r>
              <a:rPr lang="zh-CN" altLang="zh-CN" dirty="0"/>
              <a:t>资源的管理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219400" y="31129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完成资源的申请和释放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19400" y="361771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完成错误检测和定时器中断功能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219400" y="4149438"/>
            <a:ext cx="679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通过编写测试脚本（</a:t>
            </a:r>
            <a:r>
              <a:rPr lang="en-US" altLang="zh-CN" dirty="0"/>
              <a:t>test shell</a:t>
            </a:r>
            <a:r>
              <a:rPr lang="zh-CN" altLang="zh-CN" dirty="0"/>
              <a:t>）来完成对进程与资源管理器的测试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589604" y="2745595"/>
            <a:ext cx="216298" cy="216024"/>
          </a:xfrm>
          <a:prstGeom prst="rect">
            <a:avLst/>
          </a:prstGeom>
          <a:solidFill>
            <a:srgbClr val="53C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89604" y="3189578"/>
            <a:ext cx="216298" cy="216024"/>
          </a:xfrm>
          <a:prstGeom prst="rect">
            <a:avLst/>
          </a:prstGeom>
          <a:solidFill>
            <a:srgbClr val="53C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89604" y="3694371"/>
            <a:ext cx="216298" cy="216024"/>
          </a:xfrm>
          <a:prstGeom prst="rect">
            <a:avLst/>
          </a:prstGeom>
          <a:solidFill>
            <a:srgbClr val="53C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89604" y="4226092"/>
            <a:ext cx="216298" cy="216024"/>
          </a:xfrm>
          <a:prstGeom prst="rect">
            <a:avLst/>
          </a:prstGeom>
          <a:solidFill>
            <a:srgbClr val="53C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8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91880" y="40604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+mn-ea"/>
              </a:rPr>
              <a:t>实验要求</a:t>
            </a:r>
            <a:endParaRPr lang="zh-CN" altLang="en-US" sz="3600" dirty="0">
              <a:solidFill>
                <a:srgbClr val="00B0F0"/>
              </a:solidFill>
              <a:latin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11560" y="267494"/>
            <a:ext cx="936104" cy="1008112"/>
            <a:chOff x="1259632" y="1373972"/>
            <a:chExt cx="1889822" cy="2133882"/>
          </a:xfrm>
        </p:grpSpPr>
        <p:grpSp>
          <p:nvGrpSpPr>
            <p:cNvPr id="2" name="组合 1"/>
            <p:cNvGrpSpPr/>
            <p:nvPr/>
          </p:nvGrpSpPr>
          <p:grpSpPr>
            <a:xfrm>
              <a:off x="1259632" y="1373972"/>
              <a:ext cx="1889822" cy="2133882"/>
              <a:chOff x="1259632" y="1419622"/>
              <a:chExt cx="1152128" cy="130091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饼形 8"/>
            <p:cNvSpPr/>
            <p:nvPr/>
          </p:nvSpPr>
          <p:spPr>
            <a:xfrm>
              <a:off x="1803529" y="1667236"/>
              <a:ext cx="825279" cy="825279"/>
            </a:xfrm>
            <a:prstGeom prst="pie">
              <a:avLst>
                <a:gd name="adj1" fmla="val 0"/>
                <a:gd name="adj2" fmla="val 169362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饼形 10"/>
            <p:cNvSpPr/>
            <p:nvPr/>
          </p:nvSpPr>
          <p:spPr>
            <a:xfrm rot="18825945">
              <a:off x="1829617" y="1578742"/>
              <a:ext cx="918490" cy="918490"/>
            </a:xfrm>
            <a:prstGeom prst="pie">
              <a:avLst>
                <a:gd name="adj1" fmla="val 19821009"/>
                <a:gd name="adj2" fmla="val 27546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1378" y="128967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设计与实现一个进程和资源管理器</a:t>
            </a:r>
            <a:r>
              <a:rPr lang="zh-CN" altLang="zh-CN" dirty="0" smtClean="0"/>
              <a:t>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25077" y="2268155"/>
            <a:ext cx="609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>
                <a:solidFill>
                  <a:srgbClr val="FF0000"/>
                </a:solidFill>
              </a:rPr>
              <a:t>资源</a:t>
            </a:r>
            <a:r>
              <a:rPr lang="zh-CN" altLang="zh-CN" dirty="0">
                <a:solidFill>
                  <a:srgbClr val="FF0000"/>
                </a:solidFill>
              </a:rPr>
              <a:t>通过定义一个资源控制块数据结构（</a:t>
            </a:r>
            <a:r>
              <a:rPr lang="en-US" altLang="zh-CN" dirty="0">
                <a:solidFill>
                  <a:srgbClr val="FF0000"/>
                </a:solidFill>
              </a:rPr>
              <a:t>RCB</a:t>
            </a:r>
            <a:r>
              <a:rPr lang="zh-CN" altLang="zh-CN" dirty="0">
                <a:solidFill>
                  <a:srgbClr val="FF0000"/>
                </a:solidFill>
              </a:rPr>
              <a:t>）来表示；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31329" y="2724689"/>
            <a:ext cx="506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函数调用包括进程管理和调度的</a:t>
            </a:r>
            <a:r>
              <a:rPr lang="en-US" altLang="zh-CN" dirty="0">
                <a:solidFill>
                  <a:srgbClr val="FF0000"/>
                </a:solidFill>
              </a:rPr>
              <a:t>create, request</a:t>
            </a:r>
            <a:r>
              <a:rPr lang="zh-CN" altLang="zh-CN" dirty="0">
                <a:solidFill>
                  <a:srgbClr val="FF0000"/>
                </a:solidFill>
              </a:rPr>
              <a:t>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1378" y="3336197"/>
            <a:ext cx="379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设计与实现驱动程序（</a:t>
            </a:r>
            <a:r>
              <a:rPr lang="en-US" altLang="zh-CN" dirty="0"/>
              <a:t>test shell</a:t>
            </a:r>
            <a:r>
              <a:rPr lang="zh-CN" altLang="zh-CN" dirty="0"/>
              <a:t>）：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83568" y="3943152"/>
            <a:ext cx="829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即将命令语言（即用户要求）转换成对与内核函数（如</a:t>
            </a:r>
            <a:r>
              <a:rPr lang="en-US" altLang="zh-CN" dirty="0">
                <a:solidFill>
                  <a:srgbClr val="FF0000"/>
                </a:solidFill>
              </a:rPr>
              <a:t>create, request</a:t>
            </a:r>
            <a:r>
              <a:rPr lang="zh-CN" altLang="zh-CN" dirty="0">
                <a:solidFill>
                  <a:srgbClr val="FF0000"/>
                </a:solidFill>
              </a:rPr>
              <a:t>等）的调用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12573" y="1811621"/>
            <a:ext cx="586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进程通过定义一个进程控制块的数据结构（</a:t>
            </a:r>
            <a:r>
              <a:rPr lang="en-US" altLang="zh-CN" dirty="0">
                <a:solidFill>
                  <a:srgbClr val="FF0000"/>
                </a:solidFill>
              </a:rPr>
              <a:t>PCB</a:t>
            </a:r>
            <a:r>
              <a:rPr lang="zh-CN" altLang="zh-CN" dirty="0">
                <a:solidFill>
                  <a:srgbClr val="FF0000"/>
                </a:solidFill>
              </a:rPr>
              <a:t>）来表示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97578" y="1884176"/>
            <a:ext cx="198130" cy="2195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91638" y="2342463"/>
            <a:ext cx="198130" cy="2195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79612" y="2799410"/>
            <a:ext cx="198130" cy="2195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75856" y="455476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要求提交可以测试的程序代码＋提交实验报告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92582" y="32696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2A849"/>
                </a:solidFill>
                <a:latin typeface="+mn-ea"/>
              </a:rPr>
              <a:t>实验指导</a:t>
            </a:r>
            <a:endParaRPr lang="zh-CN" altLang="en-US" sz="3600" dirty="0">
              <a:solidFill>
                <a:srgbClr val="F2A849"/>
              </a:solidFill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43" y="1707654"/>
            <a:ext cx="5285714" cy="172819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16208" y="121091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系统总体架构如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03641" y="3607410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最右边部分为进程与资源管理器，属于操作系统内核的功能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29143" y="4118052"/>
            <a:ext cx="5898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中间绿色部分为驱动程序</a:t>
            </a:r>
            <a:r>
              <a:rPr lang="en-US" altLang="zh-CN" dirty="0"/>
              <a:t>test shell, </a:t>
            </a:r>
            <a:r>
              <a:rPr lang="zh-CN" altLang="en-US" dirty="0"/>
              <a:t>设计与实现</a:t>
            </a:r>
            <a:r>
              <a:rPr lang="en-US" altLang="zh-CN" dirty="0"/>
              <a:t>test shell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该</a:t>
            </a:r>
            <a:r>
              <a:rPr lang="en-US" altLang="zh-CN" dirty="0"/>
              <a:t>test shell</a:t>
            </a:r>
            <a:r>
              <a:rPr lang="zh-CN" altLang="en-US" dirty="0"/>
              <a:t>将调度所设计的进程与资源管理器来完成测试</a:t>
            </a:r>
          </a:p>
        </p:txBody>
      </p:sp>
      <p:sp>
        <p:nvSpPr>
          <p:cNvPr id="12" name="矩形 11"/>
          <p:cNvSpPr/>
          <p:nvPr/>
        </p:nvSpPr>
        <p:spPr>
          <a:xfrm>
            <a:off x="1403648" y="3706966"/>
            <a:ext cx="151200" cy="170220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03648" y="4244149"/>
            <a:ext cx="151200" cy="170220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51520" y="123478"/>
            <a:ext cx="1152128" cy="1152128"/>
            <a:chOff x="1259632" y="1419622"/>
            <a:chExt cx="1152128" cy="1300919"/>
          </a:xfrm>
        </p:grpSpPr>
        <p:sp>
          <p:nvSpPr>
            <p:cNvPr id="19" name="椭圆 18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5534"/>
            <a:ext cx="642922" cy="64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23528" y="555526"/>
            <a:ext cx="288032" cy="251520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568" y="44802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Test shell </a:t>
            </a:r>
            <a:r>
              <a:rPr lang="zh-CN" altLang="zh-CN" sz="2400" b="1" dirty="0">
                <a:latin typeface="+mn-ea"/>
              </a:rPr>
              <a:t>示例</a:t>
            </a:r>
            <a:r>
              <a:rPr lang="zh-CN" altLang="zh-CN" sz="2400" dirty="0">
                <a:latin typeface="+mn-ea"/>
              </a:rPr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275606"/>
            <a:ext cx="720540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40185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进程状态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233" y="506928"/>
            <a:ext cx="288032" cy="251520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99792" y="401855"/>
            <a:ext cx="3301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Ready   running   blocked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391233" y="1131590"/>
            <a:ext cx="288032" cy="251520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27" name="TextBox 2"/>
          <p:cNvSpPr txBox="1"/>
          <p:nvPr/>
        </p:nvSpPr>
        <p:spPr>
          <a:xfrm>
            <a:off x="827584" y="102651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进程</a:t>
            </a:r>
            <a:r>
              <a:rPr lang="zh-CN" altLang="en-US" sz="2400" dirty="0">
                <a:latin typeface="+mn-ea"/>
              </a:rPr>
              <a:t>操作</a:t>
            </a:r>
          </a:p>
        </p:txBody>
      </p:sp>
      <p:sp>
        <p:nvSpPr>
          <p:cNvPr id="28" name="六边形 27"/>
          <p:cNvSpPr/>
          <p:nvPr/>
        </p:nvSpPr>
        <p:spPr>
          <a:xfrm rot="5400000">
            <a:off x="1403647" y="1754889"/>
            <a:ext cx="216025" cy="216024"/>
          </a:xfrm>
          <a:prstGeom prst="hexagon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282657" y="1617262"/>
            <a:ext cx="3584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创建</a:t>
            </a:r>
            <a:r>
              <a:rPr lang="en-US" altLang="zh-CN" sz="2400" dirty="0" smtClean="0"/>
              <a:t>create: (none) -&gt;ready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310722" y="2239742"/>
            <a:ext cx="5669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撤销</a:t>
            </a:r>
            <a:r>
              <a:rPr lang="en-US" altLang="zh-CN" sz="2400" dirty="0" smtClean="0"/>
              <a:t>destroy: running/ready/blocked-&gt;none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2310722" y="2848535"/>
            <a:ext cx="6125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请求资源</a:t>
            </a:r>
            <a:r>
              <a:rPr lang="en-US" altLang="zh-CN" sz="2400" dirty="0" smtClean="0"/>
              <a:t>request: running</a:t>
            </a:r>
            <a:r>
              <a:rPr lang="en-US" altLang="zh-CN" sz="2400" dirty="0"/>
              <a:t>-&gt;</a:t>
            </a:r>
            <a:r>
              <a:rPr lang="en-US" altLang="zh-CN" sz="2400" dirty="0" smtClean="0"/>
              <a:t>blocked(</a:t>
            </a:r>
            <a:r>
              <a:rPr lang="zh-CN" altLang="en-US" sz="2400" dirty="0" smtClean="0"/>
              <a:t>缺乏资源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2310722" y="3473198"/>
            <a:ext cx="4795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释放资源</a:t>
            </a:r>
            <a:r>
              <a:rPr lang="en-US" altLang="zh-CN" sz="2400" dirty="0" smtClean="0"/>
              <a:t>release: blocked</a:t>
            </a:r>
            <a:r>
              <a:rPr lang="en-US" altLang="zh-CN" sz="2400" dirty="0"/>
              <a:t> -&gt; </a:t>
            </a:r>
            <a:r>
              <a:rPr lang="en-US" altLang="zh-CN" sz="2400" dirty="0" smtClean="0"/>
              <a:t>running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2310722" y="4008427"/>
            <a:ext cx="4781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时钟中断</a:t>
            </a:r>
            <a:r>
              <a:rPr lang="en-US" altLang="zh-CN" sz="2400" dirty="0" smtClean="0"/>
              <a:t>time_out: running -&gt; ready</a:t>
            </a:r>
            <a:endParaRPr lang="zh-CN" altLang="en-US" sz="2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2282657" y="4548563"/>
            <a:ext cx="3013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调度</a:t>
            </a:r>
            <a:r>
              <a:rPr lang="en-US" altLang="zh-CN" sz="2400" dirty="0" smtClean="0"/>
              <a:t>: ready </a:t>
            </a:r>
            <a:r>
              <a:rPr lang="en-US" altLang="zh-CN" sz="2400" dirty="0"/>
              <a:t>-&gt; </a:t>
            </a:r>
            <a:r>
              <a:rPr lang="en-US" altLang="zh-CN" sz="2400" dirty="0" smtClean="0"/>
              <a:t>running</a:t>
            </a:r>
            <a:endParaRPr lang="zh-CN" altLang="en-US" sz="2400" dirty="0"/>
          </a:p>
        </p:txBody>
      </p:sp>
      <p:sp>
        <p:nvSpPr>
          <p:cNvPr id="35" name="六边形 34"/>
          <p:cNvSpPr/>
          <p:nvPr/>
        </p:nvSpPr>
        <p:spPr>
          <a:xfrm rot="5400000">
            <a:off x="1403647" y="2362562"/>
            <a:ext cx="216025" cy="216024"/>
          </a:xfrm>
          <a:prstGeom prst="hexagon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1403647" y="2971355"/>
            <a:ext cx="216025" cy="216024"/>
          </a:xfrm>
          <a:prstGeom prst="hexagon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1403647" y="3596018"/>
            <a:ext cx="216025" cy="216024"/>
          </a:xfrm>
          <a:prstGeom prst="hexagon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37"/>
          <p:cNvSpPr/>
          <p:nvPr/>
        </p:nvSpPr>
        <p:spPr>
          <a:xfrm rot="5400000">
            <a:off x="1403647" y="4131247"/>
            <a:ext cx="216025" cy="216024"/>
          </a:xfrm>
          <a:prstGeom prst="hexagon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六边形 38"/>
          <p:cNvSpPr/>
          <p:nvPr/>
        </p:nvSpPr>
        <p:spPr>
          <a:xfrm rot="5400000">
            <a:off x="1402336" y="4666476"/>
            <a:ext cx="216025" cy="216024"/>
          </a:xfrm>
          <a:prstGeom prst="hexagon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5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41881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进程控制块结构（</a:t>
            </a:r>
            <a:r>
              <a:rPr lang="en-US" altLang="zh-CN" sz="2400" dirty="0"/>
              <a:t>PCB</a:t>
            </a:r>
            <a:r>
              <a:rPr lang="zh-CN" altLang="zh-CN" sz="2400" dirty="0"/>
              <a:t>）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233" y="506928"/>
            <a:ext cx="288032" cy="251520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499" y="1131590"/>
            <a:ext cx="6591001" cy="3168352"/>
          </a:xfrm>
          <a:prstGeom prst="rect">
            <a:avLst/>
          </a:prstGeom>
        </p:spPr>
      </p:pic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" t="61687" r="3999" b="12868"/>
          <a:stretch>
            <a:fillRect/>
          </a:stretch>
        </p:blipFill>
        <p:spPr bwMode="auto">
          <a:xfrm>
            <a:off x="1979712" y="1419622"/>
            <a:ext cx="5018909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本框 20"/>
          <p:cNvSpPr txBox="1"/>
          <p:nvPr/>
        </p:nvSpPr>
        <p:spPr>
          <a:xfrm>
            <a:off x="3275856" y="4510603"/>
            <a:ext cx="2678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Ready list </a:t>
            </a:r>
            <a:r>
              <a:rPr lang="zh-CN" altLang="zh-CN" sz="2400" dirty="0"/>
              <a:t>数据结构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3048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第一PPT模板网-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893</Words>
  <Application>Microsoft Office PowerPoint</Application>
  <PresentationFormat>全屏显示(16:9)</PresentationFormat>
  <Paragraphs>133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Adobe Gothic Std B</vt:lpstr>
      <vt:lpstr>宋体</vt:lpstr>
      <vt:lpstr>微软雅黑</vt:lpstr>
      <vt:lpstr>Arial</vt:lpstr>
      <vt:lpstr>Calibri</vt:lpstr>
      <vt:lpstr>第一PPT模板网-WWW.1PPT.COM​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yxj</cp:lastModifiedBy>
  <cp:revision>63</cp:revision>
  <dcterms:created xsi:type="dcterms:W3CDTF">2014-07-22T07:42:39Z</dcterms:created>
  <dcterms:modified xsi:type="dcterms:W3CDTF">2017-04-12T07:06:28Z</dcterms:modified>
</cp:coreProperties>
</file>