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552181-12F5-4727-B009-2164DF436263}">
  <a:tblStyle styleId="{E6552181-12F5-4727-B009-2164DF4362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ab02bb7b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b02bb7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94212edb4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4212edb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85ef78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85ef78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b02bb7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ab02bb7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b02bb7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b02bb7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1bf8c8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1bf8c8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92962d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92962d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92962de0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92962de0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92962de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92962de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92962de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92962de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92962de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2962de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b02bb7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b02bb7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4212ed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4212ed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2962de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2962de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2962de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2962de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aFHu65LiFok&amp;list=PLGs0VKk2DiYw-L-RibttcvK-WBZm8WLEP&amp;index=31&amp;t=0s" TargetMode="External"/><Relationship Id="rId4" Type="http://schemas.openxmlformats.org/officeDocument/2006/relationships/hyperlink" Target="https://www.youtube.com/watch?v=M-UKXCUI0rE&amp;list=PLGs0VKk2DiYw-L-RibttcvK-WBZm8WLEP&amp;index=54&amp;t=0s" TargetMode="External"/><Relationship Id="rId5" Type="http://schemas.openxmlformats.org/officeDocument/2006/relationships/hyperlink" Target="https://drive.google.com/drive/folders/1tt7mw2VKo9yxoe297-UEN0otq8WT7qaL?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rduino.cc/en/tutorial/PWM#:~:text=Pulse%20Width%20Modulation%2C%20or%20PWM,switched%20between%20on%20and%20off." TargetMode="External"/><Relationship Id="rId4" Type="http://schemas.openxmlformats.org/officeDocument/2006/relationships/hyperlink" Target="https://www.arduino.cc/en/tutorial/PWM#:~:text=Pulse%20Width%20Modulation%2C%20or%20PWM,switched%20between%20on%20and%20off." TargetMode="External"/><Relationship Id="rId5"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72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Tinkering Bootcamp</a:t>
            </a:r>
            <a:endParaRPr/>
          </a:p>
        </p:txBody>
      </p:sp>
      <p:sp>
        <p:nvSpPr>
          <p:cNvPr id="55" name="Google Shape;55;p13"/>
          <p:cNvSpPr txBox="1"/>
          <p:nvPr>
            <p:ph idx="1" type="subTitle"/>
          </p:nvPr>
        </p:nvSpPr>
        <p:spPr>
          <a:xfrm>
            <a:off x="311700" y="3850775"/>
            <a:ext cx="8520600" cy="7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1-Session 2</a:t>
            </a:r>
            <a:endParaRPr/>
          </a:p>
          <a:p>
            <a:pPr indent="0" lvl="0" marL="0" rtl="0" algn="ctr">
              <a:spcBef>
                <a:spcPts val="0"/>
              </a:spcBef>
              <a:spcAft>
                <a:spcPts val="0"/>
              </a:spcAft>
              <a:buNone/>
            </a:pPr>
            <a:r>
              <a:rPr lang="en"/>
              <a:t>Introduction to Arduino</a:t>
            </a:r>
            <a:endParaRPr/>
          </a:p>
        </p:txBody>
      </p:sp>
      <p:pic>
        <p:nvPicPr>
          <p:cNvPr id="56" name="Google Shape;56;p13"/>
          <p:cNvPicPr preferRelativeResize="0"/>
          <p:nvPr/>
        </p:nvPicPr>
        <p:blipFill>
          <a:blip r:embed="rId3">
            <a:alphaModFix/>
          </a:blip>
          <a:stretch>
            <a:fillRect/>
          </a:stretch>
        </p:blipFill>
        <p:spPr>
          <a:xfrm>
            <a:off x="2133600" y="275075"/>
            <a:ext cx="4876800" cy="2743200"/>
          </a:xfrm>
          <a:prstGeom prst="rect">
            <a:avLst/>
          </a:prstGeom>
          <a:noFill/>
          <a:ln>
            <a:noFill/>
          </a:ln>
        </p:spPr>
      </p:pic>
      <p:pic>
        <p:nvPicPr>
          <p:cNvPr id="57" name="Google Shape;57;p13"/>
          <p:cNvPicPr preferRelativeResize="0"/>
          <p:nvPr/>
        </p:nvPicPr>
        <p:blipFill>
          <a:blip r:embed="rId4">
            <a:alphaModFix/>
          </a:blip>
          <a:stretch>
            <a:fillRect/>
          </a:stretch>
        </p:blipFill>
        <p:spPr>
          <a:xfrm>
            <a:off x="-1" y="-1"/>
            <a:ext cx="1116475" cy="1116475"/>
          </a:xfrm>
          <a:prstGeom prst="rect">
            <a:avLst/>
          </a:prstGeom>
          <a:noFill/>
          <a:ln>
            <a:noFill/>
          </a:ln>
        </p:spPr>
      </p:pic>
      <p:pic>
        <p:nvPicPr>
          <p:cNvPr id="58" name="Google Shape;58;p13"/>
          <p:cNvPicPr preferRelativeResize="0"/>
          <p:nvPr/>
        </p:nvPicPr>
        <p:blipFill>
          <a:blip r:embed="rId5">
            <a:alphaModFix/>
          </a:blip>
          <a:stretch>
            <a:fillRect/>
          </a:stretch>
        </p:blipFill>
        <p:spPr>
          <a:xfrm>
            <a:off x="7718300" y="-36750"/>
            <a:ext cx="1425700" cy="1425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 for connections</a:t>
            </a:r>
            <a:endParaRPr/>
          </a:p>
        </p:txBody>
      </p:sp>
      <p:pic>
        <p:nvPicPr>
          <p:cNvPr id="119" name="Google Shape;119;p22"/>
          <p:cNvPicPr preferRelativeResize="0"/>
          <p:nvPr/>
        </p:nvPicPr>
        <p:blipFill>
          <a:blip r:embed="rId3">
            <a:alphaModFix/>
          </a:blip>
          <a:stretch>
            <a:fillRect/>
          </a:stretch>
        </p:blipFill>
        <p:spPr>
          <a:xfrm>
            <a:off x="1318525" y="973600"/>
            <a:ext cx="6355899" cy="413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ultrasonic Sensor</a:t>
            </a:r>
            <a:endParaRPr/>
          </a:p>
        </p:txBody>
      </p:sp>
      <p:sp>
        <p:nvSpPr>
          <p:cNvPr id="125" name="Google Shape;125;p23"/>
          <p:cNvSpPr txBox="1"/>
          <p:nvPr>
            <p:ph idx="1" type="body"/>
          </p:nvPr>
        </p:nvSpPr>
        <p:spPr>
          <a:xfrm>
            <a:off x="311700" y="1145875"/>
            <a:ext cx="4105500" cy="3896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t>int trigpin=11;                     //defining trigger pin</a:t>
            </a:r>
            <a:endParaRPr sz="1350"/>
          </a:p>
          <a:p>
            <a:pPr indent="0" lvl="0" marL="0" rtl="0" algn="l">
              <a:spcBef>
                <a:spcPts val="0"/>
              </a:spcBef>
              <a:spcAft>
                <a:spcPts val="0"/>
              </a:spcAft>
              <a:buClr>
                <a:schemeClr val="dk1"/>
              </a:buClr>
              <a:buSzPts val="1100"/>
              <a:buFont typeface="Arial"/>
              <a:buNone/>
            </a:pPr>
            <a:r>
              <a:rPr lang="en" sz="1350"/>
              <a:t>int echopin=10;		//defining echopin</a:t>
            </a:r>
            <a:endParaRPr sz="1350"/>
          </a:p>
          <a:p>
            <a:pPr indent="0" lvl="0" marL="0" rtl="0" algn="l">
              <a:spcBef>
                <a:spcPts val="0"/>
              </a:spcBef>
              <a:spcAft>
                <a:spcPts val="0"/>
              </a:spcAft>
              <a:buClr>
                <a:schemeClr val="dk1"/>
              </a:buClr>
              <a:buSzPts val="1100"/>
              <a:buFont typeface="Arial"/>
              <a:buNone/>
            </a:pPr>
            <a:r>
              <a:t/>
            </a:r>
            <a:endParaRPr sz="1350"/>
          </a:p>
          <a:p>
            <a:pPr indent="0" lvl="0" marL="0" rtl="0" algn="l">
              <a:spcBef>
                <a:spcPts val="0"/>
              </a:spcBef>
              <a:spcAft>
                <a:spcPts val="0"/>
              </a:spcAft>
              <a:buClr>
                <a:schemeClr val="dk1"/>
              </a:buClr>
              <a:buSzPts val="1100"/>
              <a:buFont typeface="Arial"/>
              <a:buNone/>
            </a:pPr>
            <a:r>
              <a:rPr lang="en" sz="1350"/>
              <a:t>void setup()</a:t>
            </a:r>
            <a:endParaRPr sz="1350"/>
          </a:p>
          <a:p>
            <a:pPr indent="0" lvl="0" marL="0" rtl="0" algn="l">
              <a:spcBef>
                <a:spcPts val="0"/>
              </a:spcBef>
              <a:spcAft>
                <a:spcPts val="0"/>
              </a:spcAft>
              <a:buClr>
                <a:schemeClr val="dk1"/>
              </a:buClr>
              <a:buSzPts val="1100"/>
              <a:buFont typeface="Arial"/>
              <a:buNone/>
            </a:pPr>
            <a:r>
              <a:rPr lang="en" sz="1350"/>
              <a:t>{</a:t>
            </a:r>
            <a:endParaRPr sz="1350"/>
          </a:p>
          <a:p>
            <a:pPr indent="0" lvl="0" marL="0" rtl="0" algn="l">
              <a:spcBef>
                <a:spcPts val="0"/>
              </a:spcBef>
              <a:spcAft>
                <a:spcPts val="0"/>
              </a:spcAft>
              <a:buClr>
                <a:schemeClr val="dk1"/>
              </a:buClr>
              <a:buSzPts val="1100"/>
              <a:buFont typeface="Arial"/>
              <a:buNone/>
            </a:pPr>
            <a:r>
              <a:rPr lang="en" sz="1350"/>
              <a:t>  pinMode(11,OUTPUT);  //trigger pin is output pins</a:t>
            </a:r>
            <a:endParaRPr sz="1350"/>
          </a:p>
          <a:p>
            <a:pPr indent="0" lvl="0" marL="0" rtl="0" algn="l">
              <a:spcBef>
                <a:spcPts val="0"/>
              </a:spcBef>
              <a:spcAft>
                <a:spcPts val="0"/>
              </a:spcAft>
              <a:buClr>
                <a:schemeClr val="dk1"/>
              </a:buClr>
              <a:buSzPts val="1100"/>
              <a:buFont typeface="Arial"/>
              <a:buNone/>
            </a:pPr>
            <a:r>
              <a:rPr lang="en" sz="1350"/>
              <a:t>  pinMode(10,INPUT);     //echopin is input pin</a:t>
            </a:r>
            <a:endParaRPr sz="1350"/>
          </a:p>
          <a:p>
            <a:pPr indent="0" lvl="0" marL="0" rtl="0" algn="l">
              <a:spcBef>
                <a:spcPts val="0"/>
              </a:spcBef>
              <a:spcAft>
                <a:spcPts val="0"/>
              </a:spcAft>
              <a:buClr>
                <a:schemeClr val="dk1"/>
              </a:buClr>
              <a:buSzPts val="1100"/>
              <a:buFont typeface="Arial"/>
              <a:buNone/>
            </a:pPr>
            <a:r>
              <a:rPr lang="en" sz="1350"/>
              <a:t>  Serial.begin(9600);	 //setting up serial monitor</a:t>
            </a:r>
            <a:endParaRPr sz="1350"/>
          </a:p>
          <a:p>
            <a:pPr indent="0" lvl="0" marL="0" rtl="0" algn="l">
              <a:spcBef>
                <a:spcPts val="0"/>
              </a:spcBef>
              <a:spcAft>
                <a:spcPts val="0"/>
              </a:spcAft>
              <a:buClr>
                <a:schemeClr val="dk1"/>
              </a:buClr>
              <a:buSzPts val="1100"/>
              <a:buFont typeface="Arial"/>
              <a:buNone/>
            </a:pPr>
            <a:r>
              <a:rPr lang="en" sz="1350"/>
              <a:t>}</a:t>
            </a:r>
            <a:endParaRPr sz="1350"/>
          </a:p>
          <a:p>
            <a:pPr indent="0" lvl="0" marL="0" rtl="0" algn="l">
              <a:spcBef>
                <a:spcPts val="0"/>
              </a:spcBef>
              <a:spcAft>
                <a:spcPts val="0"/>
              </a:spcAft>
              <a:buClr>
                <a:schemeClr val="dk1"/>
              </a:buClr>
              <a:buSzPts val="1100"/>
              <a:buFont typeface="Arial"/>
              <a:buNone/>
            </a:pPr>
            <a:r>
              <a:t/>
            </a:r>
            <a:endParaRPr sz="1350"/>
          </a:p>
          <a:p>
            <a:pPr indent="0" lvl="0" marL="0" rtl="0" algn="l">
              <a:spcBef>
                <a:spcPts val="0"/>
              </a:spcBef>
              <a:spcAft>
                <a:spcPts val="0"/>
              </a:spcAft>
              <a:buClr>
                <a:schemeClr val="dk1"/>
              </a:buClr>
              <a:buSzPts val="1100"/>
              <a:buFont typeface="Arial"/>
              <a:buNone/>
            </a:pPr>
            <a:r>
              <a:rPr lang="en" sz="1350"/>
              <a:t>void loop()</a:t>
            </a:r>
            <a:endParaRPr sz="1350"/>
          </a:p>
          <a:p>
            <a:pPr indent="0" lvl="0" marL="0" rtl="0" algn="l">
              <a:spcBef>
                <a:spcPts val="0"/>
              </a:spcBef>
              <a:spcAft>
                <a:spcPts val="0"/>
              </a:spcAft>
              <a:buClr>
                <a:schemeClr val="dk1"/>
              </a:buClr>
              <a:buSzPts val="1100"/>
              <a:buFont typeface="Arial"/>
              <a:buNone/>
            </a:pPr>
            <a:r>
              <a:rPr lang="en" sz="1350"/>
              <a:t>{</a:t>
            </a:r>
            <a:endParaRPr sz="1350"/>
          </a:p>
          <a:p>
            <a:pPr indent="0" lvl="0" marL="0" rtl="0" algn="l">
              <a:spcBef>
                <a:spcPts val="0"/>
              </a:spcBef>
              <a:spcAft>
                <a:spcPts val="0"/>
              </a:spcAft>
              <a:buClr>
                <a:schemeClr val="dk1"/>
              </a:buClr>
              <a:buSzPts val="1100"/>
              <a:buFont typeface="Arial"/>
              <a:buNone/>
            </a:pPr>
            <a:r>
              <a:rPr lang="en" sz="1350"/>
              <a:t>  digitalWrite(trigpin,LOW); </a:t>
            </a:r>
            <a:endParaRPr sz="1350"/>
          </a:p>
          <a:p>
            <a:pPr indent="0" lvl="0" marL="0" rtl="0" algn="l">
              <a:spcBef>
                <a:spcPts val="0"/>
              </a:spcBef>
              <a:spcAft>
                <a:spcPts val="0"/>
              </a:spcAft>
              <a:buClr>
                <a:schemeClr val="dk1"/>
              </a:buClr>
              <a:buSzPts val="1100"/>
              <a:buFont typeface="Arial"/>
              <a:buNone/>
            </a:pPr>
            <a:r>
              <a:rPr lang="en" sz="1350"/>
              <a:t>  delayMicroseconds(10);</a:t>
            </a:r>
            <a:endParaRPr sz="1350"/>
          </a:p>
          <a:p>
            <a:pPr indent="0" lvl="0" marL="0" rtl="0" algn="l">
              <a:spcBef>
                <a:spcPts val="0"/>
              </a:spcBef>
              <a:spcAft>
                <a:spcPts val="0"/>
              </a:spcAft>
              <a:buClr>
                <a:schemeClr val="dk1"/>
              </a:buClr>
              <a:buSzPts val="1100"/>
              <a:buFont typeface="Arial"/>
              <a:buNone/>
            </a:pPr>
            <a:r>
              <a:rPr lang="en" sz="1350"/>
              <a:t>  digitalWrite(trigpin,HIGH);	//creates US bursts</a:t>
            </a:r>
            <a:endParaRPr sz="1350"/>
          </a:p>
          <a:p>
            <a:pPr indent="0" lvl="0" marL="0" rtl="0" algn="l">
              <a:spcBef>
                <a:spcPts val="0"/>
              </a:spcBef>
              <a:spcAft>
                <a:spcPts val="0"/>
              </a:spcAft>
              <a:buClr>
                <a:schemeClr val="dk1"/>
              </a:buClr>
              <a:buSzPts val="1100"/>
              <a:buFont typeface="Arial"/>
              <a:buNone/>
            </a:pPr>
            <a:r>
              <a:rPr lang="en" sz="1350"/>
              <a:t>  delayMicroseconds(10);</a:t>
            </a:r>
            <a:endParaRPr sz="1350"/>
          </a:p>
          <a:p>
            <a:pPr indent="0" lvl="0" marL="0" rtl="0" algn="l">
              <a:spcBef>
                <a:spcPts val="0"/>
              </a:spcBef>
              <a:spcAft>
                <a:spcPts val="0"/>
              </a:spcAft>
              <a:buNone/>
            </a:pPr>
            <a:r>
              <a:rPr lang="en" sz="1350"/>
              <a:t>  </a:t>
            </a:r>
            <a:endParaRPr/>
          </a:p>
        </p:txBody>
      </p:sp>
      <p:sp>
        <p:nvSpPr>
          <p:cNvPr id="126" name="Google Shape;126;p23"/>
          <p:cNvSpPr txBox="1"/>
          <p:nvPr/>
        </p:nvSpPr>
        <p:spPr>
          <a:xfrm>
            <a:off x="4726850" y="1146050"/>
            <a:ext cx="4105500" cy="389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digitalWrite(trigpin,LOW);</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r>
              <a:rPr lang="en" sz="1350">
                <a:solidFill>
                  <a:schemeClr val="dk2"/>
                </a:solidFill>
              </a:rPr>
              <a:t>int time=pulseIn(echopin,HIGH); //measuring time</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Serial.println(time*0.0165); //look below</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delay(10); //delay for 10 milliseconds</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The pulseIn measures time duration in microseconds hence we need to multiply 10</a:t>
            </a:r>
            <a:r>
              <a:rPr baseline="30000" lang="en" sz="1350">
                <a:solidFill>
                  <a:schemeClr val="dk2"/>
                </a:solidFill>
              </a:rPr>
              <a:t>-6</a:t>
            </a:r>
            <a:r>
              <a:rPr lang="en" sz="1350">
                <a:solidFill>
                  <a:schemeClr val="dk2"/>
                </a:solidFill>
              </a:rPr>
              <a:t> but we need to measure the distance in cm hence we need to multiply by 10</a:t>
            </a:r>
            <a:r>
              <a:rPr baseline="30000" lang="en" sz="1350">
                <a:solidFill>
                  <a:schemeClr val="dk2"/>
                </a:solidFill>
              </a:rPr>
              <a:t>2</a:t>
            </a:r>
            <a:r>
              <a:rPr lang="en" sz="1350">
                <a:solidFill>
                  <a:schemeClr val="dk2"/>
                </a:solidFill>
              </a:rPr>
              <a:t> and we have traversed twice the distance hence we need to divide by 2.</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We are taking the speed of sound approximately equal to 330m/s. Hence we get the factor of 0.0165.</a:t>
            </a:r>
            <a:endParaRPr sz="135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Conceptualizing</a:t>
            </a:r>
            <a:r>
              <a:rPr lang="en"/>
              <a:t> a Radar BOT</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sensors would be used?</a:t>
            </a:r>
            <a:endParaRPr/>
          </a:p>
          <a:p>
            <a:pPr indent="-342900" lvl="0" marL="457200" rtl="0" algn="l">
              <a:spcBef>
                <a:spcPts val="1600"/>
              </a:spcBef>
              <a:spcAft>
                <a:spcPts val="0"/>
              </a:spcAft>
              <a:buSzPts val="1800"/>
              <a:buChar char="●"/>
            </a:pPr>
            <a:r>
              <a:rPr lang="en"/>
              <a:t>Servos</a:t>
            </a:r>
            <a:endParaRPr/>
          </a:p>
          <a:p>
            <a:pPr indent="-342900" lvl="0" marL="457200" rtl="0" algn="l">
              <a:spcBef>
                <a:spcPts val="0"/>
              </a:spcBef>
              <a:spcAft>
                <a:spcPts val="0"/>
              </a:spcAft>
              <a:buSzPts val="1800"/>
              <a:buChar char="●"/>
            </a:pPr>
            <a:r>
              <a:rPr lang="en"/>
              <a:t>Ultrasonic</a:t>
            </a:r>
            <a:endParaRPr/>
          </a:p>
          <a:p>
            <a:pPr indent="-342900" lvl="0" marL="457200" rtl="0" algn="l">
              <a:spcBef>
                <a:spcPts val="0"/>
              </a:spcBef>
              <a:spcAft>
                <a:spcPts val="0"/>
              </a:spcAft>
              <a:buSzPts val="1800"/>
              <a:buChar char="●"/>
            </a:pPr>
            <a:r>
              <a:rPr lang="en"/>
              <a:t>Buzzer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 for </a:t>
            </a:r>
            <a:r>
              <a:rPr lang="en"/>
              <a:t>connections</a:t>
            </a:r>
            <a:r>
              <a:rPr lang="en"/>
              <a:t>:-</a:t>
            </a:r>
            <a:endParaRPr/>
          </a:p>
        </p:txBody>
      </p:sp>
      <p:pic>
        <p:nvPicPr>
          <p:cNvPr id="138" name="Google Shape;138;p25"/>
          <p:cNvPicPr preferRelativeResize="0"/>
          <p:nvPr/>
        </p:nvPicPr>
        <p:blipFill>
          <a:blip r:embed="rId3">
            <a:alphaModFix/>
          </a:blip>
          <a:stretch>
            <a:fillRect/>
          </a:stretch>
        </p:blipFill>
        <p:spPr>
          <a:xfrm>
            <a:off x="2388900" y="1017725"/>
            <a:ext cx="4611726" cy="41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44" name="Google Shape;144;p26"/>
          <p:cNvSpPr txBox="1"/>
          <p:nvPr>
            <p:ph idx="1" type="body"/>
          </p:nvPr>
        </p:nvSpPr>
        <p:spPr>
          <a:xfrm>
            <a:off x="165000" y="526875"/>
            <a:ext cx="2874900" cy="4616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t>#include&lt;Servo.h&gt;</a:t>
            </a:r>
            <a:endParaRPr sz="1350"/>
          </a:p>
          <a:p>
            <a:pPr indent="0" lvl="0" marL="0" rtl="0" algn="l">
              <a:spcBef>
                <a:spcPts val="0"/>
              </a:spcBef>
              <a:spcAft>
                <a:spcPts val="0"/>
              </a:spcAft>
              <a:buClr>
                <a:schemeClr val="dk1"/>
              </a:buClr>
              <a:buSzPts val="1100"/>
              <a:buFont typeface="Arial"/>
              <a:buNone/>
            </a:pPr>
            <a:r>
              <a:rPr lang="en" sz="1350"/>
              <a:t>Servo s;</a:t>
            </a:r>
            <a:endParaRPr sz="1350"/>
          </a:p>
          <a:p>
            <a:pPr indent="0" lvl="0" marL="0" rtl="0" algn="l">
              <a:spcBef>
                <a:spcPts val="0"/>
              </a:spcBef>
              <a:spcAft>
                <a:spcPts val="0"/>
              </a:spcAft>
              <a:buClr>
                <a:schemeClr val="dk1"/>
              </a:buClr>
              <a:buSzPts val="1100"/>
              <a:buFont typeface="Arial"/>
              <a:buNone/>
            </a:pPr>
            <a:r>
              <a:t/>
            </a:r>
            <a:endParaRPr sz="1350"/>
          </a:p>
          <a:p>
            <a:pPr indent="0" lvl="0" marL="0" rtl="0" algn="l">
              <a:spcBef>
                <a:spcPts val="0"/>
              </a:spcBef>
              <a:spcAft>
                <a:spcPts val="0"/>
              </a:spcAft>
              <a:buClr>
                <a:schemeClr val="dk1"/>
              </a:buClr>
              <a:buSzPts val="1100"/>
              <a:buFont typeface="Arial"/>
              <a:buNone/>
            </a:pPr>
            <a:r>
              <a:rPr lang="en" sz="1350"/>
              <a:t>int pos;</a:t>
            </a:r>
            <a:endParaRPr sz="1350"/>
          </a:p>
          <a:p>
            <a:pPr indent="0" lvl="0" marL="0" rtl="0" algn="l">
              <a:spcBef>
                <a:spcPts val="0"/>
              </a:spcBef>
              <a:spcAft>
                <a:spcPts val="0"/>
              </a:spcAft>
              <a:buClr>
                <a:schemeClr val="dk1"/>
              </a:buClr>
              <a:buSzPts val="1100"/>
              <a:buFont typeface="Arial"/>
              <a:buNone/>
            </a:pPr>
            <a:r>
              <a:rPr lang="en" sz="1350"/>
              <a:t>int trigpin=13;</a:t>
            </a:r>
            <a:endParaRPr sz="1350"/>
          </a:p>
          <a:p>
            <a:pPr indent="0" lvl="0" marL="0" rtl="0" algn="l">
              <a:spcBef>
                <a:spcPts val="0"/>
              </a:spcBef>
              <a:spcAft>
                <a:spcPts val="0"/>
              </a:spcAft>
              <a:buClr>
                <a:schemeClr val="dk1"/>
              </a:buClr>
              <a:buSzPts val="1100"/>
              <a:buFont typeface="Arial"/>
              <a:buNone/>
            </a:pPr>
            <a:r>
              <a:rPr lang="en" sz="1350"/>
              <a:t>int echopin=12;</a:t>
            </a:r>
            <a:endParaRPr sz="1350"/>
          </a:p>
          <a:p>
            <a:pPr indent="0" lvl="0" marL="0" rtl="0" algn="l">
              <a:spcBef>
                <a:spcPts val="0"/>
              </a:spcBef>
              <a:spcAft>
                <a:spcPts val="0"/>
              </a:spcAft>
              <a:buClr>
                <a:schemeClr val="dk1"/>
              </a:buClr>
              <a:buSzPts val="1100"/>
              <a:buFont typeface="Arial"/>
              <a:buNone/>
            </a:pPr>
            <a:r>
              <a:rPr lang="en" sz="1350"/>
              <a:t>double d;</a:t>
            </a:r>
            <a:endParaRPr sz="1350"/>
          </a:p>
          <a:p>
            <a:pPr indent="0" lvl="0" marL="0" rtl="0" algn="l">
              <a:spcBef>
                <a:spcPts val="0"/>
              </a:spcBef>
              <a:spcAft>
                <a:spcPts val="0"/>
              </a:spcAft>
              <a:buClr>
                <a:schemeClr val="dk1"/>
              </a:buClr>
              <a:buSzPts val="1100"/>
              <a:buFont typeface="Arial"/>
              <a:buNone/>
            </a:pPr>
            <a:r>
              <a:t/>
            </a:r>
            <a:endParaRPr sz="1350"/>
          </a:p>
          <a:p>
            <a:pPr indent="0" lvl="0" marL="0" rtl="0" algn="l">
              <a:spcBef>
                <a:spcPts val="0"/>
              </a:spcBef>
              <a:spcAft>
                <a:spcPts val="0"/>
              </a:spcAft>
              <a:buClr>
                <a:schemeClr val="dk1"/>
              </a:buClr>
              <a:buSzPts val="1100"/>
              <a:buFont typeface="Arial"/>
              <a:buNone/>
            </a:pPr>
            <a:r>
              <a:rPr lang="en" sz="1350"/>
              <a:t>double findDistance() //creating </a:t>
            </a:r>
            <a:endParaRPr sz="1350"/>
          </a:p>
          <a:p>
            <a:pPr indent="0" lvl="0" marL="0" rtl="0" algn="l">
              <a:spcBef>
                <a:spcPts val="0"/>
              </a:spcBef>
              <a:spcAft>
                <a:spcPts val="0"/>
              </a:spcAft>
              <a:buClr>
                <a:schemeClr val="dk1"/>
              </a:buClr>
              <a:buSzPts val="1100"/>
              <a:buFont typeface="Arial"/>
              <a:buNone/>
            </a:pPr>
            <a:r>
              <a:rPr lang="en" sz="1350"/>
              <a:t>{			      // function</a:t>
            </a:r>
            <a:endParaRPr sz="1350"/>
          </a:p>
          <a:p>
            <a:pPr indent="0" lvl="0" marL="0" rtl="0" algn="l">
              <a:spcBef>
                <a:spcPts val="0"/>
              </a:spcBef>
              <a:spcAft>
                <a:spcPts val="0"/>
              </a:spcAft>
              <a:buClr>
                <a:schemeClr val="dk1"/>
              </a:buClr>
              <a:buSzPts val="1100"/>
              <a:buFont typeface="Arial"/>
              <a:buNone/>
            </a:pPr>
            <a:r>
              <a:rPr lang="en" sz="1350"/>
              <a:t>  digitalWrite(13,LOW);</a:t>
            </a:r>
            <a:endParaRPr sz="1350"/>
          </a:p>
          <a:p>
            <a:pPr indent="0" lvl="0" marL="0" rtl="0" algn="l">
              <a:spcBef>
                <a:spcPts val="0"/>
              </a:spcBef>
              <a:spcAft>
                <a:spcPts val="0"/>
              </a:spcAft>
              <a:buClr>
                <a:schemeClr val="dk1"/>
              </a:buClr>
              <a:buSzPts val="1100"/>
              <a:buFont typeface="Arial"/>
              <a:buNone/>
            </a:pPr>
            <a:r>
              <a:rPr lang="en" sz="1350"/>
              <a:t>  delayMicroseconds(10);</a:t>
            </a:r>
            <a:endParaRPr sz="1350"/>
          </a:p>
          <a:p>
            <a:pPr indent="0" lvl="0" marL="0" rtl="0" algn="l">
              <a:spcBef>
                <a:spcPts val="0"/>
              </a:spcBef>
              <a:spcAft>
                <a:spcPts val="0"/>
              </a:spcAft>
              <a:buClr>
                <a:schemeClr val="dk1"/>
              </a:buClr>
              <a:buSzPts val="1100"/>
              <a:buFont typeface="Arial"/>
              <a:buNone/>
            </a:pPr>
            <a:r>
              <a:rPr lang="en" sz="1350"/>
              <a:t>  digitalWrite(13,HIGH);</a:t>
            </a:r>
            <a:endParaRPr sz="1350"/>
          </a:p>
          <a:p>
            <a:pPr indent="0" lvl="0" marL="0" rtl="0" algn="l">
              <a:spcBef>
                <a:spcPts val="0"/>
              </a:spcBef>
              <a:spcAft>
                <a:spcPts val="0"/>
              </a:spcAft>
              <a:buClr>
                <a:schemeClr val="dk1"/>
              </a:buClr>
              <a:buSzPts val="1100"/>
              <a:buFont typeface="Arial"/>
              <a:buNone/>
            </a:pPr>
            <a:r>
              <a:rPr lang="en" sz="1350"/>
              <a:t>  delayMicroseconds(10);</a:t>
            </a:r>
            <a:endParaRPr sz="1350"/>
          </a:p>
          <a:p>
            <a:pPr indent="0" lvl="0" marL="0" rtl="0" algn="l">
              <a:spcBef>
                <a:spcPts val="0"/>
              </a:spcBef>
              <a:spcAft>
                <a:spcPts val="0"/>
              </a:spcAft>
              <a:buClr>
                <a:schemeClr val="dk1"/>
              </a:buClr>
              <a:buSzPts val="1100"/>
              <a:buFont typeface="Arial"/>
              <a:buNone/>
            </a:pPr>
            <a:r>
              <a:rPr lang="en" sz="1350"/>
              <a:t>  digitalWrite(13,LOW);</a:t>
            </a:r>
            <a:endParaRPr sz="1350"/>
          </a:p>
          <a:p>
            <a:pPr indent="0" lvl="0" marL="0" rtl="0" algn="l">
              <a:spcBef>
                <a:spcPts val="0"/>
              </a:spcBef>
              <a:spcAft>
                <a:spcPts val="0"/>
              </a:spcAft>
              <a:buClr>
                <a:schemeClr val="dk1"/>
              </a:buClr>
              <a:buSzPts val="1100"/>
              <a:buFont typeface="Arial"/>
              <a:buNone/>
            </a:pPr>
            <a:r>
              <a:rPr lang="en" sz="1350"/>
              <a:t>  int time=pulseIn(echopin,HIGH);</a:t>
            </a:r>
            <a:endParaRPr sz="1350"/>
          </a:p>
          <a:p>
            <a:pPr indent="0" lvl="0" marL="0" rtl="0" algn="l">
              <a:spcBef>
                <a:spcPts val="0"/>
              </a:spcBef>
              <a:spcAft>
                <a:spcPts val="0"/>
              </a:spcAft>
              <a:buClr>
                <a:schemeClr val="dk1"/>
              </a:buClr>
              <a:buSzPts val="1100"/>
              <a:buFont typeface="Arial"/>
              <a:buNone/>
            </a:pPr>
            <a:r>
              <a:rPr lang="en" sz="1350"/>
              <a:t>  double distance=(0.0165*time);</a:t>
            </a:r>
            <a:endParaRPr sz="1350"/>
          </a:p>
          <a:p>
            <a:pPr indent="0" lvl="0" marL="0" rtl="0" algn="l">
              <a:spcBef>
                <a:spcPts val="0"/>
              </a:spcBef>
              <a:spcAft>
                <a:spcPts val="0"/>
              </a:spcAft>
              <a:buClr>
                <a:schemeClr val="dk1"/>
              </a:buClr>
              <a:buSzPts val="1100"/>
              <a:buFont typeface="Arial"/>
              <a:buNone/>
            </a:pPr>
            <a:r>
              <a:rPr lang="en" sz="1350"/>
              <a:t>  return(distance);</a:t>
            </a:r>
            <a:endParaRPr sz="1350"/>
          </a:p>
          <a:p>
            <a:pPr indent="0" lvl="0" marL="0" rtl="0" algn="l">
              <a:spcBef>
                <a:spcPts val="0"/>
              </a:spcBef>
              <a:spcAft>
                <a:spcPts val="0"/>
              </a:spcAft>
              <a:buClr>
                <a:schemeClr val="dk1"/>
              </a:buClr>
              <a:buSzPts val="1100"/>
              <a:buFont typeface="Arial"/>
              <a:buNone/>
            </a:pPr>
            <a:r>
              <a:rPr lang="en" sz="1350"/>
              <a:t>  }</a:t>
            </a:r>
            <a:endParaRPr sz="1350"/>
          </a:p>
          <a:p>
            <a:pPr indent="0" lvl="0" marL="0" rtl="0" algn="l">
              <a:spcBef>
                <a:spcPts val="0"/>
              </a:spcBef>
              <a:spcAft>
                <a:spcPts val="0"/>
              </a:spcAft>
              <a:buClr>
                <a:schemeClr val="dk1"/>
              </a:buClr>
              <a:buSzPts val="1100"/>
              <a:buFont typeface="Arial"/>
              <a:buNone/>
            </a:pPr>
            <a:r>
              <a:t/>
            </a:r>
            <a:endParaRPr sz="1350"/>
          </a:p>
          <a:p>
            <a:pPr indent="0" lvl="0" marL="0" rtl="0" algn="l">
              <a:spcBef>
                <a:spcPts val="0"/>
              </a:spcBef>
              <a:spcAft>
                <a:spcPts val="1600"/>
              </a:spcAft>
              <a:buNone/>
            </a:pPr>
            <a:r>
              <a:t/>
            </a:r>
            <a:endParaRPr sz="1350"/>
          </a:p>
        </p:txBody>
      </p:sp>
      <p:sp>
        <p:nvSpPr>
          <p:cNvPr id="145" name="Google Shape;145;p26"/>
          <p:cNvSpPr txBox="1"/>
          <p:nvPr/>
        </p:nvSpPr>
        <p:spPr>
          <a:xfrm>
            <a:off x="3039900" y="526775"/>
            <a:ext cx="2874900" cy="461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void setup()</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s.attach(7);</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Serial.begin(9600);</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pinMode(trigpin,OUTPUT);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pinMode(echopin,INPUT);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void loop()</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for(pos=0;pos&lt;=180;pos++)</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s.write(pos);</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delay(15);</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d=findDistance();</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Serial.println(d);</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if(d&lt;100)</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tone(8,2000,15);</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spcBef>
                <a:spcPts val="0"/>
              </a:spcBef>
              <a:spcAft>
                <a:spcPts val="0"/>
              </a:spcAft>
              <a:buNone/>
            </a:pPr>
            <a:r>
              <a:t/>
            </a:r>
            <a:endParaRPr/>
          </a:p>
        </p:txBody>
      </p:sp>
      <p:sp>
        <p:nvSpPr>
          <p:cNvPr id="146" name="Google Shape;146;p26"/>
          <p:cNvSpPr txBox="1"/>
          <p:nvPr/>
        </p:nvSpPr>
        <p:spPr>
          <a:xfrm>
            <a:off x="5914750" y="526775"/>
            <a:ext cx="2874900" cy="465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for(pos=180;pos&gt;=0;pos--)</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s.write(pos);</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delay(15);</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d=findDistance();</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Serial.println(d);</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if(d&lt;100)</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tone(8,2000,15);</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extra resources:-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u="sng">
                <a:solidFill>
                  <a:schemeClr val="hlink"/>
                </a:solidFill>
                <a:hlinkClick r:id="rId3"/>
              </a:rPr>
              <a:t>https://www.youtube.com/watch?v=aFHu65LiFok&amp;list=PLGs0VKk2DiYw-L-RibttcvK-WBZm8WLEP&amp;index=31&amp;t=0s</a:t>
            </a:r>
            <a:r>
              <a:rPr lang="en" sz="1350"/>
              <a:t> - Servo</a:t>
            </a:r>
            <a:endParaRPr sz="1350"/>
          </a:p>
          <a:p>
            <a:pPr indent="0" lvl="0" marL="0" rtl="0" algn="l">
              <a:spcBef>
                <a:spcPts val="1600"/>
              </a:spcBef>
              <a:spcAft>
                <a:spcPts val="0"/>
              </a:spcAft>
              <a:buNone/>
            </a:pPr>
            <a:r>
              <a:rPr lang="en" sz="1350" u="sng">
                <a:solidFill>
                  <a:schemeClr val="hlink"/>
                </a:solidFill>
                <a:hlinkClick r:id="rId4"/>
              </a:rPr>
              <a:t>https://www.youtube.com/watch?v=M-UKXCUI0rE&amp;list=PLGs0VKk2DiYw-L-RibttcvK-WBZm8WLEP&amp;index=54&amp;t=0s</a:t>
            </a:r>
            <a:r>
              <a:rPr lang="en" sz="1350"/>
              <a:t> - Ultrasonic Sensors</a:t>
            </a:r>
            <a:endParaRPr sz="1350"/>
          </a:p>
          <a:p>
            <a:pPr indent="0" lvl="0" marL="0" rtl="0" algn="l">
              <a:spcBef>
                <a:spcPts val="1600"/>
              </a:spcBef>
              <a:spcAft>
                <a:spcPts val="0"/>
              </a:spcAft>
              <a:buNone/>
            </a:pPr>
            <a:r>
              <a:rPr lang="en"/>
              <a:t>Cheat Code for syntax used in </a:t>
            </a:r>
            <a:r>
              <a:rPr lang="en"/>
              <a:t>Arduino IDE</a:t>
            </a:r>
            <a:r>
              <a:rPr lang="en"/>
              <a:t>:-</a:t>
            </a:r>
            <a:endParaRPr/>
          </a:p>
          <a:p>
            <a:pPr indent="0" lvl="0" marL="0" rtl="0" algn="l">
              <a:spcBef>
                <a:spcPts val="1600"/>
              </a:spcBef>
              <a:spcAft>
                <a:spcPts val="0"/>
              </a:spcAft>
              <a:buNone/>
            </a:pPr>
            <a:r>
              <a:rPr lang="en" sz="1100" u="sng">
                <a:solidFill>
                  <a:schemeClr val="hlink"/>
                </a:solidFill>
                <a:hlinkClick r:id="rId5"/>
              </a:rPr>
              <a:t>https://drive.google.com/drive/folders/1tt7mw2VKo9yxoe297-UEN0otq8WT7qaL?usp=sharing</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238225" y="303100"/>
            <a:ext cx="8520600" cy="442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311700" y="302550"/>
            <a:ext cx="8520600" cy="4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we are going to cover today?</a:t>
            </a:r>
            <a:endParaRPr sz="1400"/>
          </a:p>
          <a:p>
            <a:pPr indent="0" lvl="0" marL="0" rtl="0" algn="l">
              <a:spcBef>
                <a:spcPts val="0"/>
              </a:spcBef>
              <a:spcAft>
                <a:spcPts val="0"/>
              </a:spcAft>
              <a:buNone/>
            </a:pPr>
            <a:r>
              <a:t/>
            </a:r>
            <a:endParaRPr sz="1400"/>
          </a:p>
          <a:p>
            <a:pPr indent="-317500" lvl="0" marL="457200" rtl="0" algn="l">
              <a:spcBef>
                <a:spcPts val="1000"/>
              </a:spcBef>
              <a:spcAft>
                <a:spcPts val="0"/>
              </a:spcAft>
              <a:buSzPts val="1400"/>
              <a:buAutoNum type="arabicPeriod"/>
            </a:pPr>
            <a:r>
              <a:rPr b="1" lang="en" sz="1400"/>
              <a:t>Recap</a:t>
            </a:r>
            <a:endParaRPr b="1" sz="1400"/>
          </a:p>
          <a:p>
            <a:pPr indent="-317500" lvl="1" marL="914400" rtl="0" algn="l">
              <a:spcBef>
                <a:spcPts val="1000"/>
              </a:spcBef>
              <a:spcAft>
                <a:spcPts val="0"/>
              </a:spcAft>
              <a:buSzPts val="1400"/>
              <a:buAutoNum type="alphaLcPeriod"/>
            </a:pPr>
            <a:r>
              <a:rPr lang="en" sz="1400"/>
              <a:t>Digital Pins</a:t>
            </a:r>
            <a:endParaRPr sz="1400"/>
          </a:p>
          <a:p>
            <a:pPr indent="-317500" lvl="1" marL="914400" rtl="0" algn="l">
              <a:spcBef>
                <a:spcPts val="1000"/>
              </a:spcBef>
              <a:spcAft>
                <a:spcPts val="0"/>
              </a:spcAft>
              <a:buSzPts val="1400"/>
              <a:buAutoNum type="alphaLcPeriod"/>
            </a:pPr>
            <a:r>
              <a:rPr lang="en" sz="1400"/>
              <a:t>Analog Pins</a:t>
            </a:r>
            <a:endParaRPr sz="1400"/>
          </a:p>
          <a:p>
            <a:pPr indent="-317500" lvl="1" marL="914400" rtl="0" algn="l">
              <a:spcBef>
                <a:spcPts val="1000"/>
              </a:spcBef>
              <a:spcAft>
                <a:spcPts val="0"/>
              </a:spcAft>
              <a:buSzPts val="1400"/>
              <a:buAutoNum type="alphaLcPeriod"/>
            </a:pPr>
            <a:r>
              <a:rPr lang="en" sz="1400"/>
              <a:t>PWM pins</a:t>
            </a:r>
            <a:endParaRPr sz="1400"/>
          </a:p>
          <a:p>
            <a:pPr indent="-317500" lvl="0" marL="457200" rtl="0" algn="l">
              <a:spcBef>
                <a:spcPts val="1000"/>
              </a:spcBef>
              <a:spcAft>
                <a:spcPts val="0"/>
              </a:spcAft>
              <a:buSzPts val="1400"/>
              <a:buAutoNum type="arabicPeriod"/>
            </a:pPr>
            <a:r>
              <a:rPr b="1" lang="en" sz="1400"/>
              <a:t>Sensors</a:t>
            </a:r>
            <a:endParaRPr b="1" sz="1400"/>
          </a:p>
          <a:p>
            <a:pPr indent="-317500" lvl="1" marL="914400" rtl="0" algn="l">
              <a:spcBef>
                <a:spcPts val="1000"/>
              </a:spcBef>
              <a:spcAft>
                <a:spcPts val="0"/>
              </a:spcAft>
              <a:buSzPts val="1400"/>
              <a:buAutoNum type="alphaLcPeriod"/>
            </a:pPr>
            <a:r>
              <a:rPr lang="en" sz="1400"/>
              <a:t>Servo Motors</a:t>
            </a:r>
            <a:endParaRPr sz="1400"/>
          </a:p>
          <a:p>
            <a:pPr indent="-317500" lvl="1" marL="914400" rtl="0" algn="l">
              <a:spcBef>
                <a:spcPts val="1000"/>
              </a:spcBef>
              <a:spcAft>
                <a:spcPts val="0"/>
              </a:spcAft>
              <a:buSzPts val="1400"/>
              <a:buAutoNum type="alphaLcPeriod"/>
            </a:pPr>
            <a:r>
              <a:rPr lang="en" sz="1400"/>
              <a:t>Ultrasonic Sensor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69" name="Google Shape;69;p15"/>
          <p:cNvSpPr txBox="1"/>
          <p:nvPr>
            <p:ph idx="1" type="body"/>
          </p:nvPr>
        </p:nvSpPr>
        <p:spPr>
          <a:xfrm>
            <a:off x="146375" y="1152475"/>
            <a:ext cx="8520600" cy="851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AutoNum type="arabicParenR"/>
            </a:pPr>
            <a:r>
              <a:rPr b="1" lang="en" sz="1500" u="sng"/>
              <a:t>Pins on Arduino</a:t>
            </a:r>
            <a:r>
              <a:rPr lang="en" sz="1500"/>
              <a:t>:-</a:t>
            </a:r>
            <a:endParaRPr sz="1500"/>
          </a:p>
          <a:p>
            <a:pPr indent="0" lvl="0" marL="457200" rtl="0" algn="l">
              <a:spcBef>
                <a:spcPts val="1600"/>
              </a:spcBef>
              <a:spcAft>
                <a:spcPts val="0"/>
              </a:spcAft>
              <a:buNone/>
            </a:pPr>
            <a:r>
              <a:rPr lang="en" sz="1350">
                <a:solidFill>
                  <a:srgbClr val="303030"/>
                </a:solidFill>
                <a:highlight>
                  <a:srgbClr val="FFFFFF"/>
                </a:highlight>
                <a:latin typeface="Times New Roman"/>
                <a:ea typeface="Times New Roman"/>
                <a:cs typeface="Times New Roman"/>
                <a:sym typeface="Times New Roman"/>
              </a:rPr>
              <a:t>Arduino Uno has 14 digital input/output pins (out of which 6 can be used as PWM outputs), 6 analog input pins.</a:t>
            </a:r>
            <a:endParaRPr sz="1350">
              <a:solidFill>
                <a:srgbClr val="30303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1350">
              <a:solidFill>
                <a:srgbClr val="303030"/>
              </a:solidFill>
              <a:highlight>
                <a:srgbClr val="FFFFFF"/>
              </a:highlight>
              <a:latin typeface="Times New Roman"/>
              <a:ea typeface="Times New Roman"/>
              <a:cs typeface="Times New Roman"/>
              <a:sym typeface="Times New Roman"/>
            </a:endParaRPr>
          </a:p>
          <a:p>
            <a:pPr indent="457200" lvl="0" marL="0" rtl="0" algn="l">
              <a:spcBef>
                <a:spcPts val="1600"/>
              </a:spcBef>
              <a:spcAft>
                <a:spcPts val="0"/>
              </a:spcAft>
              <a:buNone/>
            </a:pPr>
            <a:r>
              <a:t/>
            </a:r>
            <a:endParaRPr sz="1350">
              <a:solidFill>
                <a:srgbClr val="30303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350">
              <a:solidFill>
                <a:srgbClr val="2828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50">
              <a:solidFill>
                <a:srgbClr val="30303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1350">
              <a:solidFill>
                <a:srgbClr val="303030"/>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pic>
        <p:nvPicPr>
          <p:cNvPr descr="Pins Description and Hardware Components on Arduino Uno" id="70" name="Google Shape;70;p15"/>
          <p:cNvPicPr preferRelativeResize="0"/>
          <p:nvPr/>
        </p:nvPicPr>
        <p:blipFill rotWithShape="1">
          <a:blip r:embed="rId3">
            <a:alphaModFix/>
          </a:blip>
          <a:srcRect b="0" l="-1410" r="1409" t="0"/>
          <a:stretch/>
        </p:blipFill>
        <p:spPr>
          <a:xfrm>
            <a:off x="4653500" y="1955675"/>
            <a:ext cx="4490501" cy="2613200"/>
          </a:xfrm>
          <a:prstGeom prst="rect">
            <a:avLst/>
          </a:prstGeom>
          <a:noFill/>
          <a:ln>
            <a:noFill/>
          </a:ln>
        </p:spPr>
      </p:pic>
      <p:sp>
        <p:nvSpPr>
          <p:cNvPr id="71" name="Google Shape;71;p15"/>
          <p:cNvSpPr txBox="1"/>
          <p:nvPr/>
        </p:nvSpPr>
        <p:spPr>
          <a:xfrm>
            <a:off x="146375" y="3292375"/>
            <a:ext cx="4346400" cy="15429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chemeClr val="dk2"/>
              </a:buClr>
              <a:buSzPts val="1350"/>
              <a:buChar char="●"/>
            </a:pPr>
            <a:r>
              <a:rPr b="1" i="1" lang="en" u="sng">
                <a:solidFill>
                  <a:srgbClr val="303030"/>
                </a:solidFill>
                <a:highlight>
                  <a:srgbClr val="FFFFFF"/>
                </a:highlight>
                <a:latin typeface="Times New Roman"/>
                <a:ea typeface="Times New Roman"/>
                <a:cs typeface="Times New Roman"/>
                <a:sym typeface="Times New Roman"/>
              </a:rPr>
              <a:t>Analog Pins</a:t>
            </a:r>
            <a:r>
              <a:rPr lang="en" sz="1350">
                <a:solidFill>
                  <a:srgbClr val="303030"/>
                </a:solidFill>
                <a:highlight>
                  <a:srgbClr val="FFFFFF"/>
                </a:highlight>
                <a:latin typeface="Times New Roman"/>
                <a:ea typeface="Times New Roman"/>
                <a:cs typeface="Times New Roman"/>
                <a:sym typeface="Times New Roman"/>
              </a:rPr>
              <a:t>:-</a:t>
            </a:r>
            <a:r>
              <a:rPr lang="en" sz="1350">
                <a:solidFill>
                  <a:srgbClr val="282829"/>
                </a:solidFill>
                <a:highlight>
                  <a:srgbClr val="FFFFFF"/>
                </a:highlight>
                <a:latin typeface="Roboto"/>
                <a:ea typeface="Roboto"/>
                <a:cs typeface="Roboto"/>
                <a:sym typeface="Roboto"/>
              </a:rPr>
              <a:t>They take inputs in the form of Analog Signal and return values between 0 and 1023(that’s because the arduino uno has a 10 bit Analog to Digital converter, or 2</a:t>
            </a:r>
            <a:r>
              <a:rPr baseline="30000" lang="en" sz="1350">
                <a:solidFill>
                  <a:srgbClr val="282829"/>
                </a:solidFill>
                <a:highlight>
                  <a:srgbClr val="FFFFFF"/>
                </a:highlight>
                <a:latin typeface="Roboto"/>
                <a:ea typeface="Roboto"/>
                <a:cs typeface="Roboto"/>
                <a:sym typeface="Roboto"/>
              </a:rPr>
              <a:t>10 </a:t>
            </a:r>
            <a:r>
              <a:rPr lang="en" sz="1350">
                <a:solidFill>
                  <a:srgbClr val="282829"/>
                </a:solidFill>
                <a:highlight>
                  <a:srgbClr val="FFFFFF"/>
                </a:highlight>
                <a:latin typeface="Roboto"/>
                <a:ea typeface="Roboto"/>
                <a:cs typeface="Roboto"/>
                <a:sym typeface="Roboto"/>
              </a:rPr>
              <a:t>resolutions.)</a:t>
            </a:r>
            <a:endParaRPr/>
          </a:p>
        </p:txBody>
      </p:sp>
      <p:sp>
        <p:nvSpPr>
          <p:cNvPr id="72" name="Google Shape;72;p15"/>
          <p:cNvSpPr txBox="1"/>
          <p:nvPr/>
        </p:nvSpPr>
        <p:spPr>
          <a:xfrm>
            <a:off x="118775" y="2635975"/>
            <a:ext cx="4401600" cy="597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303030"/>
              </a:buClr>
              <a:buSzPts val="1350"/>
              <a:buFont typeface="Times New Roman"/>
              <a:buChar char="●"/>
            </a:pPr>
            <a:r>
              <a:rPr b="1" i="1" lang="en" u="sng">
                <a:solidFill>
                  <a:srgbClr val="303030"/>
                </a:solidFill>
                <a:highlight>
                  <a:srgbClr val="FFFFFF"/>
                </a:highlight>
                <a:latin typeface="Times New Roman"/>
                <a:ea typeface="Times New Roman"/>
                <a:cs typeface="Times New Roman"/>
                <a:sym typeface="Times New Roman"/>
              </a:rPr>
              <a:t>Digital Pins</a:t>
            </a:r>
            <a:r>
              <a:rPr lang="en" sz="1350">
                <a:solidFill>
                  <a:srgbClr val="303030"/>
                </a:solidFill>
                <a:highlight>
                  <a:srgbClr val="FFFFFF"/>
                </a:highlight>
                <a:latin typeface="Times New Roman"/>
                <a:ea typeface="Times New Roman"/>
                <a:cs typeface="Times New Roman"/>
                <a:sym typeface="Times New Roman"/>
              </a:rPr>
              <a:t>:-Pins, which have only 2 values</a:t>
            </a:r>
            <a:endParaRPr sz="1350">
              <a:solidFill>
                <a:srgbClr val="303030"/>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1600"/>
              </a:spcAft>
              <a:buClr>
                <a:schemeClr val="dk1"/>
              </a:buClr>
              <a:buSzPts val="1100"/>
              <a:buFont typeface="Arial"/>
              <a:buNone/>
            </a:pPr>
            <a:r>
              <a:rPr lang="en" sz="1350">
                <a:solidFill>
                  <a:srgbClr val="303030"/>
                </a:solidFill>
                <a:highlight>
                  <a:srgbClr val="FFFFFF"/>
                </a:highlight>
                <a:latin typeface="Times New Roman"/>
                <a:ea typeface="Times New Roman"/>
                <a:cs typeface="Times New Roman"/>
                <a:sym typeface="Times New Roman"/>
              </a:rPr>
              <a:t>0(LOW) or 1(HIGH) for output/input</a:t>
            </a:r>
            <a:endParaRPr/>
          </a:p>
        </p:txBody>
      </p:sp>
      <p:sp>
        <p:nvSpPr>
          <p:cNvPr id="73" name="Google Shape;73;p15"/>
          <p:cNvSpPr txBox="1"/>
          <p:nvPr/>
        </p:nvSpPr>
        <p:spPr>
          <a:xfrm>
            <a:off x="146375" y="2003875"/>
            <a:ext cx="4490400" cy="5727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303030"/>
              </a:buClr>
              <a:buSzPts val="1350"/>
              <a:buFont typeface="Times New Roman"/>
              <a:buChar char="●"/>
            </a:pPr>
            <a:r>
              <a:rPr b="1" i="1" lang="en" u="sng">
                <a:solidFill>
                  <a:srgbClr val="303030"/>
                </a:solidFill>
                <a:highlight>
                  <a:srgbClr val="FFFFFF"/>
                </a:highlight>
                <a:latin typeface="Times New Roman"/>
                <a:ea typeface="Times New Roman"/>
                <a:cs typeface="Times New Roman"/>
                <a:sym typeface="Times New Roman"/>
              </a:rPr>
              <a:t>ATmega328</a:t>
            </a:r>
            <a:r>
              <a:rPr lang="en" sz="1350">
                <a:solidFill>
                  <a:srgbClr val="303030"/>
                </a:solidFill>
                <a:highlight>
                  <a:srgbClr val="FFFFFF"/>
                </a:highlight>
                <a:latin typeface="Times New Roman"/>
                <a:ea typeface="Times New Roman"/>
                <a:cs typeface="Times New Roman"/>
                <a:sym typeface="Times New Roman"/>
              </a:rPr>
              <a:t>:-</a:t>
            </a:r>
            <a:endParaRPr sz="1350">
              <a:solidFill>
                <a:srgbClr val="303030"/>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1600"/>
              </a:spcAft>
              <a:buClr>
                <a:schemeClr val="dk1"/>
              </a:buClr>
              <a:buSzPts val="1100"/>
              <a:buFont typeface="Arial"/>
              <a:buNone/>
            </a:pPr>
            <a:r>
              <a:rPr lang="en" sz="1350">
                <a:solidFill>
                  <a:srgbClr val="303030"/>
                </a:solidFill>
                <a:highlight>
                  <a:srgbClr val="FFFFFF"/>
                </a:highlight>
                <a:latin typeface="Times New Roman"/>
                <a:ea typeface="Times New Roman"/>
                <a:cs typeface="Times New Roman"/>
                <a:sym typeface="Times New Roman"/>
              </a:rPr>
              <a:t>Brain of the Arduino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8520600" cy="4813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b="1" i="1" lang="en" sz="1400" u="sng"/>
              <a:t>PWM Pins</a:t>
            </a:r>
            <a:r>
              <a:rPr lang="en" sz="1350"/>
              <a:t>:-</a:t>
            </a:r>
            <a:endParaRPr sz="1350"/>
          </a:p>
          <a:p>
            <a:pPr indent="0" lvl="0" marL="457200" rtl="0" algn="l">
              <a:spcBef>
                <a:spcPts val="1600"/>
              </a:spcBef>
              <a:spcAft>
                <a:spcPts val="0"/>
              </a:spcAft>
              <a:buNone/>
            </a:pPr>
            <a:r>
              <a:rPr lang="en" sz="1350">
                <a:solidFill>
                  <a:srgbClr val="4F4E4E"/>
                </a:solidFill>
                <a:highlight>
                  <a:srgbClr val="FFFFFF"/>
                </a:highlight>
                <a:latin typeface="Verdana"/>
                <a:ea typeface="Verdana"/>
                <a:cs typeface="Verdana"/>
                <a:sym typeface="Verdana"/>
              </a:rPr>
              <a:t>Pulse Width Modulation, or PWM, is a technique for getting analog results with digital means. Digital control is used to create a square wave, a signal switched between on and off.</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350">
                <a:solidFill>
                  <a:srgbClr val="4F4E4E"/>
                </a:solidFill>
                <a:highlight>
                  <a:srgbClr val="FFFFFF"/>
                </a:highlight>
                <a:latin typeface="Verdana"/>
                <a:ea typeface="Verdana"/>
                <a:cs typeface="Verdana"/>
                <a:sym typeface="Verdana"/>
              </a:rPr>
              <a:t>A call to analogWrite() is on a scale of 0 - 255,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350">
                <a:solidFill>
                  <a:srgbClr val="4F4E4E"/>
                </a:solidFill>
                <a:highlight>
                  <a:srgbClr val="FFFFFF"/>
                </a:highlight>
                <a:latin typeface="Verdana"/>
                <a:ea typeface="Verdana"/>
                <a:cs typeface="Verdana"/>
                <a:sym typeface="Verdana"/>
              </a:rPr>
              <a:t>such that analogWrite(255) requests a 100% duty</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350">
                <a:solidFill>
                  <a:srgbClr val="4F4E4E"/>
                </a:solidFill>
                <a:highlight>
                  <a:srgbClr val="FFFFFF"/>
                </a:highlight>
                <a:latin typeface="Verdana"/>
                <a:ea typeface="Verdana"/>
                <a:cs typeface="Verdana"/>
                <a:sym typeface="Verdana"/>
              </a:rPr>
              <a:t>cycle (always on), and analogWrite(127) is a 50%</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350">
                <a:solidFill>
                  <a:srgbClr val="4F4E4E"/>
                </a:solidFill>
                <a:highlight>
                  <a:srgbClr val="FFFFFF"/>
                </a:highlight>
                <a:latin typeface="Verdana"/>
                <a:ea typeface="Verdana"/>
                <a:cs typeface="Verdana"/>
                <a:sym typeface="Verdana"/>
              </a:rPr>
              <a:t>duty cycle (on half the time) for example.</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350">
              <a:solidFill>
                <a:srgbClr val="4F4E4E"/>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800">
              <a:solidFill>
                <a:srgbClr val="4F4E4E"/>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800">
              <a:solidFill>
                <a:srgbClr val="4F4E4E"/>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800">
              <a:solidFill>
                <a:srgbClr val="4F4E4E"/>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800">
              <a:solidFill>
                <a:srgbClr val="4F4E4E"/>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 sz="800">
                <a:solidFill>
                  <a:srgbClr val="4F4E4E"/>
                </a:solidFill>
                <a:highlight>
                  <a:srgbClr val="FFFFFF"/>
                </a:highlight>
                <a:latin typeface="Verdana"/>
                <a:ea typeface="Verdana"/>
                <a:cs typeface="Verdana"/>
                <a:sym typeface="Verdana"/>
              </a:rPr>
              <a:t>Picture Credits</a:t>
            </a:r>
            <a:r>
              <a:rPr lang="en" sz="800">
                <a:solidFill>
                  <a:srgbClr val="4F4E4E"/>
                </a:solidFill>
                <a:highlight>
                  <a:srgbClr val="FFFFFF"/>
                </a:highlight>
                <a:latin typeface="Verdana"/>
                <a:ea typeface="Verdana"/>
                <a:cs typeface="Verdana"/>
                <a:sym typeface="Verdana"/>
              </a:rPr>
              <a:t>:-</a:t>
            </a:r>
            <a:r>
              <a:rPr lang="en" sz="800" u="sng">
                <a:solidFill>
                  <a:schemeClr val="hlink"/>
                </a:solidFill>
                <a:hlinkClick r:id="rId3"/>
              </a:rPr>
              <a:t>https://www.arduino.cc/en/tutorial/PWM#:~:text=Pulse%20Width%20Modulation%2C%20or%20P</a:t>
            </a:r>
            <a:endParaRPr/>
          </a:p>
          <a:p>
            <a:pPr indent="0" lvl="0" marL="0" rtl="0" algn="l">
              <a:lnSpc>
                <a:spcPct val="100000"/>
              </a:lnSpc>
              <a:spcBef>
                <a:spcPts val="0"/>
              </a:spcBef>
              <a:spcAft>
                <a:spcPts val="0"/>
              </a:spcAft>
              <a:buNone/>
            </a:pPr>
            <a:r>
              <a:rPr lang="en" sz="800" u="sng">
                <a:solidFill>
                  <a:schemeClr val="hlink"/>
                </a:solidFill>
                <a:hlinkClick r:id="rId4"/>
              </a:rPr>
              <a:t>WM,switched%20between%20on%20and%20off.</a:t>
            </a:r>
            <a:endParaRPr sz="800">
              <a:solidFill>
                <a:srgbClr val="4F4E4E"/>
              </a:solidFill>
              <a:highlight>
                <a:srgbClr val="FFFFFF"/>
              </a:highlight>
              <a:latin typeface="Verdana"/>
              <a:ea typeface="Verdana"/>
              <a:cs typeface="Verdana"/>
              <a:sym typeface="Verdana"/>
            </a:endParaRPr>
          </a:p>
        </p:txBody>
      </p:sp>
      <p:pic>
        <p:nvPicPr>
          <p:cNvPr id="79" name="Google Shape;79;p16"/>
          <p:cNvPicPr preferRelativeResize="0"/>
          <p:nvPr/>
        </p:nvPicPr>
        <p:blipFill>
          <a:blip r:embed="rId5">
            <a:alphaModFix/>
          </a:blip>
          <a:stretch>
            <a:fillRect/>
          </a:stretch>
        </p:blipFill>
        <p:spPr>
          <a:xfrm>
            <a:off x="5334000" y="1239925"/>
            <a:ext cx="3631025" cy="3720200"/>
          </a:xfrm>
          <a:prstGeom prst="rect">
            <a:avLst/>
          </a:prstGeom>
          <a:noFill/>
          <a:ln cap="flat" cmpd="sng" w="9525">
            <a:solidFill>
              <a:srgbClr val="98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312275"/>
            <a:ext cx="8520600" cy="42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learn about 2 different types of sensors:-</a:t>
            </a:r>
            <a:endParaRPr/>
          </a:p>
          <a:p>
            <a:pPr indent="-317500" lvl="0" marL="457200" rtl="0" algn="l">
              <a:spcBef>
                <a:spcPts val="1600"/>
              </a:spcBef>
              <a:spcAft>
                <a:spcPts val="0"/>
              </a:spcAft>
              <a:buSzPts val="1400"/>
              <a:buAutoNum type="arabicParenR"/>
            </a:pPr>
            <a:r>
              <a:rPr b="1" i="1" lang="en" sz="1400" u="sng"/>
              <a:t>Servo motors</a:t>
            </a:r>
            <a:r>
              <a:rPr lang="en" sz="1400"/>
              <a:t>:-</a:t>
            </a:r>
            <a:r>
              <a:rPr lang="en" sz="1350">
                <a:solidFill>
                  <a:srgbClr val="555555"/>
                </a:solidFill>
                <a:highlight>
                  <a:srgbClr val="FFFFFF"/>
                </a:highlight>
              </a:rPr>
              <a:t>Servo motors are great devices that can turn to a specified position.Usually, they have a servo arm that can turn 180 degrees.</a:t>
            </a:r>
            <a:endParaRPr sz="1350">
              <a:solidFill>
                <a:srgbClr val="555555"/>
              </a:solidFill>
              <a:highlight>
                <a:srgbClr val="FFFFFF"/>
              </a:highlight>
            </a:endParaRPr>
          </a:p>
          <a:p>
            <a:pPr indent="0" lvl="0" marL="457200" rtl="0" algn="l">
              <a:spcBef>
                <a:spcPts val="200"/>
              </a:spcBef>
              <a:spcAft>
                <a:spcPts val="0"/>
              </a:spcAft>
              <a:buNone/>
            </a:pPr>
            <a:r>
              <a:rPr lang="en" sz="1350">
                <a:solidFill>
                  <a:srgbClr val="555555"/>
                </a:solidFill>
                <a:highlight>
                  <a:srgbClr val="FFFFFF"/>
                </a:highlight>
              </a:rPr>
              <a:t>Servos are clever devices. Using just one input pin, they receive the position from the Arduino and they go there. Internally, they have a motor driver and a feedback circuit that makes sure that the servo arm reaches the desired position. But what kind of signal do they receive on the input pin?</a:t>
            </a:r>
            <a:endParaRPr sz="1350">
              <a:solidFill>
                <a:srgbClr val="555555"/>
              </a:solidFill>
              <a:highlight>
                <a:srgbClr val="FFFFFF"/>
              </a:highlight>
            </a:endParaRPr>
          </a:p>
          <a:p>
            <a:pPr indent="0" lvl="0" marL="457200" rtl="0" algn="l">
              <a:spcBef>
                <a:spcPts val="200"/>
              </a:spcBef>
              <a:spcAft>
                <a:spcPts val="0"/>
              </a:spcAft>
              <a:buNone/>
            </a:pPr>
            <a:r>
              <a:rPr lang="en" sz="1350">
                <a:solidFill>
                  <a:srgbClr val="555555"/>
                </a:solidFill>
                <a:highlight>
                  <a:srgbClr val="FFFFFF"/>
                </a:highlight>
              </a:rPr>
              <a:t>It is a square wave similar to PWM. Each cycle in the signal lasts for 20 milliseconds and for most of the time, the value is LOW. At the beginning of each cycle, the signal is HIGH for a time between 1 and 2 milliseconds. At 1 millisecond it represents 0 degrees and at 2 milliseconds it represents 180 degrees. In between, it represents the value from 0–180. This is a very good and reliable method. The graphic makes it a little easier to understand.</a:t>
            </a:r>
            <a:endParaRPr sz="1350">
              <a:solidFill>
                <a:srgbClr val="555555"/>
              </a:solidFill>
              <a:highlight>
                <a:srgbClr val="FFFFFF"/>
              </a:highlight>
            </a:endParaRPr>
          </a:p>
          <a:p>
            <a:pPr indent="0" lvl="0" marL="0" rtl="0" algn="l">
              <a:spcBef>
                <a:spcPts val="1000"/>
              </a:spcBef>
              <a:spcAft>
                <a:spcPts val="0"/>
              </a:spcAft>
              <a:buNone/>
            </a:pPr>
            <a:r>
              <a:t/>
            </a:r>
            <a:endParaRPr sz="1500">
              <a:solidFill>
                <a:srgbClr val="555555"/>
              </a:solidFill>
              <a:highlight>
                <a:srgbClr val="FFFFFF"/>
              </a:highlight>
            </a:endParaRPr>
          </a:p>
          <a:p>
            <a:pPr indent="0" lvl="0" marL="0" rtl="0" algn="l">
              <a:spcBef>
                <a:spcPts val="1600"/>
              </a:spcBef>
              <a:spcAft>
                <a:spcPts val="0"/>
              </a:spcAft>
              <a:buNone/>
            </a:pPr>
            <a:r>
              <a:t/>
            </a:r>
            <a:endParaRPr sz="1500">
              <a:solidFill>
                <a:srgbClr val="555555"/>
              </a:solidFill>
              <a:highlight>
                <a:srgbClr val="FFFFFF"/>
              </a:highlight>
            </a:endParaRPr>
          </a:p>
          <a:p>
            <a:pPr indent="0" lvl="0" marL="0" rtl="0" algn="l">
              <a:spcBef>
                <a:spcPts val="1600"/>
              </a:spcBef>
              <a:spcAft>
                <a:spcPts val="0"/>
              </a:spcAft>
              <a:buNone/>
            </a:pPr>
            <a:r>
              <a:t/>
            </a:r>
            <a:endParaRPr sz="1500">
              <a:solidFill>
                <a:srgbClr val="555555"/>
              </a:solidFill>
              <a:highlight>
                <a:srgbClr val="FFFFFF"/>
              </a:highlight>
            </a:endParaRPr>
          </a:p>
          <a:p>
            <a:pPr indent="0" lvl="0" marL="0" rtl="0" algn="l">
              <a:spcBef>
                <a:spcPts val="1600"/>
              </a:spcBef>
              <a:spcAft>
                <a:spcPts val="1600"/>
              </a:spcAft>
              <a:buNone/>
            </a:pPr>
            <a:r>
              <a:t/>
            </a:r>
            <a:endParaRPr sz="1500">
              <a:solidFill>
                <a:srgbClr val="555555"/>
              </a:solidFill>
              <a:highlight>
                <a:srgbClr val="FFFFFF"/>
              </a:highlight>
            </a:endParaRPr>
          </a:p>
        </p:txBody>
      </p:sp>
      <p:pic>
        <p:nvPicPr>
          <p:cNvPr descr="ESP32 Servo Motor Web Server with Arduino IDE | Random Nerd Tutorials" id="85" name="Google Shape;85;p17"/>
          <p:cNvPicPr preferRelativeResize="0"/>
          <p:nvPr/>
        </p:nvPicPr>
        <p:blipFill>
          <a:blip r:embed="rId3">
            <a:alphaModFix/>
          </a:blip>
          <a:stretch>
            <a:fillRect/>
          </a:stretch>
        </p:blipFill>
        <p:spPr>
          <a:xfrm>
            <a:off x="850075" y="3565925"/>
            <a:ext cx="1693000" cy="1003050"/>
          </a:xfrm>
          <a:prstGeom prst="rect">
            <a:avLst/>
          </a:prstGeom>
          <a:noFill/>
          <a:ln>
            <a:noFill/>
          </a:ln>
        </p:spPr>
      </p:pic>
      <p:pic>
        <p:nvPicPr>
          <p:cNvPr descr="How It Works" id="86" name="Google Shape;86;p17"/>
          <p:cNvPicPr preferRelativeResize="0"/>
          <p:nvPr/>
        </p:nvPicPr>
        <p:blipFill>
          <a:blip r:embed="rId4">
            <a:alphaModFix/>
          </a:blip>
          <a:stretch>
            <a:fillRect/>
          </a:stretch>
        </p:blipFill>
        <p:spPr>
          <a:xfrm>
            <a:off x="5931771" y="3240000"/>
            <a:ext cx="2900525" cy="150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250838" y="891150"/>
            <a:ext cx="6642325" cy="3096075"/>
          </a:xfrm>
          <a:prstGeom prst="rect">
            <a:avLst/>
          </a:prstGeom>
          <a:noFill/>
          <a:ln>
            <a:noFill/>
          </a:ln>
        </p:spPr>
      </p:pic>
      <p:sp>
        <p:nvSpPr>
          <p:cNvPr id="92" name="Google Shape;92;p18"/>
          <p:cNvSpPr txBox="1"/>
          <p:nvPr/>
        </p:nvSpPr>
        <p:spPr>
          <a:xfrm>
            <a:off x="253100" y="174500"/>
            <a:ext cx="2957400" cy="6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170425" y="183700"/>
            <a:ext cx="58140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Circuit Diagram for connections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to rotate Servo 180 degrees back and forth</a:t>
            </a:r>
            <a:endParaRPr/>
          </a:p>
        </p:txBody>
      </p:sp>
      <p:sp>
        <p:nvSpPr>
          <p:cNvPr id="99" name="Google Shape;99;p19"/>
          <p:cNvSpPr txBox="1"/>
          <p:nvPr>
            <p:ph idx="1" type="body"/>
          </p:nvPr>
        </p:nvSpPr>
        <p:spPr>
          <a:xfrm>
            <a:off x="311700" y="1017725"/>
            <a:ext cx="4102200" cy="4023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t>#include &lt;Servo.h&gt;  //this library is </a:t>
            </a:r>
            <a:r>
              <a:rPr lang="en" sz="1350"/>
              <a:t>necessary</a:t>
            </a:r>
            <a:r>
              <a:rPr lang="en" sz="1350"/>
              <a:t> to </a:t>
            </a:r>
            <a:endParaRPr sz="1350"/>
          </a:p>
          <a:p>
            <a:pPr indent="0" lvl="0" marL="0" rtl="0" algn="l">
              <a:spcBef>
                <a:spcPts val="0"/>
              </a:spcBef>
              <a:spcAft>
                <a:spcPts val="0"/>
              </a:spcAft>
              <a:buNone/>
            </a:pPr>
            <a:r>
              <a:rPr lang="en" sz="1350"/>
              <a:t>			    //</a:t>
            </a:r>
            <a:r>
              <a:rPr lang="en" sz="1350"/>
              <a:t>Include</a:t>
            </a:r>
            <a:r>
              <a:rPr lang="en" sz="1350"/>
              <a:t> in your code	</a:t>
            </a:r>
            <a:endParaRPr sz="1350"/>
          </a:p>
          <a:p>
            <a:pPr indent="0" lvl="0" marL="0" rtl="0" algn="l">
              <a:spcBef>
                <a:spcPts val="0"/>
              </a:spcBef>
              <a:spcAft>
                <a:spcPts val="0"/>
              </a:spcAft>
              <a:buNone/>
            </a:pPr>
            <a:r>
              <a:rPr lang="en" sz="1350"/>
              <a:t>int pos = 0;</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Servo servo_9;     //creating the object of the servo</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void setup()</a:t>
            </a:r>
            <a:endParaRPr sz="1350"/>
          </a:p>
          <a:p>
            <a:pPr indent="0" lvl="0" marL="0" rtl="0" algn="l">
              <a:spcBef>
                <a:spcPts val="0"/>
              </a:spcBef>
              <a:spcAft>
                <a:spcPts val="0"/>
              </a:spcAft>
              <a:buNone/>
            </a:pPr>
            <a:r>
              <a:rPr lang="en" sz="1350"/>
              <a:t>{</a:t>
            </a:r>
            <a:endParaRPr sz="1350"/>
          </a:p>
          <a:p>
            <a:pPr indent="0" lvl="0" marL="0" rtl="0" algn="l">
              <a:spcBef>
                <a:spcPts val="0"/>
              </a:spcBef>
              <a:spcAft>
                <a:spcPts val="0"/>
              </a:spcAft>
              <a:buNone/>
            </a:pPr>
            <a:r>
              <a:rPr lang="en" sz="1350"/>
              <a:t>  servo_9.attach(9); //To which pin is the signal wire      </a:t>
            </a:r>
            <a:endParaRPr sz="1350"/>
          </a:p>
          <a:p>
            <a:pPr indent="0" lvl="0" marL="0" rtl="0" algn="l">
              <a:spcBef>
                <a:spcPts val="0"/>
              </a:spcBef>
              <a:spcAft>
                <a:spcPts val="0"/>
              </a:spcAft>
              <a:buNone/>
            </a:pPr>
            <a:r>
              <a:rPr lang="en" sz="1350"/>
              <a:t>}			   //attached to arduino pin</a:t>
            </a:r>
            <a:endParaRPr sz="1350"/>
          </a:p>
          <a:p>
            <a:pPr indent="0" lvl="0" marL="0" rtl="0" algn="l">
              <a:spcBef>
                <a:spcPts val="0"/>
              </a:spcBef>
              <a:spcAft>
                <a:spcPts val="0"/>
              </a:spcAft>
              <a:buNone/>
            </a:pPr>
            <a:r>
              <a:rPr lang="en" sz="1350"/>
              <a:t>void loop()</a:t>
            </a:r>
            <a:endParaRPr sz="1350"/>
          </a:p>
          <a:p>
            <a:pPr indent="0" lvl="0" marL="0" rtl="0" algn="l">
              <a:spcBef>
                <a:spcPts val="0"/>
              </a:spcBef>
              <a:spcAft>
                <a:spcPts val="0"/>
              </a:spcAft>
              <a:buNone/>
            </a:pPr>
            <a:r>
              <a:rPr lang="en" sz="1350"/>
              <a:t>{</a:t>
            </a:r>
            <a:endParaRPr sz="1350"/>
          </a:p>
          <a:p>
            <a:pPr indent="0" lvl="0" marL="0" rtl="0" algn="l">
              <a:spcBef>
                <a:spcPts val="0"/>
              </a:spcBef>
              <a:spcAft>
                <a:spcPts val="0"/>
              </a:spcAft>
              <a:buNone/>
            </a:pPr>
            <a:r>
              <a:rPr lang="en" sz="1350"/>
              <a:t> // sweep the servo from 0 to 180 degrees in steps of 1 degrees</a:t>
            </a:r>
            <a:endParaRPr sz="1350"/>
          </a:p>
          <a:p>
            <a:pPr indent="0" lvl="0" marL="0" rtl="0" algn="l">
              <a:spcBef>
                <a:spcPts val="0"/>
              </a:spcBef>
              <a:spcAft>
                <a:spcPts val="0"/>
              </a:spcAft>
              <a:buNone/>
            </a:pPr>
            <a:r>
              <a:rPr lang="en" sz="1350"/>
              <a:t>  </a:t>
            </a:r>
            <a:endParaRPr/>
          </a:p>
        </p:txBody>
      </p:sp>
      <p:sp>
        <p:nvSpPr>
          <p:cNvPr id="100" name="Google Shape;100;p19"/>
          <p:cNvSpPr txBox="1"/>
          <p:nvPr/>
        </p:nvSpPr>
        <p:spPr>
          <a:xfrm>
            <a:off x="4506800" y="1015575"/>
            <a:ext cx="4263300" cy="402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2"/>
                </a:solidFill>
              </a:rPr>
              <a:t> for (pos = 0; pos &lt;= 180; pos += 1) {</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 tell servo to go to position in variable 'pos'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servo_9.write(pos);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 wait 15 ms for servo to reach the position</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delay(15); // Wait for 15 millisecond(s)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for (pos = 180; pos &gt;= 0; pos -= 1) {</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 tell servo to go to position in variable 'pos'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servo_9.write(pos);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 wait 15 ms for servo to reach the position</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delay(15); // Wait for 15 millisecond(s)</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  }</a:t>
            </a:r>
            <a:endParaRPr sz="1350">
              <a:solidFill>
                <a:schemeClr val="dk2"/>
              </a:solidFill>
            </a:endParaRPr>
          </a:p>
          <a:p>
            <a:pPr indent="0" lvl="0" marL="0" rtl="0" algn="l">
              <a:lnSpc>
                <a:spcPct val="115000"/>
              </a:lnSpc>
              <a:spcBef>
                <a:spcPts val="0"/>
              </a:spcBef>
              <a:spcAft>
                <a:spcPts val="0"/>
              </a:spcAft>
              <a:buNone/>
            </a:pPr>
            <a:r>
              <a:rPr lang="en" sz="1350">
                <a:solidFill>
                  <a:schemeClr val="dk2"/>
                </a:solidFill>
              </a:rPr>
              <a:t>}</a:t>
            </a:r>
            <a:endParaRPr sz="135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284725"/>
            <a:ext cx="8520600" cy="42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 </a:t>
            </a:r>
            <a:r>
              <a:rPr b="1" i="1" lang="en" sz="1400" u="sng"/>
              <a:t>Ultrasonic Sensor</a:t>
            </a:r>
            <a:r>
              <a:rPr lang="en" sz="1400"/>
              <a:t>:- </a:t>
            </a:r>
            <a:r>
              <a:rPr lang="en" sz="1350"/>
              <a:t>It is a sensor used to detect distances using the principle of reflection of sound waves. It converts electrical energy into </a:t>
            </a:r>
            <a:r>
              <a:rPr lang="en" sz="1350"/>
              <a:t>acoustic</a:t>
            </a:r>
            <a:r>
              <a:rPr lang="en" sz="1350"/>
              <a:t> waves and vice versa. It has 4 pins:-</a:t>
            </a:r>
            <a:endParaRPr sz="1350"/>
          </a:p>
          <a:p>
            <a:pPr indent="0" lvl="0" marL="0" rtl="0" algn="l">
              <a:spcBef>
                <a:spcPts val="1600"/>
              </a:spcBef>
              <a:spcAft>
                <a:spcPts val="1600"/>
              </a:spcAft>
              <a:buNone/>
            </a:pPr>
            <a:r>
              <a:t/>
            </a:r>
            <a:endParaRPr sz="1400"/>
          </a:p>
        </p:txBody>
      </p:sp>
      <p:pic>
        <p:nvPicPr>
          <p:cNvPr descr="HC-SR04 Ultrasonic Sensor: Working, Pin Diagram, Description ..." id="106" name="Google Shape;106;p20"/>
          <p:cNvPicPr preferRelativeResize="0"/>
          <p:nvPr/>
        </p:nvPicPr>
        <p:blipFill>
          <a:blip r:embed="rId3">
            <a:alphaModFix/>
          </a:blip>
          <a:stretch>
            <a:fillRect/>
          </a:stretch>
        </p:blipFill>
        <p:spPr>
          <a:xfrm>
            <a:off x="3127950" y="3563700"/>
            <a:ext cx="2580926" cy="1579800"/>
          </a:xfrm>
          <a:prstGeom prst="rect">
            <a:avLst/>
          </a:prstGeom>
          <a:noFill/>
          <a:ln>
            <a:noFill/>
          </a:ln>
        </p:spPr>
      </p:pic>
      <p:graphicFrame>
        <p:nvGraphicFramePr>
          <p:cNvPr id="107" name="Google Shape;107;p20"/>
          <p:cNvGraphicFramePr/>
          <p:nvPr/>
        </p:nvGraphicFramePr>
        <p:xfrm>
          <a:off x="311700" y="1040275"/>
          <a:ext cx="3000000" cy="3000000"/>
        </p:xfrm>
        <a:graphic>
          <a:graphicData uri="http://schemas.openxmlformats.org/drawingml/2006/table">
            <a:tbl>
              <a:tblPr>
                <a:noFill/>
                <a:tableStyleId>{E6552181-12F5-4727-B009-2164DF436263}</a:tableStyleId>
              </a:tblPr>
              <a:tblGrid>
                <a:gridCol w="681875"/>
                <a:gridCol w="1333975"/>
                <a:gridCol w="6317150"/>
              </a:tblGrid>
              <a:tr h="381000">
                <a:tc>
                  <a:txBody>
                    <a:bodyPr/>
                    <a:lstStyle/>
                    <a:p>
                      <a:pPr indent="0" lvl="0" marL="0" rtl="0" algn="l">
                        <a:spcBef>
                          <a:spcPts val="0"/>
                        </a:spcBef>
                        <a:spcAft>
                          <a:spcPts val="0"/>
                        </a:spcAft>
                        <a:buNone/>
                      </a:pPr>
                      <a:r>
                        <a:rPr b="1" lang="en" sz="1350"/>
                        <a:t>Sr.No</a:t>
                      </a:r>
                      <a:endParaRPr b="1"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50"/>
                        <a:t>Pin</a:t>
                      </a:r>
                      <a:endParaRPr b="1"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50">
                          <a:solidFill>
                            <a:srgbClr val="303030"/>
                          </a:solidFill>
                          <a:highlight>
                            <a:srgbClr val="FFFFFF"/>
                          </a:highlight>
                        </a:rPr>
                        <a:t>Function</a:t>
                      </a:r>
                      <a:endParaRPr b="1" sz="1350">
                        <a:solidFill>
                          <a:srgbClr val="303030"/>
                        </a:solidFill>
                        <a:highlight>
                          <a:srgbClr val="FFFFFF"/>
                        </a:highlight>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350"/>
                        <a:t>1</a:t>
                      </a:r>
                      <a:endParaRPr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t>Vcc</a:t>
                      </a:r>
                      <a:endParaRPr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solidFill>
                            <a:srgbClr val="303030"/>
                          </a:solidFill>
                          <a:highlight>
                            <a:srgbClr val="FFFFFF"/>
                          </a:highlight>
                        </a:rPr>
                        <a:t>The Vcc pin powers the sensor, typically with +5V</a:t>
                      </a:r>
                      <a:endParaRPr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350"/>
                        <a:t>2</a:t>
                      </a:r>
                      <a:endParaRPr sz="135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t>Trigger</a:t>
                      </a:r>
                      <a:endParaRPr sz="135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solidFill>
                            <a:srgbClr val="303030"/>
                          </a:solidFill>
                          <a:highlight>
                            <a:srgbClr val="FFFFFF"/>
                          </a:highlight>
                        </a:rPr>
                        <a:t>Trigger pin is an Input pin. This pin has to be kept high for 10us to initialize measurement by sending US wave.</a:t>
                      </a:r>
                      <a:endParaRPr sz="1350">
                        <a:solidFill>
                          <a:srgbClr val="303030"/>
                        </a:solidFill>
                        <a:highlight>
                          <a:srgbClr val="FFFFFF"/>
                        </a:highlight>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350"/>
                        <a:t>3</a:t>
                      </a:r>
                      <a:endParaRPr sz="135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t>Echo</a:t>
                      </a:r>
                      <a:endParaRPr sz="135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solidFill>
                            <a:srgbClr val="303030"/>
                          </a:solidFill>
                          <a:highlight>
                            <a:srgbClr val="FFFFFF"/>
                          </a:highlight>
                        </a:rPr>
                        <a:t>Echo pin is an Output pin. This pin goes high for a period of time which will be equal to the time taken for the US wave to return back to the sensor.</a:t>
                      </a:r>
                      <a:endParaRPr sz="1350">
                        <a:solidFill>
                          <a:srgbClr val="303030"/>
                        </a:solidFill>
                        <a:highlight>
                          <a:srgbClr val="FFFFFF"/>
                        </a:highlight>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350"/>
                        <a:t>4</a:t>
                      </a:r>
                      <a:endParaRPr sz="135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t>Ground</a:t>
                      </a:r>
                      <a:endParaRPr sz="13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50">
                          <a:solidFill>
                            <a:srgbClr val="303030"/>
                          </a:solidFill>
                          <a:highlight>
                            <a:srgbClr val="FFFFFF"/>
                          </a:highlight>
                        </a:rPr>
                        <a:t>This pin is connected to the Ground of the system.</a:t>
                      </a:r>
                      <a:endParaRPr sz="1350">
                        <a:solidFill>
                          <a:srgbClr val="303030"/>
                        </a:solidFill>
                        <a:highlight>
                          <a:srgbClr val="FFFFFF"/>
                        </a:highlight>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247550"/>
            <a:ext cx="8520600" cy="43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u="sng"/>
              <a:t>Working:-</a:t>
            </a:r>
            <a:endParaRPr i="1" sz="1400" u="sng"/>
          </a:p>
          <a:p>
            <a:pPr indent="0" lvl="0" marL="0" rtl="0" algn="l">
              <a:spcBef>
                <a:spcPts val="1600"/>
              </a:spcBef>
              <a:spcAft>
                <a:spcPts val="0"/>
              </a:spcAft>
              <a:buNone/>
            </a:pPr>
            <a:r>
              <a:rPr lang="en" sz="1350">
                <a:solidFill>
                  <a:srgbClr val="666666"/>
                </a:solidFill>
                <a:highlight>
                  <a:srgbClr val="FFFFFF"/>
                </a:highlight>
              </a:rPr>
              <a:t>The microcontroller sends a trigger signal to the ultrasonic sensor. The duty cycle of this trigger signal is 10µS for the HC-SR04 ultrasonic sensor. When triggered, the ultrasonic sensor generates eight acoustic (ultrasonic) wave bursts and initiates a time counter. As soon as the reflected (echo) signal is received, the timer stops. The output of the ultrasonic sensor is a high pulse with the same duration as the time difference between transmitted ultrasonic bursts and the received echo signal.</a:t>
            </a:r>
            <a:endParaRPr sz="1350">
              <a:solidFill>
                <a:srgbClr val="666666"/>
              </a:solidFill>
              <a:highlight>
                <a:srgbClr val="FFFFFF"/>
              </a:highlight>
            </a:endParaRPr>
          </a:p>
          <a:p>
            <a:pPr indent="0" lvl="0" marL="0" rtl="0" algn="l">
              <a:spcBef>
                <a:spcPts val="1600"/>
              </a:spcBef>
              <a:spcAft>
                <a:spcPts val="1600"/>
              </a:spcAft>
              <a:buNone/>
            </a:pPr>
            <a:r>
              <a:t/>
            </a:r>
            <a:endParaRPr sz="1350">
              <a:solidFill>
                <a:srgbClr val="666666"/>
              </a:solidFill>
              <a:highlight>
                <a:srgbClr val="FFFFFF"/>
              </a:highlight>
            </a:endParaRPr>
          </a:p>
        </p:txBody>
      </p:sp>
      <p:pic>
        <p:nvPicPr>
          <p:cNvPr descr="The working principle, applications and limitations of ultrasonic ..." id="113" name="Google Shape;113;p21"/>
          <p:cNvPicPr preferRelativeResize="0"/>
          <p:nvPr/>
        </p:nvPicPr>
        <p:blipFill>
          <a:blip r:embed="rId3">
            <a:alphaModFix/>
          </a:blip>
          <a:stretch>
            <a:fillRect/>
          </a:stretch>
        </p:blipFill>
        <p:spPr>
          <a:xfrm>
            <a:off x="2409861" y="2113303"/>
            <a:ext cx="4324291" cy="2886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