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19213C2-50F1-43F5-B9D2-5A6CE356619F}">
  <a:tblStyle styleId="{619213C2-50F1-43F5-B9D2-5A6CE35661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a3a533b28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a3a533b28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a5095392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a5095392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a3a533b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a3a533b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a509539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a509539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a3a533b2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a3a533b2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a51d5810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a51d5810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a51d581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a51d581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a51d5810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a51d5810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a509539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a509539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a509539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a509539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a3a533b28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a3a533b28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a56ab9c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a56ab9c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b5eca8c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b5eca8c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3a533b28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3a533b28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a3a533b28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a3a533b28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a3a533b28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a3a533b28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a3a533b28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a3a533b28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a3a533b28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a3a533b28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a3a533b28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a3a533b28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a3a533b28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a3a533b28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aw.githubusercontent.com/espressif/arduino-esp32/gh-pages/package_esp32_index.jso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randomnerdtutorials.com/getting-started-with-esp32/" TargetMode="External"/><Relationship Id="rId4" Type="http://schemas.openxmlformats.org/officeDocument/2006/relationships/hyperlink" Target="https://randomnerdtutorials.com/esp32-pinout-reference-gpios/" TargetMode="External"/><Relationship Id="rId5" Type="http://schemas.openxmlformats.org/officeDocument/2006/relationships/hyperlink" Target="https://randomnerdtutorials.com/esp32-adc-analog-read-arduino-ide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youtube.com/watch?v=1XjwH4Gckpk" TargetMode="External"/><Relationship Id="rId4" Type="http://schemas.openxmlformats.org/officeDocument/2006/relationships/hyperlink" Target="https://techtutorialsx.com/2017/05/19/esp32-http-get-requests/" TargetMode="External"/><Relationship Id="rId5" Type="http://schemas.openxmlformats.org/officeDocument/2006/relationships/hyperlink" Target="https://www.youtube.com/watch?v=66aHd3KMhAk" TargetMode="External"/><Relationship Id="rId6" Type="http://schemas.openxmlformats.org/officeDocument/2006/relationships/hyperlink" Target="https://thingspeak.com/" TargetMode="External"/><Relationship Id="rId7" Type="http://schemas.openxmlformats.org/officeDocument/2006/relationships/hyperlink" Target="https://circuits4you.com/2019/03/20/esp8266-receive-post-get-request-data-from-website/" TargetMode="External"/><Relationship Id="rId8" Type="http://schemas.openxmlformats.org/officeDocument/2006/relationships/hyperlink" Target="https://docs.google.com/document/d/1rM_ViPKeYY9cEl3Vd8zJ-RdP8w15hp5AAl2Exs4tMIs/edit#heading=h.1p8jh97v41w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12.jp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993100"/>
            <a:ext cx="76881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Tinkering Boot Camp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 | Session 1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99" y="3578999"/>
            <a:ext cx="1275150" cy="12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72765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</a:t>
            </a:r>
            <a:r>
              <a:rPr lang="en"/>
              <a:t>ADC channels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775" y="4488275"/>
            <a:ext cx="655225" cy="6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6880325" y="1346150"/>
            <a:ext cx="22638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A3A3A"/>
                </a:solidFill>
                <a:highlight>
                  <a:srgbClr val="FFFFFF"/>
                </a:highlight>
              </a:rPr>
              <a:t>This behavior means that your ESP32 is not able to distinguish 3.3 V from 3.2 V. You’ll get the same value for both voltages: 4095.</a:t>
            </a:r>
            <a:endParaRPr sz="13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A3A3A"/>
                </a:solidFill>
                <a:highlight>
                  <a:srgbClr val="FFFFFF"/>
                </a:highlight>
              </a:rPr>
              <a:t>The same happens for very low voltage values: for 0 V and 0.1 V you’ll get the same value: 0. You need to keep this in mind when using the ESP32 ADC pins.</a:t>
            </a:r>
            <a:endParaRPr sz="1350">
              <a:solidFill>
                <a:srgbClr val="3A3A3A"/>
              </a:solidFill>
              <a:highlight>
                <a:srgbClr val="FFFFFF"/>
              </a:highlight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1346150"/>
            <a:ext cx="6152675" cy="37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72765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GPIO pins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775" y="4488275"/>
            <a:ext cx="655225" cy="6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727649" y="1336100"/>
            <a:ext cx="776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50"/>
              <a:buChar char="●"/>
            </a:pPr>
            <a:r>
              <a:rPr b="1" lang="en" sz="1350">
                <a:solidFill>
                  <a:srgbClr val="3A3A3A"/>
                </a:solidFill>
                <a:highlight>
                  <a:srgbClr val="FFFFFF"/>
                </a:highlight>
              </a:rPr>
              <a:t>Input only pins</a:t>
            </a:r>
            <a:endParaRPr b="1" sz="13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50"/>
              <a:buChar char="○"/>
            </a:pPr>
            <a:r>
              <a:rPr lang="en" sz="1350">
                <a:solidFill>
                  <a:srgbClr val="3A3A3A"/>
                </a:solidFill>
                <a:highlight>
                  <a:srgbClr val="FFFFFF"/>
                </a:highlight>
              </a:rPr>
              <a:t>GPIOs 34 to 39 (4 pins)</a:t>
            </a:r>
            <a:endParaRPr sz="13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50"/>
              <a:buChar char="●"/>
            </a:pPr>
            <a:r>
              <a:rPr b="1" lang="en" sz="1350">
                <a:solidFill>
                  <a:srgbClr val="3A3A3A"/>
                </a:solidFill>
                <a:highlight>
                  <a:srgbClr val="FFFFFF"/>
                </a:highlight>
              </a:rPr>
              <a:t>SPI flash </a:t>
            </a:r>
            <a:r>
              <a:rPr lang="en" sz="1350">
                <a:solidFill>
                  <a:srgbClr val="3A3A3A"/>
                </a:solidFill>
                <a:highlight>
                  <a:srgbClr val="FFFFFF"/>
                </a:highlight>
              </a:rPr>
              <a:t>(not recommended for use)</a:t>
            </a:r>
            <a:endParaRPr sz="13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50"/>
              <a:buChar char="○"/>
            </a:pPr>
            <a:r>
              <a:rPr lang="en" sz="1350">
                <a:solidFill>
                  <a:srgbClr val="3A3A3A"/>
                </a:solidFill>
                <a:highlight>
                  <a:srgbClr val="FFFFFF"/>
                </a:highlight>
              </a:rPr>
              <a:t>GPIOs 6 to 11 (6 pins)</a:t>
            </a:r>
            <a:endParaRPr sz="13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50"/>
              <a:buChar char="●"/>
            </a:pPr>
            <a:r>
              <a:rPr b="1" lang="en" sz="1350">
                <a:solidFill>
                  <a:srgbClr val="3A3A3A"/>
                </a:solidFill>
                <a:highlight>
                  <a:srgbClr val="FFFFFF"/>
                </a:highlight>
              </a:rPr>
              <a:t>DAC </a:t>
            </a:r>
            <a:endParaRPr b="1" sz="13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50"/>
              <a:buChar char="○"/>
            </a:pPr>
            <a:r>
              <a:rPr lang="en" sz="1350">
                <a:solidFill>
                  <a:srgbClr val="3A3A3A"/>
                </a:solidFill>
                <a:highlight>
                  <a:srgbClr val="FFFFFF"/>
                </a:highlight>
              </a:rPr>
              <a:t>DAC1 - GPIO 25</a:t>
            </a:r>
            <a:endParaRPr sz="13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50"/>
              <a:buChar char="○"/>
            </a:pPr>
            <a:r>
              <a:rPr lang="en" sz="1350">
                <a:solidFill>
                  <a:srgbClr val="3A3A3A"/>
                </a:solidFill>
                <a:highlight>
                  <a:srgbClr val="FFFFFF"/>
                </a:highlight>
              </a:rPr>
              <a:t>DAC2 - GPIO 26</a:t>
            </a:r>
            <a:endParaRPr sz="13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50"/>
              <a:buChar char="●"/>
            </a:pPr>
            <a:r>
              <a:rPr b="1" lang="en" sz="1350">
                <a:solidFill>
                  <a:srgbClr val="3A3A3A"/>
                </a:solidFill>
                <a:highlight>
                  <a:srgbClr val="FFFFFF"/>
                </a:highlight>
              </a:rPr>
              <a:t>PWM </a:t>
            </a:r>
            <a:endParaRPr b="1" sz="13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50"/>
              <a:buChar char="○"/>
            </a:pPr>
            <a:r>
              <a:rPr lang="en" sz="1350">
                <a:solidFill>
                  <a:srgbClr val="3A3A3A"/>
                </a:solidFill>
                <a:highlight>
                  <a:srgbClr val="FFFFFF"/>
                </a:highlight>
              </a:rPr>
              <a:t>16 independent channels</a:t>
            </a:r>
            <a:endParaRPr sz="13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50"/>
              <a:buChar char="○"/>
            </a:pPr>
            <a:r>
              <a:rPr lang="en" sz="1350">
                <a:solidFill>
                  <a:srgbClr val="3A3A3A"/>
                </a:solidFill>
                <a:highlight>
                  <a:srgbClr val="FFFFFF"/>
                </a:highlight>
              </a:rPr>
              <a:t>All pins can be used except for 34 to 39(Input only pins).</a:t>
            </a:r>
            <a:endParaRPr sz="13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3A3A3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775" y="4488275"/>
            <a:ext cx="655225" cy="65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13" y="0"/>
            <a:ext cx="8183977" cy="451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Programming ESP32 with Arduino IDE</a:t>
            </a:r>
            <a:endParaRPr sz="3300"/>
          </a:p>
        </p:txBody>
      </p:sp>
      <p:sp>
        <p:nvSpPr>
          <p:cNvPr id="185" name="Google Shape;185;p25"/>
          <p:cNvSpPr txBox="1"/>
          <p:nvPr/>
        </p:nvSpPr>
        <p:spPr>
          <a:xfrm>
            <a:off x="729450" y="3144350"/>
            <a:ext cx="7688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https://raw.githubusercontent.com/espressif/arduino-esp32/gh-pages/package_esp32_index.json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749325" y="396500"/>
            <a:ext cx="7859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Glowing a Led</a:t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775" y="4488275"/>
            <a:ext cx="655225" cy="6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1115625" y="1196525"/>
            <a:ext cx="7127100" cy="3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Why again?</a:t>
            </a:r>
            <a:endParaRPr b="1"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You have seen that we can give signals by glowing a led in any projec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t.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 case of Esp32 we also want to use some medium to show the input we are getting from user.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 can have our user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control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the led via WiFi which we are restricted by arduino.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This can be used to provide the MCU with any type of input over WiFi and receive any output.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25" y="152400"/>
            <a:ext cx="78227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749325" y="614950"/>
            <a:ext cx="7859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with WiFi</a:t>
            </a:r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775" y="4488275"/>
            <a:ext cx="655225" cy="6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/>
          <p:nvPr/>
        </p:nvSpPr>
        <p:spPr>
          <a:xfrm>
            <a:off x="1124325" y="1377775"/>
            <a:ext cx="71097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Why WiFi?</a:t>
            </a:r>
            <a:endParaRPr b="1"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It helps you connect to your system from anywhere in the world.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Inputs can be taken to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perform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any action from the Internet just like in case of from sensors in the case of arduino.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749325" y="614950"/>
            <a:ext cx="7859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a WiFi</a:t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775" y="4488275"/>
            <a:ext cx="655225" cy="6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1124325" y="1337575"/>
            <a:ext cx="71097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Why to generate?</a:t>
            </a:r>
            <a:endParaRPr b="1"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By connecting to WiFi you get access to the Internet but what if you want to create a server for your own game.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It helps you to create a local network for transferring files or information over this network 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Via this any user connected to this network can access your system connected to Esp32 via circuits.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72765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Capacitive touch GPIOs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775" y="4488275"/>
            <a:ext cx="655225" cy="655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Google Shape;218;p30"/>
          <p:cNvGraphicFramePr/>
          <p:nvPr/>
        </p:nvGraphicFramePr>
        <p:xfrm>
          <a:off x="5218150" y="72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{619213C2-50F1-43F5-B9D2-5A6CE356619F}</a:tableStyleId>
              </a:tblPr>
              <a:tblGrid>
                <a:gridCol w="1288850"/>
                <a:gridCol w="1509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GPIO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9" name="Google Shape;219;p30"/>
          <p:cNvSpPr txBox="1"/>
          <p:nvPr/>
        </p:nvSpPr>
        <p:spPr>
          <a:xfrm>
            <a:off x="727650" y="1446625"/>
            <a:ext cx="4490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350">
                <a:solidFill>
                  <a:srgbClr val="3A3A3A"/>
                </a:solidFill>
                <a:highlight>
                  <a:srgbClr val="FFFFFF"/>
                </a:highlight>
              </a:rPr>
              <a:t>The ESP32 has 10 internal capacitive touch sensors. </a:t>
            </a:r>
            <a:endParaRPr sz="13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350">
                <a:solidFill>
                  <a:srgbClr val="3A3A3A"/>
                </a:solidFill>
                <a:highlight>
                  <a:srgbClr val="FFFFFF"/>
                </a:highlight>
              </a:rPr>
              <a:t>These can sense variations in anything that holds an electrical charge, like the human skin. </a:t>
            </a:r>
            <a:endParaRPr sz="13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350">
                <a:solidFill>
                  <a:srgbClr val="3A3A3A"/>
                </a:solidFill>
                <a:highlight>
                  <a:srgbClr val="FFFFFF"/>
                </a:highlight>
              </a:rPr>
              <a:t>These can detect variations induced when touching the GPIOs with a finger. </a:t>
            </a:r>
            <a:endParaRPr sz="13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350">
                <a:solidFill>
                  <a:srgbClr val="3A3A3A"/>
                </a:solidFill>
                <a:highlight>
                  <a:srgbClr val="FFFFFF"/>
                </a:highlight>
              </a:rPr>
              <a:t>These pins can be easily integrated into capacitive pads, and replace mechanical buttons.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25" y="152400"/>
            <a:ext cx="7822702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31"/>
          <p:cNvCxnSpPr/>
          <p:nvPr/>
        </p:nvCxnSpPr>
        <p:spPr>
          <a:xfrm rot="10800000">
            <a:off x="2421025" y="3365150"/>
            <a:ext cx="60300" cy="1657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ESP-WROOM-32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by Espressif Systems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09650"/>
            <a:ext cx="4572000" cy="301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3475" y="1009650"/>
            <a:ext cx="889925" cy="88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8775" y="4488275"/>
            <a:ext cx="655225" cy="6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idx="4294967295" type="title"/>
          </p:nvPr>
        </p:nvSpPr>
        <p:spPr>
          <a:xfrm>
            <a:off x="727650" y="138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</a:t>
            </a:r>
            <a:r>
              <a:rPr lang="en"/>
              <a:t>References</a:t>
            </a:r>
            <a:r>
              <a:rPr lang="en"/>
              <a:t>-</a:t>
            </a:r>
            <a:endParaRPr/>
          </a:p>
        </p:txBody>
      </p:sp>
      <p:sp>
        <p:nvSpPr>
          <p:cNvPr id="231" name="Google Shape;231;p32"/>
          <p:cNvSpPr txBox="1"/>
          <p:nvPr/>
        </p:nvSpPr>
        <p:spPr>
          <a:xfrm>
            <a:off x="853950" y="853950"/>
            <a:ext cx="7562400" cy="26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Intro to ESP32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Pinout Reference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ESP32 ADC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idx="4294967295" type="title"/>
          </p:nvPr>
        </p:nvSpPr>
        <p:spPr>
          <a:xfrm>
            <a:off x="727650" y="138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References-</a:t>
            </a:r>
            <a:endParaRPr/>
          </a:p>
        </p:txBody>
      </p:sp>
      <p:sp>
        <p:nvSpPr>
          <p:cNvPr id="237" name="Google Shape;237;p33"/>
          <p:cNvSpPr txBox="1"/>
          <p:nvPr/>
        </p:nvSpPr>
        <p:spPr>
          <a:xfrm>
            <a:off x="853950" y="853950"/>
            <a:ext cx="7562400" cy="26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Installing Esp32 Library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Links for fetching data from any website -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accent5"/>
                </a:solidFill>
                <a:hlinkClick r:id="rId4"/>
              </a:rPr>
              <a:t>https://techtutorialsx.com/2017/05/19/esp32-http-get-requests/</a:t>
            </a:r>
            <a:endParaRPr sz="19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5"/>
              </a:rPr>
              <a:t>https://www.youtube.com/watch?v=66aHd3KMhAk</a:t>
            </a:r>
            <a:endParaRPr sz="19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6"/>
              </a:rPr>
              <a:t>https://thingspeak.com/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Using Esp32 to make webpage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33"/>
          <p:cNvSpPr txBox="1"/>
          <p:nvPr>
            <p:ph idx="4294967295" type="title"/>
          </p:nvPr>
        </p:nvSpPr>
        <p:spPr>
          <a:xfrm>
            <a:off x="727650" y="3524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 we used-</a:t>
            </a:r>
            <a:endParaRPr/>
          </a:p>
        </p:txBody>
      </p:sp>
      <p:sp>
        <p:nvSpPr>
          <p:cNvPr id="239" name="Google Shape;239;p33"/>
          <p:cNvSpPr txBox="1"/>
          <p:nvPr/>
        </p:nvSpPr>
        <p:spPr>
          <a:xfrm>
            <a:off x="853950" y="4253300"/>
            <a:ext cx="75624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u="sng">
                <a:solidFill>
                  <a:schemeClr val="hlink"/>
                </a:solidFill>
                <a:hlinkClick r:id="rId8"/>
              </a:rPr>
              <a:t>All Codes used in this session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overview of ESP32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300" y="2207150"/>
            <a:ext cx="2489650" cy="24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226" y="1986175"/>
            <a:ext cx="3130003" cy="261487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2150675" y="1630975"/>
            <a:ext cx="15069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Predecessor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2150675" y="4601050"/>
            <a:ext cx="15069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ESP8266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5942725" y="4601050"/>
            <a:ext cx="16170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ESP-WROOM-32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942725" y="1630975"/>
            <a:ext cx="16170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Successor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8775" y="4488275"/>
            <a:ext cx="655225" cy="6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765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overview of ESP32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226" y="1264313"/>
            <a:ext cx="3130003" cy="261487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5942725" y="4043125"/>
            <a:ext cx="16170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ESP-WROOM-32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17" name="Google Shape;117;p16"/>
          <p:cNvGraphicFramePr/>
          <p:nvPr/>
        </p:nvGraphicFramePr>
        <p:xfrm>
          <a:off x="727650" y="188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{619213C2-50F1-43F5-B9D2-5A6CE356619F}</a:tableStyleId>
              </a:tblPr>
              <a:tblGrid>
                <a:gridCol w="1911725"/>
                <a:gridCol w="2446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No. of Cores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(Dual)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WiFi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 GHz upto 150 Mbps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Bluetooth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BLE and legacy Bluetooth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Architecture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bits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Clock Frequency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240 MHz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 kB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" name="Google Shape;118;p16"/>
          <p:cNvSpPr txBox="1"/>
          <p:nvPr/>
        </p:nvSpPr>
        <p:spPr>
          <a:xfrm>
            <a:off x="727650" y="1406425"/>
            <a:ext cx="44586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Salient features: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8775" y="4488275"/>
            <a:ext cx="655225" cy="6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765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overview of ESP32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3763500" y="4686050"/>
            <a:ext cx="16170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ESP-WROOM-32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688" y="1252800"/>
            <a:ext cx="6428632" cy="328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8775" y="4488275"/>
            <a:ext cx="655225" cy="6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729450" y="575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ESP32s - DEVKIT V1 - DOIT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550" y="1110425"/>
            <a:ext cx="4609945" cy="353933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29450" y="1486800"/>
            <a:ext cx="36321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 ADC Channels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 SPI interfaces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 UART interfaces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 I2C interfaces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16 PWM output channels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 DAC channels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 I2S interfaces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10 Capacitive sensing GPIOs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8775" y="4488275"/>
            <a:ext cx="655225" cy="6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97" y="502300"/>
            <a:ext cx="7810803" cy="46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8775" y="4488275"/>
            <a:ext cx="655225" cy="6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678800" y="11251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Max. current allowed through a GPIO pin is 40mA.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72765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ADC channels</a:t>
            </a:r>
            <a:endParaRPr/>
          </a:p>
        </p:txBody>
      </p:sp>
      <p:graphicFrame>
        <p:nvGraphicFramePr>
          <p:cNvPr id="148" name="Google Shape;148;p20"/>
          <p:cNvGraphicFramePr/>
          <p:nvPr/>
        </p:nvGraphicFramePr>
        <p:xfrm>
          <a:off x="727650" y="1294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{619213C2-50F1-43F5-B9D2-5A6CE356619F}</a:tableStyleId>
              </a:tblPr>
              <a:tblGrid>
                <a:gridCol w="1237625"/>
                <a:gridCol w="1528975"/>
                <a:gridCol w="916150"/>
              </a:tblGrid>
              <a:tr h="36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Channels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GPIO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ADC1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ADC1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ADC1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ADC1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ADC1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ADC1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ADC1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ADC1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ADC2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9" name="Google Shape;149;p20"/>
          <p:cNvGraphicFramePr/>
          <p:nvPr/>
        </p:nvGraphicFramePr>
        <p:xfrm>
          <a:off x="4806025" y="1294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{619213C2-50F1-43F5-B9D2-5A6CE356619F}</a:tableStyleId>
              </a:tblPr>
              <a:tblGrid>
                <a:gridCol w="1237625"/>
                <a:gridCol w="1528975"/>
                <a:gridCol w="916150"/>
              </a:tblGrid>
              <a:tr h="31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Channels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GPIO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ADC2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ADC2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ADC2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ADC2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ADC2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ADC2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ADC2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ADC2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ADC2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775" y="4488275"/>
            <a:ext cx="655225" cy="6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2765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ADC channels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775" y="4488275"/>
            <a:ext cx="655225" cy="6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727650" y="1346150"/>
            <a:ext cx="776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analog to digital conversion is 12 bit by default.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350">
                <a:solidFill>
                  <a:srgbClr val="3A3A3A"/>
                </a:solidFill>
                <a:highlight>
                  <a:srgbClr val="FFFFFF"/>
                </a:highlight>
              </a:rPr>
              <a:t>The voltage measured is then assigned to a value between 0 and 4095, in which 0 V corresponds to 0, and 3.3 V corresponds to 4095.</a:t>
            </a:r>
            <a:endParaRPr sz="13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A3A3A"/>
              </a:solidFill>
              <a:highlight>
                <a:srgbClr val="FFFFFF"/>
              </a:highlight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550" y="2196575"/>
            <a:ext cx="73152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