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0" r:id="rId2"/>
    <p:sldId id="27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73"/>
    <a:srgbClr val="0012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89550" autoAdjust="0"/>
  </p:normalViewPr>
  <p:slideViewPr>
    <p:cSldViewPr snapToGrid="0">
      <p:cViewPr>
        <p:scale>
          <a:sx n="100" d="100"/>
          <a:sy n="100" d="100"/>
        </p:scale>
        <p:origin x="1236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6B453-96B0-45D9-B88D-548502BE7396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AAF87-47C0-4206-8B90-82A24D447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10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 smtClean="0">
                <a:latin typeface="Proxima Nova" panose="02000506030000020004" pitchFamily="50" charset="0"/>
              </a:rPr>
              <a:t>Other quotes:</a:t>
            </a:r>
          </a:p>
          <a:p>
            <a:endParaRPr lang="en-US" sz="1200" i="1" dirty="0" smtClean="0">
              <a:latin typeface="Proxima Nova" panose="02000506030000020004" pitchFamily="50" charset="0"/>
            </a:endParaRPr>
          </a:p>
          <a:p>
            <a:r>
              <a:rPr lang="en-US" sz="1200" i="1" dirty="0" smtClean="0">
                <a:latin typeface="Proxima Nova" panose="02000506030000020004" pitchFamily="50" charset="0"/>
              </a:rPr>
              <a:t>“The DSI was absolutely instrumental in furthering my research.” - Mairaj Syed, Assoc.  Professor</a:t>
            </a:r>
          </a:p>
          <a:p>
            <a:endParaRPr lang="en-US" sz="1200" i="1" dirty="0" smtClean="0">
              <a:latin typeface="Proxima Nova" panose="02000506030000020004" pitchFamily="50" charset="0"/>
            </a:endParaRPr>
          </a:p>
          <a:p>
            <a:r>
              <a:rPr lang="en-US" sz="1200" i="1" dirty="0" smtClean="0">
                <a:latin typeface="Proxima Nova" panose="02000506030000020004" pitchFamily="50" charset="0"/>
              </a:rPr>
              <a:t>“The DSI has broadened my horizons beyond my academic department. It's a true interdisciplinary space.” - Clark Fitzgerald, PhD student</a:t>
            </a:r>
          </a:p>
          <a:p>
            <a:endParaRPr lang="en-US" sz="1200" i="1" dirty="0" smtClean="0">
              <a:latin typeface="Proxima Nova" panose="02000506030000020004" pitchFamily="50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“Collaborating with the Data Science Initiative has made it possible to push my research program in innovative directions. I was able to secure external research funding in large part because of my partnership with the DSI’s data science experts – I could not do the research without them.” Jacob Hibel, Associate Professor</a:t>
            </a:r>
            <a:endParaRPr lang="en-US" sz="1200" i="1" dirty="0" smtClean="0">
              <a:latin typeface="Proxima Nova" panose="02000506030000020004" pitchFamily="50" charset="0"/>
            </a:endParaRPr>
          </a:p>
          <a:p>
            <a:endParaRPr lang="en-US" sz="1200" i="1" dirty="0" smtClean="0">
              <a:latin typeface="Proxima Nova" panose="02000506030000020004" pitchFamily="50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AAF87-47C0-4206-8B90-82A24D447D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41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 smtClean="0">
                <a:latin typeface="Proxima Nova" panose="02000506030000020004" pitchFamily="50" charset="0"/>
              </a:rPr>
              <a:t>Other quotes:</a:t>
            </a:r>
          </a:p>
          <a:p>
            <a:endParaRPr lang="en-US" sz="1200" i="1" dirty="0" smtClean="0">
              <a:latin typeface="Proxima Nova" panose="02000506030000020004" pitchFamily="50" charset="0"/>
            </a:endParaRPr>
          </a:p>
          <a:p>
            <a:r>
              <a:rPr lang="en-US" sz="1200" i="1" dirty="0" smtClean="0">
                <a:latin typeface="Proxima Nova" panose="02000506030000020004" pitchFamily="50" charset="0"/>
              </a:rPr>
              <a:t>“The DSI was absolutely instrumental in furthering my research.” - Mairaj Syed, Assoc.  Professor</a:t>
            </a:r>
          </a:p>
          <a:p>
            <a:endParaRPr lang="en-US" sz="1200" i="1" dirty="0" smtClean="0">
              <a:latin typeface="Proxima Nova" panose="02000506030000020004" pitchFamily="50" charset="0"/>
            </a:endParaRPr>
          </a:p>
          <a:p>
            <a:r>
              <a:rPr lang="en-US" sz="1200" i="1" dirty="0" smtClean="0">
                <a:latin typeface="Proxima Nova" panose="02000506030000020004" pitchFamily="50" charset="0"/>
              </a:rPr>
              <a:t>“The DSI has broadened my horizons beyond my academic department. It's a true interdisciplinary space.” - Clark Fitzgerald, PhD student</a:t>
            </a:r>
          </a:p>
          <a:p>
            <a:endParaRPr lang="en-US" sz="1200" i="1" dirty="0" smtClean="0">
              <a:latin typeface="Proxima Nova" panose="02000506030000020004" pitchFamily="50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“Collaborating with the Data Science Initiative has made it possible to push my research program in innovative directions. I was able to secure external research funding in large part because of my partnership with the DSI’s data science experts – I could not do the research without them.” Jacob Hibel, Associate Professor</a:t>
            </a:r>
            <a:endParaRPr lang="en-US" sz="1200" i="1" dirty="0" smtClean="0">
              <a:latin typeface="Proxima Nova" panose="02000506030000020004" pitchFamily="50" charset="0"/>
            </a:endParaRPr>
          </a:p>
          <a:p>
            <a:endParaRPr lang="en-US" sz="1200" i="1" dirty="0" smtClean="0">
              <a:latin typeface="Proxima Nova" panose="02000506030000020004" pitchFamily="50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DSI has been instrumental in helping me set up a new research project, from supporting my team as we frame our research questions and methodology to assisting in data analysis. Since I am a humanities scholar with no training in data science, my work simply would not have  been possible without this collaboration. - Gina Bloom</a:t>
            </a:r>
          </a:p>
          <a:p>
            <a:endParaRPr lang="en-US" sz="1200" i="1" dirty="0" smtClean="0">
              <a:latin typeface="Proxima Nova" panose="02000506030000020004" pitchFamily="50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AAF87-47C0-4206-8B90-82A24D447D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89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9FAD-3321-468C-A0E4-3EEB80241B51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605CB-64BD-4566-91E2-E69BCE8C9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7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9FAD-3321-468C-A0E4-3EEB80241B51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605CB-64BD-4566-91E2-E69BCE8C9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6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9FAD-3321-468C-A0E4-3EEB80241B51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605CB-64BD-4566-91E2-E69BCE8C9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1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9FAD-3321-468C-A0E4-3EEB80241B51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605CB-64BD-4566-91E2-E69BCE8C9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7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9FAD-3321-468C-A0E4-3EEB80241B51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605CB-64BD-4566-91E2-E69BCE8C9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9FAD-3321-468C-A0E4-3EEB80241B51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605CB-64BD-4566-91E2-E69BCE8C9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4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9FAD-3321-468C-A0E4-3EEB80241B51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605CB-64BD-4566-91E2-E69BCE8C9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9FAD-3321-468C-A0E4-3EEB80241B51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605CB-64BD-4566-91E2-E69BCE8C9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6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9FAD-3321-468C-A0E4-3EEB80241B51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605CB-64BD-4566-91E2-E69BCE8C9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0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9FAD-3321-468C-A0E4-3EEB80241B51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605CB-64BD-4566-91E2-E69BCE8C9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4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9FAD-3321-468C-A0E4-3EEB80241B51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605CB-64BD-4566-91E2-E69BCE8C9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9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39FAD-3321-468C-A0E4-3EEB80241B51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605CB-64BD-4566-91E2-E69BCE8C9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5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6568410" y="389477"/>
            <a:ext cx="5486400" cy="5486400"/>
          </a:xfrm>
          <a:prstGeom prst="ellipse">
            <a:avLst/>
          </a:prstGeom>
          <a:solidFill>
            <a:srgbClr val="FFC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00">
              <a:latin typeface="Proxima Nova" panose="02000506030000020004" pitchFamily="50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551327" y="1595569"/>
            <a:ext cx="3510388" cy="288416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0" tIns="91440" rIns="91440" bIns="91440" rtlCol="0" anchor="ctr"/>
          <a:lstStyle>
            <a:defPPr>
              <a:defRPr lang="en-US"/>
            </a:defPPr>
            <a:lvl1pPr marL="0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27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55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82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10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37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765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892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019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000" dirty="0" smtClean="0">
              <a:latin typeface="Proxima Nova" panose="02000506030000020004" pitchFamily="50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61249" y="338790"/>
            <a:ext cx="5486400" cy="5486400"/>
          </a:xfrm>
          <a:prstGeom prst="ellipse">
            <a:avLst/>
          </a:prstGeom>
          <a:solidFill>
            <a:srgbClr val="FFC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00">
              <a:latin typeface="Proxima Nova" panose="02000506030000020004" pitchFamily="50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56416" y="1014058"/>
            <a:ext cx="3510388" cy="579119"/>
          </a:xfrm>
          <a:prstGeom prst="rect">
            <a:avLst/>
          </a:prstGeom>
          <a:solidFill>
            <a:srgbClr val="262626">
              <a:alpha val="5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0" tIns="91440" rIns="91440" bIns="91440" rtlCol="0" anchor="ctr"/>
          <a:lstStyle>
            <a:defPPr>
              <a:defRPr lang="en-US"/>
            </a:defPPr>
            <a:lvl1pPr marL="0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27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55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82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10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37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765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892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019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dirty="0" smtClean="0">
                <a:latin typeface="Proxima Nova" panose="02000506030000020004" pitchFamily="50" charset="0"/>
              </a:rPr>
              <a:t>TRAINING</a:t>
            </a:r>
            <a:endParaRPr lang="en-US" sz="3000" dirty="0" smtClean="0">
              <a:latin typeface="Proxima Nova" panose="02000506030000020004" pitchFamily="50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33213" y="1014058"/>
            <a:ext cx="3510388" cy="574558"/>
          </a:xfrm>
          <a:prstGeom prst="rect">
            <a:avLst/>
          </a:prstGeom>
          <a:solidFill>
            <a:srgbClr val="262626">
              <a:alpha val="5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0" tIns="91440" rIns="91440" bIns="91440" rtlCol="0" anchor="ctr"/>
          <a:lstStyle>
            <a:defPPr>
              <a:defRPr lang="en-US"/>
            </a:defPPr>
            <a:lvl1pPr marL="0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27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55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82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10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37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765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892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019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dirty="0" smtClean="0">
                <a:latin typeface="Proxima Nova" panose="02000506030000020004" pitchFamily="50" charset="0"/>
              </a:rPr>
              <a:t>RESEARCH</a:t>
            </a:r>
            <a:endParaRPr lang="en-US" sz="3000" dirty="0" smtClean="0">
              <a:latin typeface="Proxima Nova" panose="02000506030000020004" pitchFamily="50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57892" y="1588615"/>
            <a:ext cx="3505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Proxima Nova" panose="02000506030000020004" pitchFamily="50" charset="0"/>
              </a:rPr>
              <a:t>●</a:t>
            </a:r>
            <a:r>
              <a:rPr lang="en-US" sz="1400" dirty="0" smtClean="0">
                <a:latin typeface="Proxima Nova" panose="02000506030000020004" pitchFamily="50" charset="0"/>
              </a:rPr>
              <a:t>  </a:t>
            </a:r>
            <a:r>
              <a:rPr lang="en-US" sz="1400" dirty="0" smtClean="0">
                <a:latin typeface="Proxima Nova" panose="02000506030000020004" pitchFamily="50" charset="0"/>
              </a:rPr>
              <a:t>Workshops  </a:t>
            </a:r>
            <a:r>
              <a:rPr lang="en-US" sz="1000" dirty="0" smtClean="0">
                <a:latin typeface="Proxima Nova" panose="02000506030000020004" pitchFamily="50" charset="0"/>
              </a:rPr>
              <a:t>●   </a:t>
            </a:r>
            <a:r>
              <a:rPr lang="en-US" sz="1400" dirty="0" smtClean="0">
                <a:latin typeface="Proxima Nova" panose="02000506030000020004" pitchFamily="50" charset="0"/>
              </a:rPr>
              <a:t>Hackathons </a:t>
            </a:r>
          </a:p>
          <a:p>
            <a:pPr algn="ctr"/>
            <a:r>
              <a:rPr lang="en-US" sz="1000" dirty="0" smtClean="0">
                <a:latin typeface="Proxima Nova" panose="02000506030000020004" pitchFamily="50" charset="0"/>
              </a:rPr>
              <a:t>● </a:t>
            </a:r>
            <a:r>
              <a:rPr lang="en-US" sz="1400" dirty="0" smtClean="0">
                <a:latin typeface="Proxima Nova" panose="02000506030000020004" pitchFamily="50" charset="0"/>
              </a:rPr>
              <a:t> </a:t>
            </a:r>
            <a:r>
              <a:rPr lang="en-US" sz="1400" dirty="0" smtClean="0">
                <a:latin typeface="Proxima Nova" panose="02000506030000020004" pitchFamily="50" charset="0"/>
              </a:rPr>
              <a:t>Internships</a:t>
            </a:r>
            <a:endParaRPr lang="en-US" sz="1400" dirty="0">
              <a:latin typeface="Proxima Nova" panose="02000506030000020004" pitchFamily="50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139676" y="1588615"/>
            <a:ext cx="3510388" cy="288416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0" tIns="91440" rIns="91440" bIns="91440" rtlCol="0" anchor="ctr"/>
          <a:lstStyle>
            <a:defPPr>
              <a:defRPr lang="en-US"/>
            </a:defPPr>
            <a:lvl1pPr marL="0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27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55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82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10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37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765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892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019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000" dirty="0" smtClean="0">
              <a:latin typeface="Proxima Nova" panose="02000506030000020004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9"/>
          <a:stretch/>
        </p:blipFill>
        <p:spPr>
          <a:xfrm>
            <a:off x="1142999" y="2136667"/>
            <a:ext cx="3190605" cy="233568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139676" y="1588615"/>
            <a:ext cx="350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Proxima Nova" panose="02000506030000020004" pitchFamily="50" charset="0"/>
              </a:rPr>
              <a:t>●</a:t>
            </a:r>
            <a:r>
              <a:rPr lang="en-US" sz="1400" dirty="0" smtClean="0">
                <a:latin typeface="Proxima Nova" panose="02000506030000020004" pitchFamily="50" charset="0"/>
              </a:rPr>
              <a:t>  </a:t>
            </a:r>
            <a:r>
              <a:rPr lang="en-US" sz="1400" dirty="0" smtClean="0">
                <a:latin typeface="Proxima Nova" panose="02000506030000020004" pitchFamily="50" charset="0"/>
              </a:rPr>
              <a:t>Collaborations  </a:t>
            </a:r>
            <a:r>
              <a:rPr lang="en-US" sz="1000" dirty="0" smtClean="0">
                <a:latin typeface="Proxima Nova" panose="02000506030000020004" pitchFamily="50" charset="0"/>
              </a:rPr>
              <a:t>●   </a:t>
            </a:r>
            <a:r>
              <a:rPr lang="en-US" sz="1400" dirty="0" smtClean="0">
                <a:latin typeface="Proxima Nova" panose="02000506030000020004" pitchFamily="50" charset="0"/>
              </a:rPr>
              <a:t>Consultations  </a:t>
            </a:r>
          </a:p>
          <a:p>
            <a:pPr algn="ctr"/>
            <a:r>
              <a:rPr lang="en-US" sz="1000" dirty="0" smtClean="0">
                <a:latin typeface="Proxima Nova" panose="02000506030000020004" pitchFamily="50" charset="0"/>
              </a:rPr>
              <a:t>● </a:t>
            </a:r>
            <a:r>
              <a:rPr lang="en-US" sz="1400" dirty="0" smtClean="0">
                <a:latin typeface="Proxima Nova" panose="02000506030000020004" pitchFamily="50" charset="0"/>
              </a:rPr>
              <a:t> </a:t>
            </a:r>
            <a:r>
              <a:rPr lang="en-US" sz="1400" dirty="0" smtClean="0">
                <a:latin typeface="Proxima Nova" panose="02000506030000020004" pitchFamily="50" charset="0"/>
              </a:rPr>
              <a:t>Development</a:t>
            </a:r>
            <a:endParaRPr lang="en-US" sz="1400" dirty="0">
              <a:latin typeface="Proxima Nova" panose="02000506030000020004" pitchFamily="50" charset="0"/>
            </a:endParaRPr>
          </a:p>
        </p:txBody>
      </p:sp>
      <p:sp>
        <p:nvSpPr>
          <p:cNvPr id="45" name="Title 1"/>
          <p:cNvSpPr>
            <a:spLocks noGrp="1"/>
          </p:cNvSpPr>
          <p:nvPr>
            <p:ph type="ctrTitle"/>
          </p:nvPr>
        </p:nvSpPr>
        <p:spPr>
          <a:xfrm>
            <a:off x="1545609" y="-203843"/>
            <a:ext cx="9144000" cy="1199923"/>
          </a:xfrm>
        </p:spPr>
        <p:txBody>
          <a:bodyPr/>
          <a:lstStyle/>
          <a:p>
            <a:r>
              <a:rPr lang="en-US" dirty="0" smtClean="0">
                <a:latin typeface="Proxima Nova" panose="02000506030000020004" pitchFamily="50" charset="0"/>
              </a:rPr>
              <a:t>Strategy</a:t>
            </a:r>
            <a:endParaRPr lang="en-US" dirty="0">
              <a:latin typeface="Proxima Nova" panose="02000506030000020004" pitchFamily="50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362415" y="2778640"/>
            <a:ext cx="3510388" cy="298009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0" tIns="91440" rIns="91440" bIns="91440" rtlCol="0" anchor="ctr"/>
          <a:lstStyle>
            <a:defPPr>
              <a:defRPr lang="en-US"/>
            </a:defPPr>
            <a:lvl1pPr marL="0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27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55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82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10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37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765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892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019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000" dirty="0" smtClean="0">
              <a:latin typeface="Proxima Nova" panose="0200050603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4250" b="5693"/>
          <a:stretch/>
        </p:blipFill>
        <p:spPr>
          <a:xfrm>
            <a:off x="7845454" y="2136667"/>
            <a:ext cx="3213071" cy="2358939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3364830" y="1517238"/>
            <a:ext cx="5486400" cy="5486400"/>
          </a:xfrm>
          <a:prstGeom prst="ellipse">
            <a:avLst/>
          </a:prstGeom>
          <a:solidFill>
            <a:srgbClr val="FFD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00">
              <a:latin typeface="Proxima Nova" panose="02000506030000020004" pitchFamily="50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53439" y="2193718"/>
            <a:ext cx="3508010" cy="579119"/>
          </a:xfrm>
          <a:prstGeom prst="rect">
            <a:avLst/>
          </a:prstGeom>
          <a:solidFill>
            <a:srgbClr val="262626">
              <a:alpha val="5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0" tIns="91440" rIns="91440" bIns="91440" rtlCol="0" anchor="ctr"/>
          <a:lstStyle>
            <a:defPPr>
              <a:defRPr lang="en-US"/>
            </a:defPPr>
            <a:lvl1pPr marL="0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27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55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82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10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37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765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892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019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dirty="0" smtClean="0">
                <a:latin typeface="Proxima Nova" panose="02000506030000020004" pitchFamily="50" charset="0"/>
              </a:rPr>
              <a:t>COMMUNITY</a:t>
            </a:r>
            <a:endParaRPr lang="en-US" sz="3000" dirty="0" smtClean="0">
              <a:latin typeface="Proxima Nova" panose="02000506030000020004" pitchFamily="50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52801" y="5903521"/>
            <a:ext cx="351508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200" i="1" dirty="0" smtClean="0">
                <a:latin typeface="Proxima Nova" panose="02000506030000020004" pitchFamily="50" charset="0"/>
              </a:rPr>
              <a:t>“The DSI has given me the space and network to go further in my data science investigations than I could have on my own.” </a:t>
            </a:r>
            <a:br>
              <a:rPr lang="en-US" sz="1200" i="1" dirty="0" smtClean="0">
                <a:latin typeface="Proxima Nova" panose="02000506030000020004" pitchFamily="50" charset="0"/>
              </a:rPr>
            </a:br>
            <a:r>
              <a:rPr lang="en-US" sz="1000" i="1" dirty="0" smtClean="0">
                <a:latin typeface="Proxima Nova" panose="02000506030000020004" pitchFamily="50" charset="0"/>
              </a:rPr>
              <a:t>- Ryan Phillips, PhD student</a:t>
            </a:r>
            <a:endParaRPr lang="en-US" sz="1000" i="1" dirty="0">
              <a:latin typeface="Proxima Nova" panose="0200050603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29"/>
          <a:stretch/>
        </p:blipFill>
        <p:spPr>
          <a:xfrm>
            <a:off x="4362450" y="3358837"/>
            <a:ext cx="3521111" cy="240953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329813" y="2829888"/>
            <a:ext cx="3508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Proxima Nova" panose="02000506030000020004" pitchFamily="50" charset="0"/>
              </a:rPr>
              <a:t>●</a:t>
            </a:r>
            <a:r>
              <a:rPr lang="en-US" sz="1400" dirty="0" smtClean="0">
                <a:latin typeface="Proxima Nova" panose="02000506030000020004" pitchFamily="50" charset="0"/>
              </a:rPr>
              <a:t>  </a:t>
            </a:r>
            <a:r>
              <a:rPr lang="en-US" sz="1400" dirty="0" smtClean="0">
                <a:latin typeface="Proxima Nova" panose="02000506030000020004" pitchFamily="50" charset="0"/>
              </a:rPr>
              <a:t>Affiliates program  </a:t>
            </a:r>
            <a:r>
              <a:rPr lang="en-US" sz="1000" dirty="0" smtClean="0">
                <a:latin typeface="Proxima Nova" panose="02000506030000020004" pitchFamily="50" charset="0"/>
              </a:rPr>
              <a:t>●   </a:t>
            </a:r>
            <a:r>
              <a:rPr lang="en-US" sz="1400" dirty="0" smtClean="0">
                <a:latin typeface="Proxima Nova" panose="02000506030000020004" pitchFamily="50" charset="0"/>
              </a:rPr>
              <a:t>Un-Seminars  </a:t>
            </a:r>
          </a:p>
          <a:p>
            <a:pPr algn="ctr"/>
            <a:r>
              <a:rPr lang="en-US" sz="1000" dirty="0" smtClean="0">
                <a:latin typeface="Proxima Nova" panose="02000506030000020004" pitchFamily="50" charset="0"/>
              </a:rPr>
              <a:t>● </a:t>
            </a:r>
            <a:r>
              <a:rPr lang="en-US" sz="1400" dirty="0" smtClean="0">
                <a:latin typeface="Proxima Nova" panose="02000506030000020004" pitchFamily="50" charset="0"/>
              </a:rPr>
              <a:t> </a:t>
            </a:r>
            <a:r>
              <a:rPr lang="en-US" sz="1400" dirty="0" smtClean="0">
                <a:latin typeface="Proxima Nova" panose="02000506030000020004" pitchFamily="50" charset="0"/>
              </a:rPr>
              <a:t>Symposia</a:t>
            </a:r>
            <a:endParaRPr lang="en-US" sz="1400" dirty="0">
              <a:latin typeface="Proxima Nova" panose="02000506030000020004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4200" y="4609252"/>
            <a:ext cx="2712391" cy="1359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200" i="1" dirty="0" smtClean="0">
                <a:latin typeface="Proxima Nova" panose="02000506030000020004" pitchFamily="50" charset="0"/>
              </a:rPr>
              <a:t>“I secured external research funding in large part because of my partnership with the DSI. I could not do the research without them.” </a:t>
            </a:r>
            <a:br>
              <a:rPr lang="en-US" sz="1200" i="1" dirty="0" smtClean="0">
                <a:latin typeface="Proxima Nova" panose="02000506030000020004" pitchFamily="50" charset="0"/>
              </a:rPr>
            </a:br>
            <a:r>
              <a:rPr lang="en-US" sz="1000" i="1" dirty="0" smtClean="0">
                <a:latin typeface="Proxima Nova" panose="02000506030000020004" pitchFamily="50" charset="0"/>
              </a:rPr>
              <a:t>- Jacob Hibel, Assoc. Professor</a:t>
            </a:r>
            <a:endParaRPr lang="en-US" sz="1000" dirty="0" smtClean="0">
              <a:latin typeface="Proxima Nova" panose="02000506030000020004" pitchFamily="50" charset="0"/>
            </a:endParaRPr>
          </a:p>
          <a:p>
            <a:pPr algn="r"/>
            <a:endParaRPr lang="en-US" sz="1200" i="1" dirty="0" smtClean="0">
              <a:latin typeface="Proxima Nova" panose="02000506030000020004" pitchFamily="50" charset="0"/>
            </a:endParaRPr>
          </a:p>
          <a:p>
            <a:pPr algn="r"/>
            <a:endParaRPr lang="en-US" sz="1200" i="1" dirty="0" smtClean="0">
              <a:latin typeface="Proxima Nova" panose="02000506030000020004" pitchFamily="5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04217" y="4638373"/>
            <a:ext cx="2282529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200" i="1" dirty="0" smtClean="0">
                <a:latin typeface="Proxima Nova" panose="02000506030000020004" pitchFamily="50" charset="0"/>
              </a:rPr>
              <a:t>“DSI has provided me with skills that have increased my research productivity.” </a:t>
            </a:r>
            <a:br>
              <a:rPr lang="en-US" sz="1200" i="1" dirty="0" smtClean="0">
                <a:latin typeface="Proxima Nova" panose="02000506030000020004" pitchFamily="50" charset="0"/>
              </a:rPr>
            </a:br>
            <a:r>
              <a:rPr lang="en-US" sz="1000" i="1" dirty="0" smtClean="0">
                <a:latin typeface="Proxima Nova" panose="02000506030000020004" pitchFamily="50" charset="0"/>
              </a:rPr>
              <a:t>- Nick Bowden, PhD student</a:t>
            </a:r>
          </a:p>
        </p:txBody>
      </p:sp>
    </p:spTree>
    <p:extLst>
      <p:ext uri="{BB962C8B-B14F-4D97-AF65-F5344CB8AC3E}">
        <p14:creationId xmlns:p14="http://schemas.microsoft.com/office/powerpoint/2010/main" val="198159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42308" y="2223943"/>
            <a:ext cx="3510388" cy="579119"/>
          </a:xfrm>
          <a:prstGeom prst="rect">
            <a:avLst/>
          </a:prstGeom>
          <a:solidFill>
            <a:srgbClr val="262626">
              <a:alpha val="5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0" tIns="91440" rIns="91440" bIns="91440" rtlCol="0" anchor="ctr"/>
          <a:lstStyle>
            <a:defPPr>
              <a:defRPr lang="en-US"/>
            </a:defPPr>
            <a:lvl1pPr marL="0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27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55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82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10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37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765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892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019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dirty="0" smtClean="0">
                <a:latin typeface="Proxima Nova" panose="02000506030000020004" pitchFamily="50" charset="0"/>
              </a:rPr>
              <a:t>Departments</a:t>
            </a:r>
            <a:endParaRPr lang="en-US" sz="3000" dirty="0" smtClean="0">
              <a:latin typeface="Proxima Nova" panose="02000506030000020004" pitchFamily="50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25504" y="3618678"/>
            <a:ext cx="3508010" cy="92580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0" tIns="91440" rIns="91440" bIns="91440" rtlCol="0" anchor="ctr"/>
          <a:lstStyle>
            <a:defPPr>
              <a:defRPr lang="en-US"/>
            </a:defPPr>
            <a:lvl1pPr marL="0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27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55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82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10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37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765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892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019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dirty="0" smtClean="0">
                <a:latin typeface="Proxima Nova" panose="02000506030000020004" pitchFamily="50" charset="0"/>
              </a:rPr>
              <a:t>Data Science Initiative</a:t>
            </a:r>
            <a:endParaRPr lang="en-US" sz="3000" dirty="0" smtClean="0">
              <a:latin typeface="Proxima Nova" panose="02000506030000020004" pitchFamily="50" charset="0"/>
            </a:endParaRPr>
          </a:p>
        </p:txBody>
      </p:sp>
      <p:sp>
        <p:nvSpPr>
          <p:cNvPr id="45" name="Title 1"/>
          <p:cNvSpPr>
            <a:spLocks noGrp="1"/>
          </p:cNvSpPr>
          <p:nvPr>
            <p:ph type="ctrTitle"/>
          </p:nvPr>
        </p:nvSpPr>
        <p:spPr>
          <a:xfrm>
            <a:off x="1545609" y="-7874"/>
            <a:ext cx="9144000" cy="1199923"/>
          </a:xfrm>
        </p:spPr>
        <p:txBody>
          <a:bodyPr/>
          <a:lstStyle/>
          <a:p>
            <a:r>
              <a:rPr lang="en-US" dirty="0" smtClean="0">
                <a:latin typeface="Proxima Nova" panose="02000506030000020004" pitchFamily="50" charset="0"/>
              </a:rPr>
              <a:t>Engagement</a:t>
            </a:r>
            <a:endParaRPr lang="en-US" dirty="0">
              <a:latin typeface="Proxima Nova" panose="02000506030000020004" pitchFamily="50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06322" y="2242647"/>
            <a:ext cx="3510388" cy="574558"/>
          </a:xfrm>
          <a:prstGeom prst="rect">
            <a:avLst/>
          </a:prstGeom>
          <a:solidFill>
            <a:srgbClr val="262626">
              <a:alpha val="5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0" tIns="91440" rIns="91440" bIns="91440" rtlCol="0" anchor="ctr"/>
          <a:lstStyle>
            <a:defPPr>
              <a:defRPr lang="en-US"/>
            </a:defPPr>
            <a:lvl1pPr marL="0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27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55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82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10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37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765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892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019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dirty="0" smtClean="0">
                <a:latin typeface="Proxima Nova" panose="02000506030000020004" pitchFamily="50" charset="0"/>
              </a:rPr>
              <a:t>Core Facilities</a:t>
            </a:r>
            <a:endParaRPr lang="en-US" sz="3000" dirty="0" smtClean="0">
              <a:latin typeface="Proxima Nova" panose="02000506030000020004" pitchFamily="50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506322" y="4892004"/>
            <a:ext cx="3510388" cy="574558"/>
          </a:xfrm>
          <a:prstGeom prst="rect">
            <a:avLst/>
          </a:prstGeom>
          <a:solidFill>
            <a:srgbClr val="262626">
              <a:alpha val="5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0" tIns="91440" rIns="91440" bIns="91440" rtlCol="0" anchor="ctr"/>
          <a:lstStyle>
            <a:defPPr>
              <a:defRPr lang="en-US"/>
            </a:defPPr>
            <a:lvl1pPr marL="0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27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55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82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10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37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765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892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019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dirty="0" smtClean="0">
                <a:latin typeface="Proxima Nova" panose="02000506030000020004" pitchFamily="50" charset="0"/>
              </a:rPr>
              <a:t>Centers</a:t>
            </a:r>
            <a:endParaRPr lang="en-US" sz="3000" dirty="0" smtClean="0">
              <a:latin typeface="Proxima Nova" panose="02000506030000020004" pitchFamily="50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2308" y="4892004"/>
            <a:ext cx="3510388" cy="574558"/>
          </a:xfrm>
          <a:prstGeom prst="rect">
            <a:avLst/>
          </a:prstGeom>
          <a:solidFill>
            <a:srgbClr val="262626">
              <a:alpha val="5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0" tIns="91440" rIns="91440" bIns="91440" rtlCol="0" anchor="ctr"/>
          <a:lstStyle>
            <a:defPPr>
              <a:defRPr lang="en-US"/>
            </a:defPPr>
            <a:lvl1pPr marL="0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27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55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82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10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37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765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892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019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dirty="0" smtClean="0">
                <a:latin typeface="Proxima Nova" panose="02000506030000020004" pitchFamily="50" charset="0"/>
              </a:rPr>
              <a:t>Research Labs</a:t>
            </a:r>
            <a:endParaRPr lang="en-US" sz="3000" dirty="0" smtClean="0">
              <a:latin typeface="Proxima Nova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67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6030</TotalTime>
  <Words>355</Words>
  <Application>Microsoft Office PowerPoint</Application>
  <PresentationFormat>Widescreen</PresentationFormat>
  <Paragraphs>37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Proxima Nova</vt:lpstr>
      <vt:lpstr>Office Theme</vt:lpstr>
      <vt:lpstr>Strategy</vt:lpstr>
      <vt:lpstr>Engagement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at UC Davis</dc:title>
  <dc:creator>Pamela Reynolds</dc:creator>
  <cp:lastModifiedBy>Pamela Reynolds</cp:lastModifiedBy>
  <cp:revision>23</cp:revision>
  <dcterms:created xsi:type="dcterms:W3CDTF">2017-08-26T19:36:20Z</dcterms:created>
  <dcterms:modified xsi:type="dcterms:W3CDTF">2017-08-31T00:06:26Z</dcterms:modified>
</cp:coreProperties>
</file>