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Open Sauce Bold" charset="1" panose="00000800000000000000"/>
      <p:regular r:id="rId19"/>
    </p:embeddedFont>
    <p:embeddedFont>
      <p:font typeface="Open Sauce Heavy" charset="1" panose="00000A00000000000000"/>
      <p:regular r:id="rId20"/>
    </p:embeddedFont>
    <p:embeddedFont>
      <p:font typeface="Open Sauce" charset="1" panose="00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jpeg" Type="http://schemas.openxmlformats.org/officeDocument/2006/relationships/image"/><Relationship Id="rId3" Target="../media/image2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png" Type="http://schemas.openxmlformats.org/officeDocument/2006/relationships/image"/><Relationship Id="rId11" Target="../media/image16.svg" Type="http://schemas.openxmlformats.org/officeDocument/2006/relationships/image"/><Relationship Id="rId12" Target="../media/image17.png" Type="http://schemas.openxmlformats.org/officeDocument/2006/relationships/image"/><Relationship Id="rId13" Target="../media/image18.svg" Type="http://schemas.openxmlformats.org/officeDocument/2006/relationships/image"/><Relationship Id="rId14" Target="../media/image19.png" Type="http://schemas.openxmlformats.org/officeDocument/2006/relationships/image"/><Relationship Id="rId15" Target="../media/image20.svg" Type="http://schemas.openxmlformats.org/officeDocument/2006/relationships/image"/><Relationship Id="rId2" Target="../media/image7.png" Type="http://schemas.openxmlformats.org/officeDocument/2006/relationships/image"/><Relationship Id="rId3" Target="../media/image8.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sp>
        <p:nvSpPr>
          <p:cNvPr name="Freeform 2" id="2"/>
          <p:cNvSpPr/>
          <p:nvPr/>
        </p:nvSpPr>
        <p:spPr>
          <a:xfrm flipH="false" flipV="false" rot="0">
            <a:off x="15047759" y="3749017"/>
            <a:ext cx="3240241" cy="6504134"/>
          </a:xfrm>
          <a:custGeom>
            <a:avLst/>
            <a:gdLst/>
            <a:ahLst/>
            <a:cxnLst/>
            <a:rect r="r" b="b" t="t" l="l"/>
            <a:pathLst>
              <a:path h="6504134" w="3240241">
                <a:moveTo>
                  <a:pt x="0" y="0"/>
                </a:moveTo>
                <a:lnTo>
                  <a:pt x="3240241" y="0"/>
                </a:lnTo>
                <a:lnTo>
                  <a:pt x="3240241" y="6504133"/>
                </a:lnTo>
                <a:lnTo>
                  <a:pt x="0" y="65041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3032403" y="-1448305"/>
            <a:ext cx="5255597" cy="13183610"/>
            <a:chOff x="0" y="0"/>
            <a:chExt cx="1384190" cy="3472227"/>
          </a:xfrm>
        </p:grpSpPr>
        <p:sp>
          <p:nvSpPr>
            <p:cNvPr name="Freeform 4" id="4"/>
            <p:cNvSpPr/>
            <p:nvPr/>
          </p:nvSpPr>
          <p:spPr>
            <a:xfrm flipH="false" flipV="false" rot="0">
              <a:off x="0" y="0"/>
              <a:ext cx="1384190" cy="3472226"/>
            </a:xfrm>
            <a:custGeom>
              <a:avLst/>
              <a:gdLst/>
              <a:ahLst/>
              <a:cxnLst/>
              <a:rect r="r" b="b" t="t" l="l"/>
              <a:pathLst>
                <a:path h="3472226" w="1384190">
                  <a:moveTo>
                    <a:pt x="0" y="0"/>
                  </a:moveTo>
                  <a:lnTo>
                    <a:pt x="1384190" y="0"/>
                  </a:lnTo>
                  <a:lnTo>
                    <a:pt x="1384190" y="3472226"/>
                  </a:lnTo>
                  <a:lnTo>
                    <a:pt x="0" y="3472226"/>
                  </a:lnTo>
                  <a:close/>
                </a:path>
              </a:pathLst>
            </a:custGeom>
            <a:solidFill>
              <a:srgbClr val="00BF63"/>
            </a:solidFill>
          </p:spPr>
        </p:sp>
        <p:sp>
          <p:nvSpPr>
            <p:cNvPr name="TextBox 5" id="5"/>
            <p:cNvSpPr txBox="true"/>
            <p:nvPr/>
          </p:nvSpPr>
          <p:spPr>
            <a:xfrm>
              <a:off x="0" y="-19050"/>
              <a:ext cx="1384190" cy="3491277"/>
            </a:xfrm>
            <a:prstGeom prst="rect">
              <a:avLst/>
            </a:prstGeom>
          </p:spPr>
          <p:txBody>
            <a:bodyPr anchor="ctr" rtlCol="false" tIns="50800" lIns="50800" bIns="50800" rIns="50800"/>
            <a:lstStyle/>
            <a:p>
              <a:pPr algn="ctr">
                <a:lnSpc>
                  <a:spcPts val="2859"/>
                </a:lnSpc>
              </a:pPr>
            </a:p>
          </p:txBody>
        </p:sp>
      </p:grpSp>
      <p:sp>
        <p:nvSpPr>
          <p:cNvPr name="Freeform 6" id="6"/>
          <p:cNvSpPr/>
          <p:nvPr/>
        </p:nvSpPr>
        <p:spPr>
          <a:xfrm flipH="false" flipV="false" rot="0">
            <a:off x="9432880" y="1526000"/>
            <a:ext cx="7234999" cy="7234999"/>
          </a:xfrm>
          <a:custGeom>
            <a:avLst/>
            <a:gdLst/>
            <a:ahLst/>
            <a:cxnLst/>
            <a:rect r="r" b="b" t="t" l="l"/>
            <a:pathLst>
              <a:path h="7234999" w="7234999">
                <a:moveTo>
                  <a:pt x="0" y="0"/>
                </a:moveTo>
                <a:lnTo>
                  <a:pt x="7234999" y="0"/>
                </a:lnTo>
                <a:lnTo>
                  <a:pt x="7234999" y="7235000"/>
                </a:lnTo>
                <a:lnTo>
                  <a:pt x="0" y="72350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7" id="7"/>
          <p:cNvGrpSpPr>
            <a:grpSpLocks noChangeAspect="true"/>
          </p:cNvGrpSpPr>
          <p:nvPr/>
        </p:nvGrpSpPr>
        <p:grpSpPr>
          <a:xfrm rot="0">
            <a:off x="10106590" y="2199722"/>
            <a:ext cx="5887580" cy="5887556"/>
            <a:chOff x="0" y="0"/>
            <a:chExt cx="6350000" cy="6349975"/>
          </a:xfrm>
        </p:grpSpPr>
        <p:sp>
          <p:nvSpPr>
            <p:cNvPr name="Freeform 8" id="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6"/>
              <a:stretch>
                <a:fillRect l="-25237" t="0" r="-25237" b="0"/>
              </a:stretch>
            </a:blipFill>
          </p:spPr>
        </p:sp>
      </p:grpSp>
      <p:grpSp>
        <p:nvGrpSpPr>
          <p:cNvPr name="Group 9" id="9"/>
          <p:cNvGrpSpPr/>
          <p:nvPr/>
        </p:nvGrpSpPr>
        <p:grpSpPr>
          <a:xfrm rot="0">
            <a:off x="1013284" y="2474032"/>
            <a:ext cx="123138" cy="4577816"/>
            <a:chOff x="0" y="0"/>
            <a:chExt cx="32431" cy="1205680"/>
          </a:xfrm>
        </p:grpSpPr>
        <p:sp>
          <p:nvSpPr>
            <p:cNvPr name="Freeform 10" id="10"/>
            <p:cNvSpPr/>
            <p:nvPr/>
          </p:nvSpPr>
          <p:spPr>
            <a:xfrm flipH="false" flipV="false" rot="0">
              <a:off x="0" y="0"/>
              <a:ext cx="32431" cy="1205680"/>
            </a:xfrm>
            <a:custGeom>
              <a:avLst/>
              <a:gdLst/>
              <a:ahLst/>
              <a:cxnLst/>
              <a:rect r="r" b="b" t="t" l="l"/>
              <a:pathLst>
                <a:path h="1205680" w="32431">
                  <a:moveTo>
                    <a:pt x="0" y="0"/>
                  </a:moveTo>
                  <a:lnTo>
                    <a:pt x="32431" y="0"/>
                  </a:lnTo>
                  <a:lnTo>
                    <a:pt x="32431" y="1205680"/>
                  </a:lnTo>
                  <a:lnTo>
                    <a:pt x="0" y="1205680"/>
                  </a:lnTo>
                  <a:close/>
                </a:path>
              </a:pathLst>
            </a:custGeom>
            <a:solidFill>
              <a:srgbClr val="123D33"/>
            </a:solidFill>
            <a:ln cap="sq">
              <a:noFill/>
              <a:prstDash val="solid"/>
              <a:miter/>
            </a:ln>
          </p:spPr>
        </p:sp>
        <p:sp>
          <p:nvSpPr>
            <p:cNvPr name="TextBox 11" id="11"/>
            <p:cNvSpPr txBox="true"/>
            <p:nvPr/>
          </p:nvSpPr>
          <p:spPr>
            <a:xfrm>
              <a:off x="0" y="-19050"/>
              <a:ext cx="32431" cy="122473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12" id="12"/>
          <p:cNvSpPr txBox="true"/>
          <p:nvPr/>
        </p:nvSpPr>
        <p:spPr>
          <a:xfrm rot="0">
            <a:off x="1260851" y="2331157"/>
            <a:ext cx="9438687" cy="2688780"/>
          </a:xfrm>
          <a:prstGeom prst="rect">
            <a:avLst/>
          </a:prstGeom>
        </p:spPr>
        <p:txBody>
          <a:bodyPr anchor="t" rtlCol="false" tIns="0" lIns="0" bIns="0" rIns="0">
            <a:spAutoFit/>
          </a:bodyPr>
          <a:lstStyle/>
          <a:p>
            <a:pPr algn="l">
              <a:lnSpc>
                <a:spcPts val="10874"/>
              </a:lnSpc>
            </a:pPr>
            <a:r>
              <a:rPr lang="en-US" sz="7767" spc="-155" b="true">
                <a:solidFill>
                  <a:srgbClr val="191919"/>
                </a:solidFill>
                <a:latin typeface="Open Sauce Bold"/>
                <a:ea typeface="Open Sauce Bold"/>
                <a:cs typeface="Open Sauce Bold"/>
                <a:sym typeface="Open Sauce Bold"/>
              </a:rPr>
              <a:t>Diagnostic des</a:t>
            </a:r>
          </a:p>
          <a:p>
            <a:pPr algn="l">
              <a:lnSpc>
                <a:spcPts val="10874"/>
              </a:lnSpc>
            </a:pPr>
            <a:r>
              <a:rPr lang="en-US" sz="7767" spc="-155" b="true">
                <a:solidFill>
                  <a:srgbClr val="191919"/>
                </a:solidFill>
                <a:latin typeface="Open Sauce Bold"/>
                <a:ea typeface="Open Sauce Bold"/>
                <a:cs typeface="Open Sauce Bold"/>
                <a:sym typeface="Open Sauce Bold"/>
              </a:rPr>
              <a:t>maladies du maïs</a:t>
            </a:r>
          </a:p>
        </p:txBody>
      </p:sp>
      <p:sp>
        <p:nvSpPr>
          <p:cNvPr name="TextBox 13" id="13"/>
          <p:cNvSpPr txBox="true"/>
          <p:nvPr/>
        </p:nvSpPr>
        <p:spPr>
          <a:xfrm rot="0">
            <a:off x="1260851" y="5994573"/>
            <a:ext cx="8293728" cy="1057275"/>
          </a:xfrm>
          <a:prstGeom prst="rect">
            <a:avLst/>
          </a:prstGeom>
        </p:spPr>
        <p:txBody>
          <a:bodyPr anchor="t" rtlCol="false" tIns="0" lIns="0" bIns="0" rIns="0">
            <a:spAutoFit/>
          </a:bodyPr>
          <a:lstStyle/>
          <a:p>
            <a:pPr algn="l">
              <a:lnSpc>
                <a:spcPts val="4200"/>
              </a:lnSpc>
            </a:pPr>
            <a:r>
              <a:rPr lang="en-US" sz="3000" spc="-60" b="true">
                <a:solidFill>
                  <a:srgbClr val="191919"/>
                </a:solidFill>
                <a:latin typeface="Open Sauce Heavy"/>
                <a:ea typeface="Open Sauce Heavy"/>
                <a:cs typeface="Open Sauce Heavy"/>
                <a:sym typeface="Open Sauce Heavy"/>
              </a:rPr>
              <a:t>Surveillance de la santé des plantes par l'IA pour l'agriculture africaine</a:t>
            </a:r>
          </a:p>
        </p:txBody>
      </p:sp>
      <p:sp>
        <p:nvSpPr>
          <p:cNvPr name="TextBox 14" id="14"/>
          <p:cNvSpPr txBox="true"/>
          <p:nvPr/>
        </p:nvSpPr>
        <p:spPr>
          <a:xfrm rot="0">
            <a:off x="167764" y="8980075"/>
            <a:ext cx="15639179" cy="1148661"/>
          </a:xfrm>
          <a:prstGeom prst="rect">
            <a:avLst/>
          </a:prstGeom>
        </p:spPr>
        <p:txBody>
          <a:bodyPr anchor="t" rtlCol="false" tIns="0" lIns="0" bIns="0" rIns="0">
            <a:spAutoFit/>
          </a:bodyPr>
          <a:lstStyle/>
          <a:p>
            <a:pPr algn="l">
              <a:lnSpc>
                <a:spcPts val="4612"/>
              </a:lnSpc>
            </a:pPr>
            <a:r>
              <a:rPr lang="en-US" sz="3318" spc="265" b="true">
                <a:solidFill>
                  <a:srgbClr val="191919"/>
                </a:solidFill>
                <a:latin typeface="Open Sauce Bold"/>
                <a:ea typeface="Open Sauce Bold"/>
                <a:cs typeface="Open Sauce Bold"/>
                <a:sym typeface="Open Sauce Bold"/>
              </a:rPr>
              <a:t>Réaliser par: Deep Consulting pour le compte du</a:t>
            </a:r>
          </a:p>
          <a:p>
            <a:pPr algn="l">
              <a:lnSpc>
                <a:spcPts val="4612"/>
              </a:lnSpc>
            </a:pPr>
            <a:r>
              <a:rPr lang="en-US" sz="3318" spc="265" b="true">
                <a:solidFill>
                  <a:srgbClr val="191919"/>
                </a:solidFill>
                <a:latin typeface="Open Sauce Bold"/>
                <a:ea typeface="Open Sauce Bold"/>
                <a:cs typeface="Open Sauce Bold"/>
                <a:sym typeface="Open Sauce Bold"/>
              </a:rPr>
              <a:t>                       hackathon CONIA</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480307" y="3688829"/>
            <a:ext cx="7627201" cy="1846368"/>
          </a:xfrm>
          <a:prstGeom prst="rect">
            <a:avLst/>
          </a:prstGeom>
        </p:spPr>
        <p:txBody>
          <a:bodyPr anchor="t" rtlCol="false" tIns="0" lIns="0" bIns="0" rIns="0">
            <a:spAutoFit/>
          </a:bodyPr>
          <a:lstStyle/>
          <a:p>
            <a:pPr algn="l" marL="0" indent="0" lvl="0">
              <a:lnSpc>
                <a:spcPts val="7431"/>
              </a:lnSpc>
              <a:spcBef>
                <a:spcPct val="0"/>
              </a:spcBef>
            </a:pPr>
            <a:r>
              <a:rPr lang="en-US" b="true" sz="5308" spc="-106">
                <a:solidFill>
                  <a:srgbClr val="191919"/>
                </a:solidFill>
                <a:latin typeface="Open Sauce Bold"/>
                <a:ea typeface="Open Sauce Bold"/>
                <a:cs typeface="Open Sauce Bold"/>
                <a:sym typeface="Open Sauce Bold"/>
              </a:rPr>
              <a:t>Recommandations et perspectives d'avenir</a:t>
            </a:r>
          </a:p>
        </p:txBody>
      </p:sp>
      <p:grpSp>
        <p:nvGrpSpPr>
          <p:cNvPr name="Group 3" id="3"/>
          <p:cNvGrpSpPr/>
          <p:nvPr/>
        </p:nvGrpSpPr>
        <p:grpSpPr>
          <a:xfrm rot="0">
            <a:off x="-1997137" y="7075637"/>
            <a:ext cx="5578401" cy="557840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00BF63"/>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6" id="6"/>
          <p:cNvGrpSpPr/>
          <p:nvPr/>
        </p:nvGrpSpPr>
        <p:grpSpPr>
          <a:xfrm rot="0">
            <a:off x="3684175" y="7005833"/>
            <a:ext cx="452472" cy="45247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w="742950" cap="sq">
              <a:solidFill>
                <a:srgbClr val="00BF63"/>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9" id="9"/>
          <p:cNvGrpSpPr/>
          <p:nvPr/>
        </p:nvGrpSpPr>
        <p:grpSpPr>
          <a:xfrm rot="0">
            <a:off x="15017929" y="-2533783"/>
            <a:ext cx="5002094" cy="500209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2" id="12"/>
          <p:cNvGrpSpPr/>
          <p:nvPr/>
        </p:nvGrpSpPr>
        <p:grpSpPr>
          <a:xfrm rot="0">
            <a:off x="8921546" y="1425268"/>
            <a:ext cx="5334876" cy="2086085"/>
            <a:chOff x="0" y="0"/>
            <a:chExt cx="1234628" cy="482774"/>
          </a:xfrm>
        </p:grpSpPr>
        <p:sp>
          <p:nvSpPr>
            <p:cNvPr name="Freeform 13" id="13"/>
            <p:cNvSpPr/>
            <p:nvPr/>
          </p:nvSpPr>
          <p:spPr>
            <a:xfrm flipH="false" flipV="false" rot="0">
              <a:off x="0" y="0"/>
              <a:ext cx="1234628" cy="482774"/>
            </a:xfrm>
            <a:custGeom>
              <a:avLst/>
              <a:gdLst/>
              <a:ahLst/>
              <a:cxnLst/>
              <a:rect r="r" b="b" t="t" l="l"/>
              <a:pathLst>
                <a:path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00BF63"/>
              </a:solidFill>
              <a:prstDash val="solid"/>
              <a:round/>
            </a:ln>
          </p:spPr>
        </p:sp>
        <p:sp>
          <p:nvSpPr>
            <p:cNvPr name="TextBox 14" id="14"/>
            <p:cNvSpPr txBox="true"/>
            <p:nvPr/>
          </p:nvSpPr>
          <p:spPr>
            <a:xfrm>
              <a:off x="0" y="-38100"/>
              <a:ext cx="1234628" cy="520874"/>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15" id="15"/>
          <p:cNvSpPr txBox="true"/>
          <p:nvPr/>
        </p:nvSpPr>
        <p:spPr>
          <a:xfrm rot="0">
            <a:off x="9789957" y="1659645"/>
            <a:ext cx="3598056" cy="1598281"/>
          </a:xfrm>
          <a:prstGeom prst="rect">
            <a:avLst/>
          </a:prstGeom>
        </p:spPr>
        <p:txBody>
          <a:bodyPr anchor="t" rtlCol="false" tIns="0" lIns="0" bIns="0" rIns="0">
            <a:spAutoFit/>
          </a:bodyPr>
          <a:lstStyle/>
          <a:p>
            <a:pPr algn="l" marL="0" indent="0" lvl="0">
              <a:lnSpc>
                <a:spcPts val="3209"/>
              </a:lnSpc>
              <a:spcBef>
                <a:spcPct val="0"/>
              </a:spcBef>
            </a:pPr>
            <a:r>
              <a:rPr lang="en-US" b="true" sz="2507">
                <a:solidFill>
                  <a:srgbClr val="333231"/>
                </a:solidFill>
                <a:latin typeface="Open Sauce Bold"/>
                <a:ea typeface="Open Sauce Bold"/>
                <a:cs typeface="Open Sauce Bold"/>
                <a:sym typeface="Open Sauce Bold"/>
              </a:rPr>
              <a:t>Expansion à d’autres cultures agricoles : manioc, cacao, banane plantain, etc.</a:t>
            </a:r>
          </a:p>
        </p:txBody>
      </p:sp>
      <p:grpSp>
        <p:nvGrpSpPr>
          <p:cNvPr name="Group 16" id="16"/>
          <p:cNvGrpSpPr/>
          <p:nvPr/>
        </p:nvGrpSpPr>
        <p:grpSpPr>
          <a:xfrm rot="0">
            <a:off x="8921546" y="3921441"/>
            <a:ext cx="5334876" cy="2086085"/>
            <a:chOff x="0" y="0"/>
            <a:chExt cx="1234628" cy="482774"/>
          </a:xfrm>
        </p:grpSpPr>
        <p:sp>
          <p:nvSpPr>
            <p:cNvPr name="Freeform 17" id="17"/>
            <p:cNvSpPr/>
            <p:nvPr/>
          </p:nvSpPr>
          <p:spPr>
            <a:xfrm flipH="false" flipV="false" rot="0">
              <a:off x="0" y="0"/>
              <a:ext cx="1234628" cy="482774"/>
            </a:xfrm>
            <a:custGeom>
              <a:avLst/>
              <a:gdLst/>
              <a:ahLst/>
              <a:cxnLst/>
              <a:rect r="r" b="b" t="t" l="l"/>
              <a:pathLst>
                <a:path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00BF63"/>
              </a:solidFill>
              <a:prstDash val="solid"/>
              <a:round/>
            </a:ln>
          </p:spPr>
        </p:sp>
        <p:sp>
          <p:nvSpPr>
            <p:cNvPr name="TextBox 18" id="18"/>
            <p:cNvSpPr txBox="true"/>
            <p:nvPr/>
          </p:nvSpPr>
          <p:spPr>
            <a:xfrm>
              <a:off x="0" y="-38100"/>
              <a:ext cx="1234628" cy="520874"/>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19" id="19"/>
          <p:cNvSpPr txBox="true"/>
          <p:nvPr/>
        </p:nvSpPr>
        <p:spPr>
          <a:xfrm rot="0">
            <a:off x="9535560" y="4325916"/>
            <a:ext cx="4183100" cy="1209281"/>
          </a:xfrm>
          <a:prstGeom prst="rect">
            <a:avLst/>
          </a:prstGeom>
        </p:spPr>
        <p:txBody>
          <a:bodyPr anchor="t" rtlCol="false" tIns="0" lIns="0" bIns="0" rIns="0">
            <a:spAutoFit/>
          </a:bodyPr>
          <a:lstStyle/>
          <a:p>
            <a:pPr algn="l" marL="0" indent="0" lvl="0">
              <a:lnSpc>
                <a:spcPts val="2449"/>
              </a:lnSpc>
              <a:spcBef>
                <a:spcPct val="0"/>
              </a:spcBef>
            </a:pPr>
            <a:r>
              <a:rPr lang="en-US" b="true" sz="1913">
                <a:solidFill>
                  <a:srgbClr val="231F20"/>
                </a:solidFill>
                <a:latin typeface="Open Sauce Bold"/>
                <a:ea typeface="Open Sauce Bold"/>
                <a:cs typeface="Open Sauce Bold"/>
                <a:sym typeface="Open Sauce Bold"/>
              </a:rPr>
              <a:t>Intégration de modèles climatiques pour une approche plus complète de la gestion des cultures.</a:t>
            </a:r>
          </a:p>
        </p:txBody>
      </p:sp>
      <p:grpSp>
        <p:nvGrpSpPr>
          <p:cNvPr name="Group 20" id="20"/>
          <p:cNvGrpSpPr/>
          <p:nvPr/>
        </p:nvGrpSpPr>
        <p:grpSpPr>
          <a:xfrm rot="0">
            <a:off x="8921546" y="6579539"/>
            <a:ext cx="5334876" cy="2086085"/>
            <a:chOff x="0" y="0"/>
            <a:chExt cx="1234628" cy="482774"/>
          </a:xfrm>
        </p:grpSpPr>
        <p:sp>
          <p:nvSpPr>
            <p:cNvPr name="Freeform 21" id="21"/>
            <p:cNvSpPr/>
            <p:nvPr/>
          </p:nvSpPr>
          <p:spPr>
            <a:xfrm flipH="false" flipV="false" rot="0">
              <a:off x="0" y="0"/>
              <a:ext cx="1234628" cy="482774"/>
            </a:xfrm>
            <a:custGeom>
              <a:avLst/>
              <a:gdLst/>
              <a:ahLst/>
              <a:cxnLst/>
              <a:rect r="r" b="b" t="t" l="l"/>
              <a:pathLst>
                <a:path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00BF63"/>
              </a:solidFill>
              <a:prstDash val="solid"/>
              <a:round/>
            </a:ln>
          </p:spPr>
        </p:sp>
        <p:sp>
          <p:nvSpPr>
            <p:cNvPr name="TextBox 22" id="22"/>
            <p:cNvSpPr txBox="true"/>
            <p:nvPr/>
          </p:nvSpPr>
          <p:spPr>
            <a:xfrm>
              <a:off x="0" y="-38100"/>
              <a:ext cx="1234628" cy="520874"/>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23" id="23"/>
          <p:cNvSpPr txBox="true"/>
          <p:nvPr/>
        </p:nvSpPr>
        <p:spPr>
          <a:xfrm rot="0">
            <a:off x="9535560" y="6996308"/>
            <a:ext cx="4183100" cy="1514081"/>
          </a:xfrm>
          <a:prstGeom prst="rect">
            <a:avLst/>
          </a:prstGeom>
        </p:spPr>
        <p:txBody>
          <a:bodyPr anchor="t" rtlCol="false" tIns="0" lIns="0" bIns="0" rIns="0">
            <a:spAutoFit/>
          </a:bodyPr>
          <a:lstStyle/>
          <a:p>
            <a:pPr algn="l" marL="0" indent="0" lvl="0">
              <a:lnSpc>
                <a:spcPts val="2449"/>
              </a:lnSpc>
              <a:spcBef>
                <a:spcPct val="0"/>
              </a:spcBef>
            </a:pPr>
            <a:r>
              <a:rPr lang="en-US" b="true" sz="1913">
                <a:solidFill>
                  <a:srgbClr val="231F20"/>
                </a:solidFill>
                <a:latin typeface="Open Sauce Bold"/>
                <a:ea typeface="Open Sauce Bold"/>
                <a:cs typeface="Open Sauce Bold"/>
                <a:sym typeface="Open Sauce Bold"/>
              </a:rPr>
              <a:t>Recherche à long terme pour une plateforme complète d’IA pour la gestion des maladies, des rendements, et des prévisions météorologiques.</a:t>
            </a:r>
          </a:p>
        </p:txBody>
      </p:sp>
      <p:grpSp>
        <p:nvGrpSpPr>
          <p:cNvPr name="Group 24" id="24"/>
          <p:cNvGrpSpPr/>
          <p:nvPr/>
        </p:nvGrpSpPr>
        <p:grpSpPr>
          <a:xfrm rot="0">
            <a:off x="4809335" y="8388753"/>
            <a:ext cx="1183417" cy="1183417"/>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w="742950" cap="sq">
              <a:solidFill>
                <a:srgbClr val="00BF63"/>
              </a:solidFill>
              <a:prstDash val="solid"/>
              <a:miter/>
            </a:ln>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8881967" y="-2828925"/>
            <a:ext cx="5657850" cy="565785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cap="sq">
              <a:noFill/>
              <a:prstDash val="solid"/>
              <a:miter/>
            </a:ln>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11710892" y="0"/>
            <a:ext cx="6648057" cy="10287000"/>
            <a:chOff x="0" y="0"/>
            <a:chExt cx="1750928" cy="2709333"/>
          </a:xfrm>
        </p:grpSpPr>
        <p:sp>
          <p:nvSpPr>
            <p:cNvPr name="Freeform 6" id="6"/>
            <p:cNvSpPr/>
            <p:nvPr/>
          </p:nvSpPr>
          <p:spPr>
            <a:xfrm flipH="false" flipV="false" rot="0">
              <a:off x="0" y="0"/>
              <a:ext cx="1750928" cy="2709333"/>
            </a:xfrm>
            <a:custGeom>
              <a:avLst/>
              <a:gdLst/>
              <a:ahLst/>
              <a:cxnLst/>
              <a:rect r="r" b="b" t="t" l="l"/>
              <a:pathLst>
                <a:path h="2709333" w="1750928">
                  <a:moveTo>
                    <a:pt x="0" y="0"/>
                  </a:moveTo>
                  <a:lnTo>
                    <a:pt x="1750928" y="0"/>
                  </a:lnTo>
                  <a:lnTo>
                    <a:pt x="1750928" y="2709333"/>
                  </a:lnTo>
                  <a:lnTo>
                    <a:pt x="0" y="2709333"/>
                  </a:lnTo>
                  <a:close/>
                </a:path>
              </a:pathLst>
            </a:custGeom>
            <a:solidFill>
              <a:srgbClr val="106861"/>
            </a:solidFill>
            <a:ln cap="sq">
              <a:noFill/>
              <a:prstDash val="solid"/>
              <a:miter/>
            </a:ln>
          </p:spPr>
        </p:sp>
        <p:sp>
          <p:nvSpPr>
            <p:cNvPr name="TextBox 7" id="7"/>
            <p:cNvSpPr txBox="true"/>
            <p:nvPr/>
          </p:nvSpPr>
          <p:spPr>
            <a:xfrm>
              <a:off x="0" y="-19050"/>
              <a:ext cx="1750928" cy="27283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8" id="8"/>
          <p:cNvSpPr/>
          <p:nvPr/>
        </p:nvSpPr>
        <p:spPr>
          <a:xfrm flipH="false" flipV="false" rot="0">
            <a:off x="11710892" y="0"/>
            <a:ext cx="6577108" cy="10287000"/>
          </a:xfrm>
          <a:custGeom>
            <a:avLst/>
            <a:gdLst/>
            <a:ahLst/>
            <a:cxnLst/>
            <a:rect r="r" b="b" t="t" l="l"/>
            <a:pathLst>
              <a:path h="10287000" w="6577108">
                <a:moveTo>
                  <a:pt x="0" y="0"/>
                </a:moveTo>
                <a:lnTo>
                  <a:pt x="6577108" y="0"/>
                </a:lnTo>
                <a:lnTo>
                  <a:pt x="6577108" y="10287000"/>
                </a:lnTo>
                <a:lnTo>
                  <a:pt x="0" y="10287000"/>
                </a:lnTo>
                <a:lnTo>
                  <a:pt x="0" y="0"/>
                </a:lnTo>
                <a:close/>
              </a:path>
            </a:pathLst>
          </a:custGeom>
          <a:blipFill>
            <a:blip r:embed="rId2">
              <a:alphaModFix amt="59000"/>
            </a:blip>
            <a:stretch>
              <a:fillRect l="-67377" t="0" r="-67377" b="0"/>
            </a:stretch>
          </a:blipFill>
        </p:spPr>
      </p:sp>
      <p:grpSp>
        <p:nvGrpSpPr>
          <p:cNvPr name="Group 9" id="9"/>
          <p:cNvGrpSpPr/>
          <p:nvPr/>
        </p:nvGrpSpPr>
        <p:grpSpPr>
          <a:xfrm rot="0">
            <a:off x="-1390959" y="8567821"/>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cap="sq">
              <a:noFill/>
              <a:prstDash val="solid"/>
              <a:miter/>
            </a:ln>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2" id="12"/>
          <p:cNvGrpSpPr/>
          <p:nvPr/>
        </p:nvGrpSpPr>
        <p:grpSpPr>
          <a:xfrm rot="0">
            <a:off x="10206536" y="3314080"/>
            <a:ext cx="654889" cy="65488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cap="sq">
              <a:noFill/>
              <a:prstDash val="solid"/>
              <a:miter/>
            </a:ln>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15" id="15"/>
          <p:cNvSpPr/>
          <p:nvPr/>
        </p:nvSpPr>
        <p:spPr>
          <a:xfrm flipH="false" flipV="false" rot="0">
            <a:off x="11710892" y="0"/>
            <a:ext cx="6577108" cy="10287000"/>
          </a:xfrm>
          <a:custGeom>
            <a:avLst/>
            <a:gdLst/>
            <a:ahLst/>
            <a:cxnLst/>
            <a:rect r="r" b="b" t="t" l="l"/>
            <a:pathLst>
              <a:path h="10287000" w="6577108">
                <a:moveTo>
                  <a:pt x="0" y="0"/>
                </a:moveTo>
                <a:lnTo>
                  <a:pt x="6577108" y="0"/>
                </a:lnTo>
                <a:lnTo>
                  <a:pt x="6577108" y="10287000"/>
                </a:lnTo>
                <a:lnTo>
                  <a:pt x="0" y="10287000"/>
                </a:lnTo>
                <a:lnTo>
                  <a:pt x="0" y="0"/>
                </a:lnTo>
                <a:close/>
              </a:path>
            </a:pathLst>
          </a:custGeom>
          <a:blipFill>
            <a:blip r:embed="rId3"/>
            <a:stretch>
              <a:fillRect l="-2527" t="-3693" r="0" b="-1981"/>
            </a:stretch>
          </a:blipFill>
        </p:spPr>
      </p:sp>
      <p:sp>
        <p:nvSpPr>
          <p:cNvPr name="TextBox 16" id="16"/>
          <p:cNvSpPr txBox="true"/>
          <p:nvPr/>
        </p:nvSpPr>
        <p:spPr>
          <a:xfrm rot="0">
            <a:off x="450633" y="1307853"/>
            <a:ext cx="6041231" cy="902430"/>
          </a:xfrm>
          <a:prstGeom prst="rect">
            <a:avLst/>
          </a:prstGeom>
        </p:spPr>
        <p:txBody>
          <a:bodyPr anchor="t" rtlCol="false" tIns="0" lIns="0" bIns="0" rIns="0">
            <a:spAutoFit/>
          </a:bodyPr>
          <a:lstStyle/>
          <a:p>
            <a:pPr algn="l" marL="0" indent="0" lvl="0">
              <a:lnSpc>
                <a:spcPts val="7484"/>
              </a:lnSpc>
              <a:spcBef>
                <a:spcPct val="0"/>
              </a:spcBef>
            </a:pPr>
            <a:r>
              <a:rPr lang="en-US" b="true" sz="5346" spc="-106">
                <a:solidFill>
                  <a:srgbClr val="191919"/>
                </a:solidFill>
                <a:latin typeface="Open Sauce Bold"/>
                <a:ea typeface="Open Sauce Bold"/>
                <a:cs typeface="Open Sauce Bold"/>
                <a:sym typeface="Open Sauce Bold"/>
              </a:rPr>
              <a:t>Défis et limitations</a:t>
            </a:r>
          </a:p>
        </p:txBody>
      </p:sp>
      <p:sp>
        <p:nvSpPr>
          <p:cNvPr name="TextBox 17" id="17"/>
          <p:cNvSpPr txBox="true"/>
          <p:nvPr/>
        </p:nvSpPr>
        <p:spPr>
          <a:xfrm rot="0">
            <a:off x="679678" y="2724150"/>
            <a:ext cx="8464322" cy="1580603"/>
          </a:xfrm>
          <a:prstGeom prst="rect">
            <a:avLst/>
          </a:prstGeom>
        </p:spPr>
        <p:txBody>
          <a:bodyPr anchor="t" rtlCol="false" tIns="0" lIns="0" bIns="0" rIns="0">
            <a:spAutoFit/>
          </a:bodyPr>
          <a:lstStyle/>
          <a:p>
            <a:pPr algn="l" marL="565238" indent="-282619" lvl="1">
              <a:lnSpc>
                <a:spcPts val="4345"/>
              </a:lnSpc>
              <a:buFont typeface="Arial"/>
              <a:buChar char="•"/>
            </a:pPr>
            <a:r>
              <a:rPr lang="en-US" sz="2618">
                <a:solidFill>
                  <a:srgbClr val="191919"/>
                </a:solidFill>
                <a:latin typeface="Open Sauce"/>
                <a:ea typeface="Open Sauce"/>
                <a:cs typeface="Open Sauce"/>
                <a:sym typeface="Open Sauce"/>
              </a:rPr>
              <a:t>Prob</a:t>
            </a:r>
            <a:r>
              <a:rPr lang="en-US" sz="2618">
                <a:solidFill>
                  <a:srgbClr val="191919"/>
                </a:solidFill>
                <a:latin typeface="Open Sauce"/>
                <a:ea typeface="Open Sauce"/>
                <a:cs typeface="Open Sauce"/>
                <a:sym typeface="Open Sauce"/>
              </a:rPr>
              <a:t>lèmes de connectivité : Limitation des infrastructures Internet et d’énergie dans les zones rurales.</a:t>
            </a:r>
          </a:p>
        </p:txBody>
      </p:sp>
      <p:sp>
        <p:nvSpPr>
          <p:cNvPr name="TextBox 18" id="18"/>
          <p:cNvSpPr txBox="true"/>
          <p:nvPr/>
        </p:nvSpPr>
        <p:spPr>
          <a:xfrm rot="0">
            <a:off x="679678" y="5029200"/>
            <a:ext cx="8464322" cy="1642515"/>
          </a:xfrm>
          <a:prstGeom prst="rect">
            <a:avLst/>
          </a:prstGeom>
        </p:spPr>
        <p:txBody>
          <a:bodyPr anchor="t" rtlCol="false" tIns="0" lIns="0" bIns="0" rIns="0">
            <a:spAutoFit/>
          </a:bodyPr>
          <a:lstStyle/>
          <a:p>
            <a:pPr algn="l" marL="582843" indent="-291421" lvl="1">
              <a:lnSpc>
                <a:spcPts val="4481"/>
              </a:lnSpc>
              <a:buFont typeface="Arial"/>
              <a:buChar char="•"/>
            </a:pPr>
            <a:r>
              <a:rPr lang="en-US" sz="2699">
                <a:solidFill>
                  <a:srgbClr val="191919"/>
                </a:solidFill>
                <a:latin typeface="Open Sauce"/>
                <a:ea typeface="Open Sauce"/>
                <a:cs typeface="Open Sauce"/>
                <a:sym typeface="Open Sauce"/>
              </a:rPr>
              <a:t>Capacité des machines</a:t>
            </a:r>
            <a:r>
              <a:rPr lang="en-US" sz="2699">
                <a:solidFill>
                  <a:srgbClr val="191919"/>
                </a:solidFill>
                <a:latin typeface="Open Sauce"/>
                <a:ea typeface="Open Sauce"/>
                <a:cs typeface="Open Sauce"/>
                <a:sym typeface="Open Sauce"/>
              </a:rPr>
              <a:t> locales : Difficulté à exécuter des modèles complexes sur des appareils à faible puissance.</a:t>
            </a:r>
          </a:p>
        </p:txBody>
      </p:sp>
      <p:sp>
        <p:nvSpPr>
          <p:cNvPr name="TextBox 19" id="19"/>
          <p:cNvSpPr txBox="true"/>
          <p:nvPr/>
        </p:nvSpPr>
        <p:spPr>
          <a:xfrm rot="0">
            <a:off x="679678" y="6961790"/>
            <a:ext cx="8202289" cy="1479065"/>
          </a:xfrm>
          <a:prstGeom prst="rect">
            <a:avLst/>
          </a:prstGeom>
        </p:spPr>
        <p:txBody>
          <a:bodyPr anchor="t" rtlCol="false" tIns="0" lIns="0" bIns="0" rIns="0">
            <a:spAutoFit/>
          </a:bodyPr>
          <a:lstStyle/>
          <a:p>
            <a:pPr algn="l" marL="518074" indent="-259037" lvl="1">
              <a:lnSpc>
                <a:spcPts val="3983"/>
              </a:lnSpc>
              <a:buFont typeface="Arial"/>
              <a:buChar char="•"/>
            </a:pPr>
            <a:r>
              <a:rPr lang="en-US" sz="2399">
                <a:solidFill>
                  <a:srgbClr val="191919"/>
                </a:solidFill>
                <a:latin typeface="Open Sauce"/>
                <a:ea typeface="Open Sauce"/>
                <a:cs typeface="Open Sauce"/>
                <a:sym typeface="Open Sauce"/>
              </a:rPr>
              <a:t>Ressou</a:t>
            </a:r>
            <a:r>
              <a:rPr lang="en-US" sz="2399">
                <a:solidFill>
                  <a:srgbClr val="191919"/>
                </a:solidFill>
                <a:latin typeface="Open Sauce"/>
                <a:ea typeface="Open Sauce"/>
                <a:cs typeface="Open Sauce"/>
                <a:sym typeface="Open Sauce"/>
              </a:rPr>
              <a:t>rces informatiques : Manque de ressources pour l'entraînement à grande échelle et le déploiement dans les zones rurales.</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4491629"/>
            <a:chOff x="0" y="0"/>
            <a:chExt cx="4816593" cy="1182980"/>
          </a:xfrm>
        </p:grpSpPr>
        <p:sp>
          <p:nvSpPr>
            <p:cNvPr name="Freeform 3" id="3"/>
            <p:cNvSpPr/>
            <p:nvPr/>
          </p:nvSpPr>
          <p:spPr>
            <a:xfrm flipH="false" flipV="false" rot="0">
              <a:off x="0" y="0"/>
              <a:ext cx="4816592" cy="1182980"/>
            </a:xfrm>
            <a:custGeom>
              <a:avLst/>
              <a:gdLst/>
              <a:ahLst/>
              <a:cxnLst/>
              <a:rect r="r" b="b" t="t" l="l"/>
              <a:pathLst>
                <a:path h="1182980" w="4816592">
                  <a:moveTo>
                    <a:pt x="0" y="0"/>
                  </a:moveTo>
                  <a:lnTo>
                    <a:pt x="4816592" y="0"/>
                  </a:lnTo>
                  <a:lnTo>
                    <a:pt x="4816592" y="1182980"/>
                  </a:lnTo>
                  <a:lnTo>
                    <a:pt x="0" y="1182980"/>
                  </a:lnTo>
                  <a:close/>
                </a:path>
              </a:pathLst>
            </a:custGeom>
            <a:solidFill>
              <a:srgbClr val="00BF63"/>
            </a:solidFill>
            <a:ln cap="sq">
              <a:noFill/>
              <a:prstDash val="solid"/>
              <a:miter/>
            </a:ln>
          </p:spPr>
        </p:sp>
        <p:sp>
          <p:nvSpPr>
            <p:cNvPr name="TextBox 4" id="4"/>
            <p:cNvSpPr txBox="true"/>
            <p:nvPr/>
          </p:nvSpPr>
          <p:spPr>
            <a:xfrm>
              <a:off x="0" y="-19050"/>
              <a:ext cx="4816593" cy="120203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2614605" y="2493367"/>
            <a:ext cx="13499318" cy="5599379"/>
            <a:chOff x="0" y="0"/>
            <a:chExt cx="3555376" cy="1474734"/>
          </a:xfrm>
        </p:grpSpPr>
        <p:sp>
          <p:nvSpPr>
            <p:cNvPr name="Freeform 6" id="6"/>
            <p:cNvSpPr/>
            <p:nvPr/>
          </p:nvSpPr>
          <p:spPr>
            <a:xfrm flipH="false" flipV="false" rot="0">
              <a:off x="0" y="0"/>
              <a:ext cx="3555376" cy="1474734"/>
            </a:xfrm>
            <a:custGeom>
              <a:avLst/>
              <a:gdLst/>
              <a:ahLst/>
              <a:cxnLst/>
              <a:rect r="r" b="b" t="t" l="l"/>
              <a:pathLst>
                <a:path h="1474734" w="3555376">
                  <a:moveTo>
                    <a:pt x="14338" y="0"/>
                  </a:moveTo>
                  <a:lnTo>
                    <a:pt x="3541039" y="0"/>
                  </a:lnTo>
                  <a:cubicBezTo>
                    <a:pt x="3544841" y="0"/>
                    <a:pt x="3548488" y="1511"/>
                    <a:pt x="3551177" y="4199"/>
                  </a:cubicBezTo>
                  <a:cubicBezTo>
                    <a:pt x="3553866" y="6888"/>
                    <a:pt x="3555376" y="10535"/>
                    <a:pt x="3555376" y="14338"/>
                  </a:cubicBezTo>
                  <a:lnTo>
                    <a:pt x="3555376" y="1460396"/>
                  </a:lnTo>
                  <a:cubicBezTo>
                    <a:pt x="3555376" y="1464199"/>
                    <a:pt x="3553866" y="1467845"/>
                    <a:pt x="3551177" y="1470534"/>
                  </a:cubicBezTo>
                  <a:cubicBezTo>
                    <a:pt x="3548488" y="1473223"/>
                    <a:pt x="3544841" y="1474734"/>
                    <a:pt x="3541039" y="1474734"/>
                  </a:cubicBezTo>
                  <a:lnTo>
                    <a:pt x="14338" y="1474734"/>
                  </a:lnTo>
                  <a:cubicBezTo>
                    <a:pt x="6419" y="1474734"/>
                    <a:pt x="0" y="1468314"/>
                    <a:pt x="0" y="1460396"/>
                  </a:cubicBezTo>
                  <a:lnTo>
                    <a:pt x="0" y="14338"/>
                  </a:lnTo>
                  <a:cubicBezTo>
                    <a:pt x="0" y="6419"/>
                    <a:pt x="6419" y="0"/>
                    <a:pt x="14338" y="0"/>
                  </a:cubicBezTo>
                  <a:close/>
                </a:path>
              </a:pathLst>
            </a:custGeom>
            <a:solidFill>
              <a:srgbClr val="00BF63"/>
            </a:solidFill>
            <a:ln cap="rnd">
              <a:noFill/>
              <a:prstDash val="solid"/>
              <a:round/>
            </a:ln>
          </p:spPr>
        </p:sp>
        <p:sp>
          <p:nvSpPr>
            <p:cNvPr name="TextBox 7" id="7"/>
            <p:cNvSpPr txBox="true"/>
            <p:nvPr/>
          </p:nvSpPr>
          <p:spPr>
            <a:xfrm>
              <a:off x="0" y="-19050"/>
              <a:ext cx="3555376" cy="1493784"/>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8" id="8"/>
          <p:cNvSpPr txBox="true"/>
          <p:nvPr/>
        </p:nvSpPr>
        <p:spPr>
          <a:xfrm rot="0">
            <a:off x="4429717" y="4073789"/>
            <a:ext cx="10196537" cy="3638054"/>
          </a:xfrm>
          <a:prstGeom prst="rect">
            <a:avLst/>
          </a:prstGeom>
        </p:spPr>
        <p:txBody>
          <a:bodyPr anchor="t" rtlCol="false" tIns="0" lIns="0" bIns="0" rIns="0">
            <a:spAutoFit/>
          </a:bodyPr>
          <a:lstStyle/>
          <a:p>
            <a:pPr algn="ctr">
              <a:lnSpc>
                <a:spcPts val="3612"/>
              </a:lnSpc>
            </a:pPr>
            <a:r>
              <a:rPr lang="en-US" sz="2257">
                <a:solidFill>
                  <a:srgbClr val="FFFFFF"/>
                </a:solidFill>
                <a:latin typeface="Open Sauce"/>
                <a:ea typeface="Open Sauce"/>
                <a:cs typeface="Open Sauce"/>
                <a:sym typeface="Open Sauce"/>
              </a:rPr>
              <a:t>Ce p</a:t>
            </a:r>
            <a:r>
              <a:rPr lang="en-US" sz="2257">
                <a:solidFill>
                  <a:srgbClr val="FFFFFF"/>
                </a:solidFill>
                <a:latin typeface="Open Sauce"/>
                <a:ea typeface="Open Sauce"/>
                <a:cs typeface="Open Sauce"/>
                <a:sym typeface="Open Sauce"/>
              </a:rPr>
              <a:t>rojet de diagnostic des maladies du maïs, utilisant l'intelligence artificielle, offre une solution innovante pour améliorer la détection précoce des maladies, optimiser les rendements agricoles et réduire les pertes. En intégrant des modèles d'IA accessibles via une application web, nous visons à renforcer la résilience de l'agriculture en Afrique. Malgré certains défis liés à la connectivité et aux ressources, ce projet ouvre la voie à un avenir agricole plus durable et prospère pour les fermiers.</a:t>
            </a:r>
          </a:p>
        </p:txBody>
      </p:sp>
      <p:sp>
        <p:nvSpPr>
          <p:cNvPr name="TextBox 9" id="9"/>
          <p:cNvSpPr txBox="true"/>
          <p:nvPr/>
        </p:nvSpPr>
        <p:spPr>
          <a:xfrm rot="0">
            <a:off x="5679731" y="2788642"/>
            <a:ext cx="6928538" cy="1158738"/>
          </a:xfrm>
          <a:prstGeom prst="rect">
            <a:avLst/>
          </a:prstGeom>
        </p:spPr>
        <p:txBody>
          <a:bodyPr anchor="t" rtlCol="false" tIns="0" lIns="0" bIns="0" rIns="0">
            <a:spAutoFit/>
          </a:bodyPr>
          <a:lstStyle/>
          <a:p>
            <a:pPr algn="ctr" marL="0" indent="0" lvl="0">
              <a:lnSpc>
                <a:spcPts val="9582"/>
              </a:lnSpc>
              <a:spcBef>
                <a:spcPct val="0"/>
              </a:spcBef>
            </a:pPr>
            <a:r>
              <a:rPr lang="en-US" b="true" sz="6844" spc="-136">
                <a:solidFill>
                  <a:srgbClr val="FDFBFB"/>
                </a:solidFill>
                <a:latin typeface="Open Sauce Bold"/>
                <a:ea typeface="Open Sauce Bold"/>
                <a:cs typeface="Open Sauce Bold"/>
                <a:sym typeface="Open Sauce Bold"/>
              </a:rPr>
              <a:t>Conclusion</a:t>
            </a:r>
          </a:p>
        </p:txBody>
      </p:sp>
      <p:grpSp>
        <p:nvGrpSpPr>
          <p:cNvPr name="Group 10" id="10"/>
          <p:cNvGrpSpPr/>
          <p:nvPr/>
        </p:nvGrpSpPr>
        <p:grpSpPr>
          <a:xfrm rot="0">
            <a:off x="16113923" y="9258300"/>
            <a:ext cx="327444" cy="32744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3" id="13"/>
          <p:cNvGrpSpPr/>
          <p:nvPr/>
        </p:nvGrpSpPr>
        <p:grpSpPr>
          <a:xfrm rot="0">
            <a:off x="15648108" y="9258300"/>
            <a:ext cx="327444" cy="32744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6" id="16"/>
          <p:cNvGrpSpPr/>
          <p:nvPr/>
        </p:nvGrpSpPr>
        <p:grpSpPr>
          <a:xfrm rot="0">
            <a:off x="15161723" y="9258300"/>
            <a:ext cx="327444" cy="32744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682896" y="2667169"/>
            <a:ext cx="8892659" cy="4924128"/>
            <a:chOff x="0" y="0"/>
            <a:chExt cx="2785608" cy="1542473"/>
          </a:xfrm>
        </p:grpSpPr>
        <p:sp>
          <p:nvSpPr>
            <p:cNvPr name="Freeform 3" id="3"/>
            <p:cNvSpPr/>
            <p:nvPr/>
          </p:nvSpPr>
          <p:spPr>
            <a:xfrm flipH="false" flipV="false" rot="0">
              <a:off x="0" y="0"/>
              <a:ext cx="2785608" cy="1542473"/>
            </a:xfrm>
            <a:custGeom>
              <a:avLst/>
              <a:gdLst/>
              <a:ahLst/>
              <a:cxnLst/>
              <a:rect r="r" b="b" t="t" l="l"/>
              <a:pathLst>
                <a:path h="1542473" w="2785608">
                  <a:moveTo>
                    <a:pt x="39177" y="0"/>
                  </a:moveTo>
                  <a:lnTo>
                    <a:pt x="2746431" y="0"/>
                  </a:lnTo>
                  <a:cubicBezTo>
                    <a:pt x="2768068" y="0"/>
                    <a:pt x="2785608" y="17540"/>
                    <a:pt x="2785608" y="39177"/>
                  </a:cubicBezTo>
                  <a:lnTo>
                    <a:pt x="2785608" y="1503296"/>
                  </a:lnTo>
                  <a:cubicBezTo>
                    <a:pt x="2785608" y="1524933"/>
                    <a:pt x="2768068" y="1542473"/>
                    <a:pt x="2746431" y="1542473"/>
                  </a:cubicBezTo>
                  <a:lnTo>
                    <a:pt x="39177" y="1542473"/>
                  </a:lnTo>
                  <a:cubicBezTo>
                    <a:pt x="17540" y="1542473"/>
                    <a:pt x="0" y="1524933"/>
                    <a:pt x="0" y="1503296"/>
                  </a:cubicBezTo>
                  <a:lnTo>
                    <a:pt x="0" y="39177"/>
                  </a:lnTo>
                  <a:cubicBezTo>
                    <a:pt x="0" y="17540"/>
                    <a:pt x="17540" y="0"/>
                    <a:pt x="39177" y="0"/>
                  </a:cubicBezTo>
                  <a:close/>
                </a:path>
              </a:pathLst>
            </a:custGeom>
            <a:solidFill>
              <a:srgbClr val="00BF63"/>
            </a:solidFill>
            <a:ln cap="rnd">
              <a:noFill/>
              <a:prstDash val="solid"/>
              <a:round/>
            </a:ln>
          </p:spPr>
        </p:sp>
        <p:sp>
          <p:nvSpPr>
            <p:cNvPr name="TextBox 4" id="4"/>
            <p:cNvSpPr txBox="true"/>
            <p:nvPr/>
          </p:nvSpPr>
          <p:spPr>
            <a:xfrm>
              <a:off x="0" y="-38100"/>
              <a:ext cx="2785608" cy="1580573"/>
            </a:xfrm>
            <a:prstGeom prst="rect">
              <a:avLst/>
            </a:prstGeom>
          </p:spPr>
          <p:txBody>
            <a:bodyPr anchor="ctr" rtlCol="false" tIns="50800" lIns="50800" bIns="50800" rIns="50800"/>
            <a:lstStyle/>
            <a:p>
              <a:pPr algn="ctr" marL="0" indent="0" lvl="0">
                <a:lnSpc>
                  <a:spcPts val="3035"/>
                </a:lnSpc>
                <a:spcBef>
                  <a:spcPct val="0"/>
                </a:spcBef>
              </a:pPr>
            </a:p>
          </p:txBody>
        </p:sp>
      </p:grpSp>
      <p:sp>
        <p:nvSpPr>
          <p:cNvPr name="Freeform 5" id="5"/>
          <p:cNvSpPr/>
          <p:nvPr/>
        </p:nvSpPr>
        <p:spPr>
          <a:xfrm flipH="false" flipV="false" rot="0">
            <a:off x="868394" y="2100713"/>
            <a:ext cx="6083085" cy="6083085"/>
          </a:xfrm>
          <a:custGeom>
            <a:avLst/>
            <a:gdLst/>
            <a:ahLst/>
            <a:cxnLst/>
            <a:rect r="r" b="b" t="t" l="l"/>
            <a:pathLst>
              <a:path h="6083085" w="6083085">
                <a:moveTo>
                  <a:pt x="0" y="0"/>
                </a:moveTo>
                <a:lnTo>
                  <a:pt x="6083085" y="0"/>
                </a:lnTo>
                <a:lnTo>
                  <a:pt x="6083085" y="6083086"/>
                </a:lnTo>
                <a:lnTo>
                  <a:pt x="0" y="60830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a:grpSpLocks noChangeAspect="true"/>
          </p:cNvGrpSpPr>
          <p:nvPr/>
        </p:nvGrpSpPr>
        <p:grpSpPr>
          <a:xfrm rot="0">
            <a:off x="1434840" y="2667169"/>
            <a:ext cx="4950194" cy="4950174"/>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25237" t="0" r="-25237" b="0"/>
              </a:stretch>
            </a:blipFill>
          </p:spPr>
        </p:sp>
      </p:grpSp>
      <p:grpSp>
        <p:nvGrpSpPr>
          <p:cNvPr name="Group 8" id="8"/>
          <p:cNvGrpSpPr/>
          <p:nvPr/>
        </p:nvGrpSpPr>
        <p:grpSpPr>
          <a:xfrm rot="0">
            <a:off x="15811589" y="8007246"/>
            <a:ext cx="4201427" cy="4201427"/>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name="TextBox 10" id="10"/>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1" id="11"/>
          <p:cNvGrpSpPr/>
          <p:nvPr/>
        </p:nvGrpSpPr>
        <p:grpSpPr>
          <a:xfrm rot="0">
            <a:off x="-1868494" y="-2100713"/>
            <a:ext cx="4201427" cy="4201427"/>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AEEA00"/>
              </a:solidFill>
              <a:prstDash val="solid"/>
              <a:miter/>
            </a:ln>
          </p:spPr>
        </p:sp>
        <p:sp>
          <p:nvSpPr>
            <p:cNvPr name="TextBox 13" id="13"/>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4" id="14"/>
          <p:cNvGrpSpPr/>
          <p:nvPr/>
        </p:nvGrpSpPr>
        <p:grpSpPr>
          <a:xfrm rot="0">
            <a:off x="16067950" y="6633635"/>
            <a:ext cx="762083" cy="762083"/>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cap="sq">
              <a:noFill/>
              <a:prstDash val="solid"/>
              <a:miter/>
            </a:ln>
          </p:spPr>
        </p:sp>
        <p:sp>
          <p:nvSpPr>
            <p:cNvPr name="TextBox 16" id="16"/>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7" id="17"/>
          <p:cNvGrpSpPr/>
          <p:nvPr/>
        </p:nvGrpSpPr>
        <p:grpSpPr>
          <a:xfrm rot="0">
            <a:off x="-575233" y="9258300"/>
            <a:ext cx="1614906" cy="1614906"/>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cap="sq">
              <a:noFill/>
              <a:prstDash val="solid"/>
              <a:miter/>
            </a:ln>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20" id="20"/>
          <p:cNvSpPr txBox="true"/>
          <p:nvPr/>
        </p:nvSpPr>
        <p:spPr>
          <a:xfrm rot="0">
            <a:off x="6810130" y="2967598"/>
            <a:ext cx="5439796" cy="4650521"/>
          </a:xfrm>
          <a:prstGeom prst="rect">
            <a:avLst/>
          </a:prstGeom>
        </p:spPr>
        <p:txBody>
          <a:bodyPr anchor="t" rtlCol="false" tIns="0" lIns="0" bIns="0" rIns="0">
            <a:spAutoFit/>
          </a:bodyPr>
          <a:lstStyle/>
          <a:p>
            <a:pPr algn="ctr" marL="0" indent="0" lvl="0">
              <a:lnSpc>
                <a:spcPts val="6172"/>
              </a:lnSpc>
              <a:spcBef>
                <a:spcPct val="0"/>
              </a:spcBef>
            </a:pPr>
            <a:r>
              <a:rPr lang="en-US" b="true" sz="4408" spc="414">
                <a:solidFill>
                  <a:srgbClr val="FFFFFF"/>
                </a:solidFill>
                <a:latin typeface="Open Sauce Bold"/>
                <a:ea typeface="Open Sauce Bold"/>
                <a:cs typeface="Open Sauce Bold"/>
                <a:sym typeface="Open Sauce Bold"/>
              </a:rPr>
              <a:t>REMERCIEMENTS AUX ORGANISATEURS DU HACKATHON CONIA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4276" y="-220897"/>
            <a:ext cx="18602276" cy="6407822"/>
            <a:chOff x="0" y="0"/>
            <a:chExt cx="4899365" cy="1687657"/>
          </a:xfrm>
        </p:grpSpPr>
        <p:sp>
          <p:nvSpPr>
            <p:cNvPr name="Freeform 3" id="3"/>
            <p:cNvSpPr/>
            <p:nvPr/>
          </p:nvSpPr>
          <p:spPr>
            <a:xfrm flipH="false" flipV="false" rot="0">
              <a:off x="0" y="0"/>
              <a:ext cx="4899365" cy="1687657"/>
            </a:xfrm>
            <a:custGeom>
              <a:avLst/>
              <a:gdLst/>
              <a:ahLst/>
              <a:cxnLst/>
              <a:rect r="r" b="b" t="t" l="l"/>
              <a:pathLst>
                <a:path h="1687657" w="4899365">
                  <a:moveTo>
                    <a:pt x="0" y="0"/>
                  </a:moveTo>
                  <a:lnTo>
                    <a:pt x="4899365" y="0"/>
                  </a:lnTo>
                  <a:lnTo>
                    <a:pt x="4899365" y="1687657"/>
                  </a:lnTo>
                  <a:lnTo>
                    <a:pt x="0" y="1687657"/>
                  </a:lnTo>
                  <a:close/>
                </a:path>
              </a:pathLst>
            </a:custGeom>
            <a:solidFill>
              <a:srgbClr val="00BF63"/>
            </a:solidFill>
            <a:ln cap="sq">
              <a:noFill/>
              <a:prstDash val="solid"/>
              <a:miter/>
            </a:ln>
          </p:spPr>
        </p:sp>
        <p:sp>
          <p:nvSpPr>
            <p:cNvPr name="TextBox 4" id="4"/>
            <p:cNvSpPr txBox="true"/>
            <p:nvPr/>
          </p:nvSpPr>
          <p:spPr>
            <a:xfrm>
              <a:off x="0" y="-38100"/>
              <a:ext cx="4899365" cy="1725757"/>
            </a:xfrm>
            <a:prstGeom prst="rect">
              <a:avLst/>
            </a:prstGeom>
          </p:spPr>
          <p:txBody>
            <a:bodyPr anchor="ctr" rtlCol="false" tIns="50800" lIns="50800" bIns="50800" rIns="50800"/>
            <a:lstStyle/>
            <a:p>
              <a:pPr algn="ctr" marL="0" indent="0" lvl="0">
                <a:lnSpc>
                  <a:spcPts val="3035"/>
                </a:lnSpc>
                <a:spcBef>
                  <a:spcPct val="0"/>
                </a:spcBef>
              </a:pPr>
            </a:p>
          </p:txBody>
        </p:sp>
      </p:grpSp>
      <p:grpSp>
        <p:nvGrpSpPr>
          <p:cNvPr name="Group 5" id="5"/>
          <p:cNvGrpSpPr/>
          <p:nvPr/>
        </p:nvGrpSpPr>
        <p:grpSpPr>
          <a:xfrm rot="0">
            <a:off x="-2667279" y="3636569"/>
            <a:ext cx="5578401" cy="55784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FDFBFB">
                  <a:alpha val="29804"/>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8" id="8"/>
          <p:cNvSpPr/>
          <p:nvPr/>
        </p:nvSpPr>
        <p:spPr>
          <a:xfrm flipH="false" flipV="false" rot="0">
            <a:off x="13567718" y="8735378"/>
            <a:ext cx="3638011" cy="458785"/>
          </a:xfrm>
          <a:custGeom>
            <a:avLst/>
            <a:gdLst/>
            <a:ahLst/>
            <a:cxnLst/>
            <a:rect r="r" b="b" t="t" l="l"/>
            <a:pathLst>
              <a:path h="458785" w="3638011">
                <a:moveTo>
                  <a:pt x="0" y="0"/>
                </a:moveTo>
                <a:lnTo>
                  <a:pt x="3638011" y="0"/>
                </a:lnTo>
                <a:lnTo>
                  <a:pt x="3638011" y="458785"/>
                </a:lnTo>
                <a:lnTo>
                  <a:pt x="0" y="458785"/>
                </a:lnTo>
                <a:lnTo>
                  <a:pt x="0" y="0"/>
                </a:lnTo>
                <a:close/>
              </a:path>
            </a:pathLst>
          </a:custGeom>
          <a:blipFill>
            <a:blip r:embed="rId2">
              <a:alphaModFix amt="67000"/>
            </a:blip>
            <a:stretch>
              <a:fillRect l="0" t="-56610" r="0" b="0"/>
            </a:stretch>
          </a:blipFill>
        </p:spPr>
      </p:sp>
      <p:grpSp>
        <p:nvGrpSpPr>
          <p:cNvPr name="Group 9" id="9"/>
          <p:cNvGrpSpPr/>
          <p:nvPr/>
        </p:nvGrpSpPr>
        <p:grpSpPr>
          <a:xfrm rot="0">
            <a:off x="629940" y="3285691"/>
            <a:ext cx="4562364" cy="5679080"/>
            <a:chOff x="0" y="0"/>
            <a:chExt cx="1772925" cy="2206879"/>
          </a:xfrm>
        </p:grpSpPr>
        <p:sp>
          <p:nvSpPr>
            <p:cNvPr name="Freeform 10" id="10"/>
            <p:cNvSpPr/>
            <p:nvPr/>
          </p:nvSpPr>
          <p:spPr>
            <a:xfrm flipH="false" flipV="false" rot="0">
              <a:off x="0" y="0"/>
              <a:ext cx="1772925" cy="2206878"/>
            </a:xfrm>
            <a:custGeom>
              <a:avLst/>
              <a:gdLst/>
              <a:ahLst/>
              <a:cxnLst/>
              <a:rect r="r" b="b" t="t" l="l"/>
              <a:pathLst>
                <a:path h="2206878" w="1772925">
                  <a:moveTo>
                    <a:pt x="52604" y="0"/>
                  </a:moveTo>
                  <a:lnTo>
                    <a:pt x="1720321" y="0"/>
                  </a:lnTo>
                  <a:cubicBezTo>
                    <a:pt x="1749373" y="0"/>
                    <a:pt x="1772925" y="23552"/>
                    <a:pt x="1772925" y="52604"/>
                  </a:cubicBezTo>
                  <a:lnTo>
                    <a:pt x="1772925" y="2154274"/>
                  </a:lnTo>
                  <a:cubicBezTo>
                    <a:pt x="1772925" y="2168226"/>
                    <a:pt x="1767383" y="2181606"/>
                    <a:pt x="1757518" y="2191471"/>
                  </a:cubicBezTo>
                  <a:cubicBezTo>
                    <a:pt x="1747652" y="2201336"/>
                    <a:pt x="1734272" y="2206878"/>
                    <a:pt x="1720321" y="2206878"/>
                  </a:cubicBezTo>
                  <a:lnTo>
                    <a:pt x="52604" y="2206878"/>
                  </a:lnTo>
                  <a:cubicBezTo>
                    <a:pt x="23552" y="2206878"/>
                    <a:pt x="0" y="2183327"/>
                    <a:pt x="0" y="2154274"/>
                  </a:cubicBezTo>
                  <a:lnTo>
                    <a:pt x="0" y="52604"/>
                  </a:lnTo>
                  <a:cubicBezTo>
                    <a:pt x="0" y="38653"/>
                    <a:pt x="5542" y="25273"/>
                    <a:pt x="15407" y="15407"/>
                  </a:cubicBezTo>
                  <a:cubicBezTo>
                    <a:pt x="25273" y="5542"/>
                    <a:pt x="38653" y="0"/>
                    <a:pt x="52604" y="0"/>
                  </a:cubicBezTo>
                  <a:close/>
                </a:path>
              </a:pathLst>
            </a:custGeom>
            <a:solidFill>
              <a:srgbClr val="FFFFFF"/>
            </a:solidFill>
            <a:ln w="47625" cap="rnd">
              <a:solidFill>
                <a:srgbClr val="106861"/>
              </a:solidFill>
              <a:prstDash val="solid"/>
              <a:round/>
            </a:ln>
          </p:spPr>
        </p:sp>
        <p:sp>
          <p:nvSpPr>
            <p:cNvPr name="TextBox 11" id="11"/>
            <p:cNvSpPr txBox="true"/>
            <p:nvPr/>
          </p:nvSpPr>
          <p:spPr>
            <a:xfrm>
              <a:off x="0" y="-38100"/>
              <a:ext cx="1772925" cy="2244979"/>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2" id="12"/>
          <p:cNvGrpSpPr/>
          <p:nvPr/>
        </p:nvGrpSpPr>
        <p:grpSpPr>
          <a:xfrm rot="0">
            <a:off x="7032379" y="3255086"/>
            <a:ext cx="4628590" cy="5679080"/>
            <a:chOff x="0" y="0"/>
            <a:chExt cx="1798660" cy="2206879"/>
          </a:xfrm>
        </p:grpSpPr>
        <p:sp>
          <p:nvSpPr>
            <p:cNvPr name="Freeform 13" id="13"/>
            <p:cNvSpPr/>
            <p:nvPr/>
          </p:nvSpPr>
          <p:spPr>
            <a:xfrm flipH="false" flipV="false" rot="0">
              <a:off x="0" y="0"/>
              <a:ext cx="1798660" cy="2206878"/>
            </a:xfrm>
            <a:custGeom>
              <a:avLst/>
              <a:gdLst/>
              <a:ahLst/>
              <a:cxnLst/>
              <a:rect r="r" b="b" t="t" l="l"/>
              <a:pathLst>
                <a:path h="2206878" w="1798660">
                  <a:moveTo>
                    <a:pt x="51852" y="0"/>
                  </a:moveTo>
                  <a:lnTo>
                    <a:pt x="1746809" y="0"/>
                  </a:lnTo>
                  <a:cubicBezTo>
                    <a:pt x="1775446" y="0"/>
                    <a:pt x="1798660" y="23215"/>
                    <a:pt x="1798660" y="51852"/>
                  </a:cubicBezTo>
                  <a:lnTo>
                    <a:pt x="1798660" y="2155027"/>
                  </a:lnTo>
                  <a:cubicBezTo>
                    <a:pt x="1798660" y="2183664"/>
                    <a:pt x="1775446" y="2206878"/>
                    <a:pt x="1746809" y="2206878"/>
                  </a:cubicBezTo>
                  <a:lnTo>
                    <a:pt x="51852" y="2206878"/>
                  </a:lnTo>
                  <a:cubicBezTo>
                    <a:pt x="23215" y="2206878"/>
                    <a:pt x="0" y="2183664"/>
                    <a:pt x="0" y="2155027"/>
                  </a:cubicBezTo>
                  <a:lnTo>
                    <a:pt x="0" y="51852"/>
                  </a:lnTo>
                  <a:cubicBezTo>
                    <a:pt x="0" y="23215"/>
                    <a:pt x="23215" y="0"/>
                    <a:pt x="51852" y="0"/>
                  </a:cubicBezTo>
                  <a:close/>
                </a:path>
              </a:pathLst>
            </a:custGeom>
            <a:solidFill>
              <a:srgbClr val="FFFFFF"/>
            </a:solidFill>
            <a:ln w="47625" cap="rnd">
              <a:solidFill>
                <a:srgbClr val="035D61"/>
              </a:solidFill>
              <a:prstDash val="solid"/>
              <a:round/>
            </a:ln>
          </p:spPr>
        </p:sp>
        <p:sp>
          <p:nvSpPr>
            <p:cNvPr name="TextBox 14" id="14"/>
            <p:cNvSpPr txBox="true"/>
            <p:nvPr/>
          </p:nvSpPr>
          <p:spPr>
            <a:xfrm>
              <a:off x="0" y="-38100"/>
              <a:ext cx="1798660" cy="224497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15" id="15"/>
          <p:cNvSpPr txBox="true"/>
          <p:nvPr/>
        </p:nvSpPr>
        <p:spPr>
          <a:xfrm rot="0">
            <a:off x="559763" y="401816"/>
            <a:ext cx="14358024" cy="2134600"/>
          </a:xfrm>
          <a:prstGeom prst="rect">
            <a:avLst/>
          </a:prstGeom>
        </p:spPr>
        <p:txBody>
          <a:bodyPr anchor="t" rtlCol="false" tIns="0" lIns="0" bIns="0" rIns="0">
            <a:spAutoFit/>
          </a:bodyPr>
          <a:lstStyle/>
          <a:p>
            <a:pPr algn="l">
              <a:lnSpc>
                <a:spcPts val="8564"/>
              </a:lnSpc>
              <a:spcBef>
                <a:spcPct val="0"/>
              </a:spcBef>
            </a:pPr>
            <a:r>
              <a:rPr lang="en-US" b="true" sz="6206">
                <a:solidFill>
                  <a:srgbClr val="FFFFFF"/>
                </a:solidFill>
                <a:latin typeface="Open Sauce Bold"/>
                <a:ea typeface="Open Sauce Bold"/>
                <a:cs typeface="Open Sauce Bold"/>
                <a:sym typeface="Open Sauce Bold"/>
              </a:rPr>
              <a:t>Contexte : Combler le fossé entre      l'IA et l'agriculture</a:t>
            </a:r>
          </a:p>
        </p:txBody>
      </p:sp>
      <p:sp>
        <p:nvSpPr>
          <p:cNvPr name="TextBox 16" id="16"/>
          <p:cNvSpPr txBox="true"/>
          <p:nvPr/>
        </p:nvSpPr>
        <p:spPr>
          <a:xfrm rot="0">
            <a:off x="1286300" y="6077606"/>
            <a:ext cx="3151394" cy="2156328"/>
          </a:xfrm>
          <a:prstGeom prst="rect">
            <a:avLst/>
          </a:prstGeom>
        </p:spPr>
        <p:txBody>
          <a:bodyPr anchor="t" rtlCol="false" tIns="0" lIns="0" bIns="0" rIns="0">
            <a:spAutoFit/>
          </a:bodyPr>
          <a:lstStyle/>
          <a:p>
            <a:pPr algn="ctr" marL="428382" indent="-214191" lvl="1">
              <a:lnSpc>
                <a:spcPts val="2877"/>
              </a:lnSpc>
              <a:buFont typeface="Arial"/>
              <a:buChar char="•"/>
            </a:pPr>
            <a:r>
              <a:rPr lang="en-US" b="true" sz="1984">
                <a:solidFill>
                  <a:srgbClr val="343432"/>
                </a:solidFill>
                <a:latin typeface="Open Sauce Bold"/>
                <a:ea typeface="Open Sauce Bold"/>
                <a:cs typeface="Open Sauce Bold"/>
                <a:sym typeface="Open Sauce Bold"/>
              </a:rPr>
              <a:t>détection tardive des maladies</a:t>
            </a:r>
          </a:p>
          <a:p>
            <a:pPr algn="ctr">
              <a:lnSpc>
                <a:spcPts val="2877"/>
              </a:lnSpc>
            </a:pPr>
          </a:p>
          <a:p>
            <a:pPr algn="ctr" marL="428382" indent="-214191" lvl="1">
              <a:lnSpc>
                <a:spcPts val="2877"/>
              </a:lnSpc>
              <a:buFont typeface="Arial"/>
              <a:buChar char="•"/>
            </a:pPr>
            <a:r>
              <a:rPr lang="en-US" b="true" sz="1984">
                <a:solidFill>
                  <a:srgbClr val="343432"/>
                </a:solidFill>
                <a:latin typeface="Open Sauce Bold"/>
                <a:ea typeface="Open Sauce Bold"/>
                <a:cs typeface="Open Sauce Bold"/>
                <a:sym typeface="Open Sauce Bold"/>
              </a:rPr>
              <a:t> manque d'expertise.</a:t>
            </a:r>
          </a:p>
          <a:p>
            <a:pPr algn="ctr">
              <a:lnSpc>
                <a:spcPts val="2877"/>
              </a:lnSpc>
            </a:pPr>
          </a:p>
          <a:p>
            <a:pPr algn="ctr" marL="0" indent="0" lvl="0">
              <a:lnSpc>
                <a:spcPts val="2877"/>
              </a:lnSpc>
            </a:pPr>
          </a:p>
        </p:txBody>
      </p:sp>
      <p:sp>
        <p:nvSpPr>
          <p:cNvPr name="TextBox 17" id="17"/>
          <p:cNvSpPr txBox="true"/>
          <p:nvPr/>
        </p:nvSpPr>
        <p:spPr>
          <a:xfrm rot="0">
            <a:off x="7886092" y="6139300"/>
            <a:ext cx="3151394" cy="1578478"/>
          </a:xfrm>
          <a:prstGeom prst="rect">
            <a:avLst/>
          </a:prstGeom>
        </p:spPr>
        <p:txBody>
          <a:bodyPr anchor="t" rtlCol="false" tIns="0" lIns="0" bIns="0" rIns="0">
            <a:spAutoFit/>
          </a:bodyPr>
          <a:lstStyle/>
          <a:p>
            <a:pPr algn="ctr" marL="0" indent="0" lvl="0">
              <a:lnSpc>
                <a:spcPts val="3167"/>
              </a:lnSpc>
            </a:pPr>
            <a:r>
              <a:rPr lang="en-US" b="true" sz="2184">
                <a:solidFill>
                  <a:srgbClr val="343432"/>
                </a:solidFill>
                <a:latin typeface="Open Sauce Bold"/>
                <a:ea typeface="Open Sauce Bold"/>
                <a:cs typeface="Open Sauce Bold"/>
                <a:sym typeface="Open Sauce Bold"/>
              </a:rPr>
              <a:t>1 agent de vulgarisation pour 2 500 fermiers au Cameroun (FAO 2024).</a:t>
            </a:r>
          </a:p>
        </p:txBody>
      </p:sp>
      <p:grpSp>
        <p:nvGrpSpPr>
          <p:cNvPr name="Group 18" id="18"/>
          <p:cNvGrpSpPr/>
          <p:nvPr/>
        </p:nvGrpSpPr>
        <p:grpSpPr>
          <a:xfrm rot="0">
            <a:off x="12728408" y="3255086"/>
            <a:ext cx="4474063" cy="5679080"/>
            <a:chOff x="0" y="0"/>
            <a:chExt cx="1738611" cy="2206879"/>
          </a:xfrm>
        </p:grpSpPr>
        <p:sp>
          <p:nvSpPr>
            <p:cNvPr name="Freeform 19" id="19"/>
            <p:cNvSpPr/>
            <p:nvPr/>
          </p:nvSpPr>
          <p:spPr>
            <a:xfrm flipH="false" flipV="false" rot="0">
              <a:off x="0" y="0"/>
              <a:ext cx="1738611" cy="2206878"/>
            </a:xfrm>
            <a:custGeom>
              <a:avLst/>
              <a:gdLst/>
              <a:ahLst/>
              <a:cxnLst/>
              <a:rect r="r" b="b" t="t" l="l"/>
              <a:pathLst>
                <a:path h="2206878" w="1738611">
                  <a:moveTo>
                    <a:pt x="53642" y="0"/>
                  </a:moveTo>
                  <a:lnTo>
                    <a:pt x="1684969" y="0"/>
                  </a:lnTo>
                  <a:cubicBezTo>
                    <a:pt x="1714595" y="0"/>
                    <a:pt x="1738611" y="24017"/>
                    <a:pt x="1738611" y="53642"/>
                  </a:cubicBezTo>
                  <a:lnTo>
                    <a:pt x="1738611" y="2153236"/>
                  </a:lnTo>
                  <a:cubicBezTo>
                    <a:pt x="1738611" y="2182862"/>
                    <a:pt x="1714595" y="2206878"/>
                    <a:pt x="1684969" y="2206878"/>
                  </a:cubicBezTo>
                  <a:lnTo>
                    <a:pt x="53642" y="2206878"/>
                  </a:lnTo>
                  <a:cubicBezTo>
                    <a:pt x="24017" y="2206878"/>
                    <a:pt x="0" y="2182862"/>
                    <a:pt x="0" y="2153236"/>
                  </a:cubicBezTo>
                  <a:lnTo>
                    <a:pt x="0" y="53642"/>
                  </a:lnTo>
                  <a:cubicBezTo>
                    <a:pt x="0" y="24017"/>
                    <a:pt x="24017" y="0"/>
                    <a:pt x="53642" y="0"/>
                  </a:cubicBezTo>
                  <a:close/>
                </a:path>
              </a:pathLst>
            </a:custGeom>
            <a:solidFill>
              <a:srgbClr val="FFFFFF"/>
            </a:solidFill>
            <a:ln w="47625" cap="rnd">
              <a:solidFill>
                <a:srgbClr val="035D61"/>
              </a:solidFill>
              <a:prstDash val="solid"/>
              <a:round/>
            </a:ln>
          </p:spPr>
        </p:sp>
        <p:sp>
          <p:nvSpPr>
            <p:cNvPr name="TextBox 20" id="20"/>
            <p:cNvSpPr txBox="true"/>
            <p:nvPr/>
          </p:nvSpPr>
          <p:spPr>
            <a:xfrm>
              <a:off x="0" y="-38100"/>
              <a:ext cx="1738611" cy="224497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21" id="21"/>
          <p:cNvSpPr txBox="true"/>
          <p:nvPr/>
        </p:nvSpPr>
        <p:spPr>
          <a:xfrm rot="0">
            <a:off x="13499294" y="6302812"/>
            <a:ext cx="3151394" cy="1241928"/>
          </a:xfrm>
          <a:prstGeom prst="rect">
            <a:avLst/>
          </a:prstGeom>
        </p:spPr>
        <p:txBody>
          <a:bodyPr anchor="t" rtlCol="false" tIns="0" lIns="0" bIns="0" rIns="0">
            <a:spAutoFit/>
          </a:bodyPr>
          <a:lstStyle/>
          <a:p>
            <a:pPr algn="ctr" marL="0" indent="0" lvl="0">
              <a:lnSpc>
                <a:spcPts val="3312"/>
              </a:lnSpc>
            </a:pPr>
            <a:r>
              <a:rPr lang="en-US" b="true" sz="2284">
                <a:solidFill>
                  <a:srgbClr val="343432"/>
                </a:solidFill>
                <a:latin typeface="Open Sauce Bold"/>
                <a:ea typeface="Open Sauce Bold"/>
                <a:cs typeface="Open Sauce Bold"/>
                <a:sym typeface="Open Sauce Bold"/>
              </a:rPr>
              <a:t>Impact de ces problèmes sur la production agricole</a:t>
            </a:r>
          </a:p>
        </p:txBody>
      </p:sp>
      <p:grpSp>
        <p:nvGrpSpPr>
          <p:cNvPr name="Group 22" id="22"/>
          <p:cNvGrpSpPr/>
          <p:nvPr/>
        </p:nvGrpSpPr>
        <p:grpSpPr>
          <a:xfrm rot="0">
            <a:off x="1387392" y="4345396"/>
            <a:ext cx="2949211" cy="570807"/>
            <a:chOff x="0" y="0"/>
            <a:chExt cx="2240152" cy="433572"/>
          </a:xfrm>
        </p:grpSpPr>
        <p:sp>
          <p:nvSpPr>
            <p:cNvPr name="Freeform 23" id="23"/>
            <p:cNvSpPr/>
            <p:nvPr/>
          </p:nvSpPr>
          <p:spPr>
            <a:xfrm flipH="false" flipV="false" rot="0">
              <a:off x="0" y="0"/>
              <a:ext cx="2240152" cy="433572"/>
            </a:xfrm>
            <a:custGeom>
              <a:avLst/>
              <a:gdLst/>
              <a:ahLst/>
              <a:cxnLst/>
              <a:rect r="r" b="b" t="t" l="l"/>
              <a:pathLst>
                <a:path h="433572" w="2240152">
                  <a:moveTo>
                    <a:pt x="107628" y="0"/>
                  </a:moveTo>
                  <a:lnTo>
                    <a:pt x="2132523" y="0"/>
                  </a:lnTo>
                  <a:cubicBezTo>
                    <a:pt x="2161068" y="0"/>
                    <a:pt x="2188444" y="11339"/>
                    <a:pt x="2208628" y="31524"/>
                  </a:cubicBezTo>
                  <a:cubicBezTo>
                    <a:pt x="2228812" y="51708"/>
                    <a:pt x="2240152" y="79084"/>
                    <a:pt x="2240152" y="107628"/>
                  </a:cubicBezTo>
                  <a:lnTo>
                    <a:pt x="2240152" y="325944"/>
                  </a:lnTo>
                  <a:cubicBezTo>
                    <a:pt x="2240152" y="354488"/>
                    <a:pt x="2228812" y="381864"/>
                    <a:pt x="2208628" y="402048"/>
                  </a:cubicBezTo>
                  <a:cubicBezTo>
                    <a:pt x="2188444" y="422233"/>
                    <a:pt x="2161068" y="433572"/>
                    <a:pt x="2132523" y="433572"/>
                  </a:cubicBezTo>
                  <a:lnTo>
                    <a:pt x="107628" y="433572"/>
                  </a:lnTo>
                  <a:cubicBezTo>
                    <a:pt x="48187" y="433572"/>
                    <a:pt x="0" y="385385"/>
                    <a:pt x="0" y="325944"/>
                  </a:cubicBezTo>
                  <a:lnTo>
                    <a:pt x="0" y="107628"/>
                  </a:lnTo>
                  <a:cubicBezTo>
                    <a:pt x="0" y="79084"/>
                    <a:pt x="11339" y="51708"/>
                    <a:pt x="31524" y="31524"/>
                  </a:cubicBezTo>
                  <a:cubicBezTo>
                    <a:pt x="51708" y="11339"/>
                    <a:pt x="79084" y="0"/>
                    <a:pt x="107628" y="0"/>
                  </a:cubicBezTo>
                  <a:close/>
                </a:path>
              </a:pathLst>
            </a:custGeom>
            <a:solidFill>
              <a:srgbClr val="00BF63"/>
            </a:solidFill>
            <a:ln cap="rnd">
              <a:noFill/>
              <a:prstDash val="solid"/>
              <a:round/>
            </a:ln>
          </p:spPr>
        </p:sp>
        <p:sp>
          <p:nvSpPr>
            <p:cNvPr name="TextBox 24" id="24"/>
            <p:cNvSpPr txBox="true"/>
            <p:nvPr/>
          </p:nvSpPr>
          <p:spPr>
            <a:xfrm>
              <a:off x="0" y="-38100"/>
              <a:ext cx="2240152" cy="471672"/>
            </a:xfrm>
            <a:prstGeom prst="rect">
              <a:avLst/>
            </a:prstGeom>
          </p:spPr>
          <p:txBody>
            <a:bodyPr anchor="ctr" rtlCol="false" tIns="0" lIns="0" bIns="0" rIns="0"/>
            <a:lstStyle/>
            <a:p>
              <a:pPr algn="ctr" marL="0" indent="0" lvl="0">
                <a:lnSpc>
                  <a:spcPts val="3035"/>
                </a:lnSpc>
                <a:spcBef>
                  <a:spcPct val="0"/>
                </a:spcBef>
              </a:pPr>
              <a:r>
                <a:rPr lang="en-US" sz="2199">
                  <a:solidFill>
                    <a:srgbClr val="FFFFFF"/>
                  </a:solidFill>
                  <a:latin typeface="Open Sauce"/>
                  <a:ea typeface="Open Sauce"/>
                  <a:cs typeface="Open Sauce"/>
                  <a:sym typeface="Open Sauce"/>
                </a:rPr>
                <a:t>Problèmes</a:t>
              </a:r>
            </a:p>
          </p:txBody>
        </p:sp>
      </p:grpSp>
      <p:grpSp>
        <p:nvGrpSpPr>
          <p:cNvPr name="Group 25" id="25"/>
          <p:cNvGrpSpPr/>
          <p:nvPr/>
        </p:nvGrpSpPr>
        <p:grpSpPr>
          <a:xfrm rot="0">
            <a:off x="13499294" y="4303383"/>
            <a:ext cx="2883413" cy="544456"/>
            <a:chOff x="0" y="0"/>
            <a:chExt cx="2190173" cy="413556"/>
          </a:xfrm>
        </p:grpSpPr>
        <p:sp>
          <p:nvSpPr>
            <p:cNvPr name="Freeform 26" id="26"/>
            <p:cNvSpPr/>
            <p:nvPr/>
          </p:nvSpPr>
          <p:spPr>
            <a:xfrm flipH="false" flipV="false" rot="0">
              <a:off x="0" y="0"/>
              <a:ext cx="2190173" cy="413556"/>
            </a:xfrm>
            <a:custGeom>
              <a:avLst/>
              <a:gdLst/>
              <a:ahLst/>
              <a:cxnLst/>
              <a:rect r="r" b="b" t="t" l="l"/>
              <a:pathLst>
                <a:path h="413556" w="2190173">
                  <a:moveTo>
                    <a:pt x="110084" y="0"/>
                  </a:moveTo>
                  <a:lnTo>
                    <a:pt x="2080088" y="0"/>
                  </a:lnTo>
                  <a:cubicBezTo>
                    <a:pt x="2140886" y="0"/>
                    <a:pt x="2190173" y="49286"/>
                    <a:pt x="2190173" y="110084"/>
                  </a:cubicBezTo>
                  <a:lnTo>
                    <a:pt x="2190173" y="303472"/>
                  </a:lnTo>
                  <a:cubicBezTo>
                    <a:pt x="2190173" y="364270"/>
                    <a:pt x="2140886" y="413556"/>
                    <a:pt x="2080088" y="413556"/>
                  </a:cubicBezTo>
                  <a:lnTo>
                    <a:pt x="110084" y="413556"/>
                  </a:lnTo>
                  <a:cubicBezTo>
                    <a:pt x="49286" y="413556"/>
                    <a:pt x="0" y="364270"/>
                    <a:pt x="0" y="303472"/>
                  </a:cubicBezTo>
                  <a:lnTo>
                    <a:pt x="0" y="110084"/>
                  </a:lnTo>
                  <a:cubicBezTo>
                    <a:pt x="0" y="49286"/>
                    <a:pt x="49286" y="0"/>
                    <a:pt x="110084" y="0"/>
                  </a:cubicBezTo>
                  <a:close/>
                </a:path>
              </a:pathLst>
            </a:custGeom>
            <a:solidFill>
              <a:srgbClr val="00BF63"/>
            </a:solidFill>
            <a:ln cap="rnd">
              <a:noFill/>
              <a:prstDash val="solid"/>
              <a:round/>
            </a:ln>
          </p:spPr>
        </p:sp>
        <p:sp>
          <p:nvSpPr>
            <p:cNvPr name="TextBox 27" id="27"/>
            <p:cNvSpPr txBox="true"/>
            <p:nvPr/>
          </p:nvSpPr>
          <p:spPr>
            <a:xfrm>
              <a:off x="0" y="-57150"/>
              <a:ext cx="2190173" cy="470706"/>
            </a:xfrm>
            <a:prstGeom prst="rect">
              <a:avLst/>
            </a:prstGeom>
          </p:spPr>
          <p:txBody>
            <a:bodyPr anchor="ctr" rtlCol="false" tIns="0" lIns="0" bIns="0" rIns="0"/>
            <a:lstStyle/>
            <a:p>
              <a:pPr algn="ctr" marL="0" indent="0" lvl="0">
                <a:lnSpc>
                  <a:spcPts val="3863"/>
                </a:lnSpc>
                <a:spcBef>
                  <a:spcPct val="0"/>
                </a:spcBef>
              </a:pPr>
              <a:r>
                <a:rPr lang="en-US" sz="2799">
                  <a:solidFill>
                    <a:srgbClr val="FFFFFF"/>
                  </a:solidFill>
                  <a:latin typeface="Open Sauce"/>
                  <a:ea typeface="Open Sauce"/>
                  <a:cs typeface="Open Sauce"/>
                  <a:sym typeface="Open Sauce"/>
                </a:rPr>
                <a:t>Impact</a:t>
              </a:r>
            </a:p>
          </p:txBody>
        </p:sp>
      </p:grpSp>
      <p:grpSp>
        <p:nvGrpSpPr>
          <p:cNvPr name="Group 28" id="28"/>
          <p:cNvGrpSpPr/>
          <p:nvPr/>
        </p:nvGrpSpPr>
        <p:grpSpPr>
          <a:xfrm rot="0">
            <a:off x="7886092" y="4303383"/>
            <a:ext cx="2638759" cy="612820"/>
            <a:chOff x="0" y="0"/>
            <a:chExt cx="2004339" cy="465484"/>
          </a:xfrm>
        </p:grpSpPr>
        <p:sp>
          <p:nvSpPr>
            <p:cNvPr name="Freeform 29" id="29"/>
            <p:cNvSpPr/>
            <p:nvPr/>
          </p:nvSpPr>
          <p:spPr>
            <a:xfrm flipH="false" flipV="false" rot="0">
              <a:off x="0" y="0"/>
              <a:ext cx="2004339" cy="465484"/>
            </a:xfrm>
            <a:custGeom>
              <a:avLst/>
              <a:gdLst/>
              <a:ahLst/>
              <a:cxnLst/>
              <a:rect r="r" b="b" t="t" l="l"/>
              <a:pathLst>
                <a:path h="465484" w="2004339">
                  <a:moveTo>
                    <a:pt x="120291" y="0"/>
                  </a:moveTo>
                  <a:lnTo>
                    <a:pt x="1884049" y="0"/>
                  </a:lnTo>
                  <a:cubicBezTo>
                    <a:pt x="1915952" y="0"/>
                    <a:pt x="1946548" y="12673"/>
                    <a:pt x="1969107" y="35232"/>
                  </a:cubicBezTo>
                  <a:cubicBezTo>
                    <a:pt x="1991666" y="57791"/>
                    <a:pt x="2004339" y="88388"/>
                    <a:pt x="2004339" y="120291"/>
                  </a:cubicBezTo>
                  <a:lnTo>
                    <a:pt x="2004339" y="345193"/>
                  </a:lnTo>
                  <a:cubicBezTo>
                    <a:pt x="2004339" y="377096"/>
                    <a:pt x="1991666" y="407692"/>
                    <a:pt x="1969107" y="430251"/>
                  </a:cubicBezTo>
                  <a:cubicBezTo>
                    <a:pt x="1946548" y="452810"/>
                    <a:pt x="1915952" y="465484"/>
                    <a:pt x="1884049" y="465484"/>
                  </a:cubicBezTo>
                  <a:lnTo>
                    <a:pt x="120291" y="465484"/>
                  </a:lnTo>
                  <a:cubicBezTo>
                    <a:pt x="88388" y="465484"/>
                    <a:pt x="57791" y="452810"/>
                    <a:pt x="35232" y="430251"/>
                  </a:cubicBezTo>
                  <a:cubicBezTo>
                    <a:pt x="12673" y="407692"/>
                    <a:pt x="0" y="377096"/>
                    <a:pt x="0" y="345193"/>
                  </a:cubicBezTo>
                  <a:lnTo>
                    <a:pt x="0" y="120291"/>
                  </a:lnTo>
                  <a:cubicBezTo>
                    <a:pt x="0" y="88388"/>
                    <a:pt x="12673" y="57791"/>
                    <a:pt x="35232" y="35232"/>
                  </a:cubicBezTo>
                  <a:cubicBezTo>
                    <a:pt x="57791" y="12673"/>
                    <a:pt x="88388" y="0"/>
                    <a:pt x="120291" y="0"/>
                  </a:cubicBezTo>
                  <a:close/>
                </a:path>
              </a:pathLst>
            </a:custGeom>
            <a:solidFill>
              <a:srgbClr val="00BF63"/>
            </a:solidFill>
            <a:ln cap="rnd">
              <a:noFill/>
              <a:prstDash val="solid"/>
              <a:round/>
            </a:ln>
          </p:spPr>
        </p:sp>
        <p:sp>
          <p:nvSpPr>
            <p:cNvPr name="TextBox 30" id="30"/>
            <p:cNvSpPr txBox="true"/>
            <p:nvPr/>
          </p:nvSpPr>
          <p:spPr>
            <a:xfrm>
              <a:off x="0" y="-47625"/>
              <a:ext cx="2004339" cy="513109"/>
            </a:xfrm>
            <a:prstGeom prst="rect">
              <a:avLst/>
            </a:prstGeom>
          </p:spPr>
          <p:txBody>
            <a:bodyPr anchor="ctr" rtlCol="false" tIns="0" lIns="0" bIns="0" rIns="0"/>
            <a:lstStyle/>
            <a:p>
              <a:pPr algn="ctr" marL="0" indent="0" lvl="0">
                <a:lnSpc>
                  <a:spcPts val="3311"/>
                </a:lnSpc>
                <a:spcBef>
                  <a:spcPct val="0"/>
                </a:spcBef>
              </a:pPr>
              <a:r>
                <a:rPr lang="en-US" sz="2399">
                  <a:solidFill>
                    <a:srgbClr val="FFFFFF"/>
                  </a:solidFill>
                  <a:latin typeface="Open Sauce"/>
                  <a:ea typeface="Open Sauce"/>
                  <a:cs typeface="Open Sauce"/>
                  <a:sym typeface="Open Sauce"/>
                </a:rPr>
                <a:t>Statistiques</a:t>
              </a:r>
            </a:p>
          </p:txBody>
        </p:sp>
      </p:grpSp>
      <p:grpSp>
        <p:nvGrpSpPr>
          <p:cNvPr name="Group 31" id="31"/>
          <p:cNvGrpSpPr/>
          <p:nvPr/>
        </p:nvGrpSpPr>
        <p:grpSpPr>
          <a:xfrm rot="0">
            <a:off x="14917787" y="-3041985"/>
            <a:ext cx="5578401" cy="5578401"/>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FDFBFB">
                  <a:alpha val="29804"/>
                </a:srgbClr>
              </a:solidFill>
              <a:prstDash val="solid"/>
              <a:miter/>
            </a:ln>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grpSp>
        <p:nvGrpSpPr>
          <p:cNvPr name="Group 2" id="2"/>
          <p:cNvGrpSpPr/>
          <p:nvPr/>
        </p:nvGrpSpPr>
        <p:grpSpPr>
          <a:xfrm rot="0">
            <a:off x="-10253" y="0"/>
            <a:ext cx="18288000" cy="4491629"/>
            <a:chOff x="0" y="0"/>
            <a:chExt cx="4816593" cy="1182980"/>
          </a:xfrm>
        </p:grpSpPr>
        <p:sp>
          <p:nvSpPr>
            <p:cNvPr name="Freeform 3" id="3"/>
            <p:cNvSpPr/>
            <p:nvPr/>
          </p:nvSpPr>
          <p:spPr>
            <a:xfrm flipH="false" flipV="false" rot="0">
              <a:off x="0" y="0"/>
              <a:ext cx="4816592" cy="1182980"/>
            </a:xfrm>
            <a:custGeom>
              <a:avLst/>
              <a:gdLst/>
              <a:ahLst/>
              <a:cxnLst/>
              <a:rect r="r" b="b" t="t" l="l"/>
              <a:pathLst>
                <a:path h="1182980" w="4816592">
                  <a:moveTo>
                    <a:pt x="0" y="0"/>
                  </a:moveTo>
                  <a:lnTo>
                    <a:pt x="4816592" y="0"/>
                  </a:lnTo>
                  <a:lnTo>
                    <a:pt x="4816592" y="1182980"/>
                  </a:lnTo>
                  <a:lnTo>
                    <a:pt x="0" y="1182980"/>
                  </a:lnTo>
                  <a:close/>
                </a:path>
              </a:pathLst>
            </a:custGeom>
            <a:solidFill>
              <a:srgbClr val="00BF63"/>
            </a:solidFill>
            <a:ln cap="sq">
              <a:noFill/>
              <a:prstDash val="solid"/>
              <a:miter/>
            </a:ln>
          </p:spPr>
        </p:sp>
        <p:sp>
          <p:nvSpPr>
            <p:cNvPr name="TextBox 4" id="4"/>
            <p:cNvSpPr txBox="true"/>
            <p:nvPr/>
          </p:nvSpPr>
          <p:spPr>
            <a:xfrm>
              <a:off x="0" y="-19050"/>
              <a:ext cx="4816593" cy="120203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3040680" y="2912467"/>
            <a:ext cx="12731346" cy="5171309"/>
            <a:chOff x="0" y="0"/>
            <a:chExt cx="3353112" cy="1361991"/>
          </a:xfrm>
        </p:grpSpPr>
        <p:sp>
          <p:nvSpPr>
            <p:cNvPr name="Freeform 6" id="6"/>
            <p:cNvSpPr/>
            <p:nvPr/>
          </p:nvSpPr>
          <p:spPr>
            <a:xfrm flipH="false" flipV="false" rot="0">
              <a:off x="0" y="0"/>
              <a:ext cx="3353112" cy="1361991"/>
            </a:xfrm>
            <a:custGeom>
              <a:avLst/>
              <a:gdLst/>
              <a:ahLst/>
              <a:cxnLst/>
              <a:rect r="r" b="b" t="t" l="l"/>
              <a:pathLst>
                <a:path h="1361991" w="3353112">
                  <a:moveTo>
                    <a:pt x="15202" y="0"/>
                  </a:moveTo>
                  <a:lnTo>
                    <a:pt x="3337909" y="0"/>
                  </a:lnTo>
                  <a:cubicBezTo>
                    <a:pt x="3341941" y="0"/>
                    <a:pt x="3345808" y="1602"/>
                    <a:pt x="3348659" y="4453"/>
                  </a:cubicBezTo>
                  <a:cubicBezTo>
                    <a:pt x="3351510" y="7304"/>
                    <a:pt x="3353112" y="11171"/>
                    <a:pt x="3353112" y="15202"/>
                  </a:cubicBezTo>
                  <a:lnTo>
                    <a:pt x="3353112" y="1346788"/>
                  </a:lnTo>
                  <a:cubicBezTo>
                    <a:pt x="3353112" y="1350820"/>
                    <a:pt x="3351510" y="1354687"/>
                    <a:pt x="3348659" y="1357538"/>
                  </a:cubicBezTo>
                  <a:cubicBezTo>
                    <a:pt x="3345808" y="1360389"/>
                    <a:pt x="3341941" y="1361991"/>
                    <a:pt x="3337909" y="1361991"/>
                  </a:cubicBezTo>
                  <a:lnTo>
                    <a:pt x="15202" y="1361991"/>
                  </a:lnTo>
                  <a:cubicBezTo>
                    <a:pt x="11171" y="1361991"/>
                    <a:pt x="7304" y="1360389"/>
                    <a:pt x="4453" y="1357538"/>
                  </a:cubicBezTo>
                  <a:cubicBezTo>
                    <a:pt x="1602" y="1354687"/>
                    <a:pt x="0" y="1350820"/>
                    <a:pt x="0" y="1346788"/>
                  </a:cubicBezTo>
                  <a:lnTo>
                    <a:pt x="0" y="15202"/>
                  </a:lnTo>
                  <a:cubicBezTo>
                    <a:pt x="0" y="11171"/>
                    <a:pt x="1602" y="7304"/>
                    <a:pt x="4453" y="4453"/>
                  </a:cubicBezTo>
                  <a:cubicBezTo>
                    <a:pt x="7304" y="1602"/>
                    <a:pt x="11171" y="0"/>
                    <a:pt x="15202" y="0"/>
                  </a:cubicBezTo>
                  <a:close/>
                </a:path>
              </a:pathLst>
            </a:custGeom>
            <a:solidFill>
              <a:srgbClr val="00BF63"/>
            </a:solidFill>
            <a:ln cap="rnd">
              <a:noFill/>
              <a:prstDash val="solid"/>
              <a:round/>
            </a:ln>
          </p:spPr>
        </p:sp>
        <p:sp>
          <p:nvSpPr>
            <p:cNvPr name="TextBox 7" id="7"/>
            <p:cNvSpPr txBox="true"/>
            <p:nvPr/>
          </p:nvSpPr>
          <p:spPr>
            <a:xfrm>
              <a:off x="0" y="-19050"/>
              <a:ext cx="3353112" cy="1381041"/>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TextBox 8" id="8"/>
          <p:cNvSpPr txBox="true"/>
          <p:nvPr/>
        </p:nvSpPr>
        <p:spPr>
          <a:xfrm rot="0">
            <a:off x="3558350" y="4197614"/>
            <a:ext cx="11150794" cy="2476202"/>
          </a:xfrm>
          <a:prstGeom prst="rect">
            <a:avLst/>
          </a:prstGeom>
        </p:spPr>
        <p:txBody>
          <a:bodyPr anchor="t" rtlCol="false" tIns="0" lIns="0" bIns="0" rIns="0">
            <a:spAutoFit/>
          </a:bodyPr>
          <a:lstStyle/>
          <a:p>
            <a:pPr algn="ctr">
              <a:lnSpc>
                <a:spcPts val="3950"/>
              </a:lnSpc>
            </a:pPr>
            <a:r>
              <a:rPr lang="en-US" sz="2469">
                <a:solidFill>
                  <a:srgbClr val="FFFFFF"/>
                </a:solidFill>
                <a:latin typeface="Open Sauce"/>
                <a:ea typeface="Open Sauce"/>
                <a:cs typeface="Open Sauce"/>
                <a:sym typeface="Open Sauce"/>
              </a:rPr>
              <a:t> </a:t>
            </a:r>
            <a:r>
              <a:rPr lang="en-US" sz="2469">
                <a:solidFill>
                  <a:srgbClr val="FFFFFF"/>
                </a:solidFill>
                <a:latin typeface="Open Sauce"/>
                <a:ea typeface="Open Sauce"/>
                <a:cs typeface="Open Sauce"/>
                <a:sym typeface="Open Sauce"/>
              </a:rPr>
              <a:t>La production de maïs en Afrique fait face à un fossé diagnostique critique.</a:t>
            </a:r>
          </a:p>
          <a:p>
            <a:pPr algn="ctr">
              <a:lnSpc>
                <a:spcPts val="3950"/>
              </a:lnSpc>
            </a:pPr>
            <a:r>
              <a:rPr lang="en-US" sz="2469">
                <a:solidFill>
                  <a:srgbClr val="FFFFFF"/>
                </a:solidFill>
                <a:latin typeface="Open Sauce"/>
                <a:ea typeface="Open Sauce"/>
                <a:cs typeface="Open Sauce"/>
                <a:sym typeface="Open Sauce"/>
              </a:rPr>
              <a:t>du a la détection trop tardive, manque d'expertise, barrières technologiques.</a:t>
            </a:r>
          </a:p>
          <a:p>
            <a:pPr algn="ctr">
              <a:lnSpc>
                <a:spcPts val="3950"/>
              </a:lnSpc>
            </a:pPr>
          </a:p>
        </p:txBody>
      </p:sp>
      <p:sp>
        <p:nvSpPr>
          <p:cNvPr name="TextBox 9" id="9"/>
          <p:cNvSpPr txBox="true"/>
          <p:nvPr/>
        </p:nvSpPr>
        <p:spPr>
          <a:xfrm rot="0">
            <a:off x="5453877" y="2788642"/>
            <a:ext cx="7904951" cy="1152905"/>
          </a:xfrm>
          <a:prstGeom prst="rect">
            <a:avLst/>
          </a:prstGeom>
        </p:spPr>
        <p:txBody>
          <a:bodyPr anchor="t" rtlCol="false" tIns="0" lIns="0" bIns="0" rIns="0">
            <a:spAutoFit/>
          </a:bodyPr>
          <a:lstStyle/>
          <a:p>
            <a:pPr algn="ctr" marL="0" indent="0" lvl="0">
              <a:lnSpc>
                <a:spcPts val="9528"/>
              </a:lnSpc>
              <a:spcBef>
                <a:spcPct val="0"/>
              </a:spcBef>
            </a:pPr>
            <a:r>
              <a:rPr lang="en-US" b="true" sz="6806" spc="-136">
                <a:solidFill>
                  <a:srgbClr val="FDFBFB"/>
                </a:solidFill>
                <a:latin typeface="Open Sauce Bold"/>
                <a:ea typeface="Open Sauce Bold"/>
                <a:cs typeface="Open Sauce Bold"/>
                <a:sym typeface="Open Sauce Bold"/>
              </a:rPr>
              <a:t>Problèmematique</a:t>
            </a:r>
          </a:p>
        </p:txBody>
      </p:sp>
      <p:grpSp>
        <p:nvGrpSpPr>
          <p:cNvPr name="Group 10" id="10"/>
          <p:cNvGrpSpPr/>
          <p:nvPr/>
        </p:nvGrpSpPr>
        <p:grpSpPr>
          <a:xfrm rot="0">
            <a:off x="16113923" y="9258300"/>
            <a:ext cx="327444" cy="327444"/>
            <a:chOff x="0" y="0"/>
            <a:chExt cx="812800" cy="812800"/>
          </a:xfrm>
        </p:grpSpPr>
        <p:sp>
          <p:nvSpPr>
            <p:cNvPr name="Freeform 11" id="1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name="TextBox 12" id="12"/>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3" id="13"/>
          <p:cNvGrpSpPr/>
          <p:nvPr/>
        </p:nvGrpSpPr>
        <p:grpSpPr>
          <a:xfrm rot="0">
            <a:off x="15648108" y="9258300"/>
            <a:ext cx="327444" cy="327444"/>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name="TextBox 15" id="15"/>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6" id="16"/>
          <p:cNvGrpSpPr/>
          <p:nvPr/>
        </p:nvGrpSpPr>
        <p:grpSpPr>
          <a:xfrm rot="0">
            <a:off x="15161723" y="9258300"/>
            <a:ext cx="327444" cy="327444"/>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23D33"/>
            </a:solidFill>
            <a:ln cap="sq">
              <a:noFill/>
              <a:prstDash val="solid"/>
              <a:miter/>
            </a:ln>
          </p:spPr>
        </p:sp>
        <p:sp>
          <p:nvSpPr>
            <p:cNvPr name="TextBox 18" id="18"/>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10800000">
            <a:off x="1609531" y="4347082"/>
            <a:ext cx="3568590" cy="4284613"/>
            <a:chOff x="0" y="0"/>
            <a:chExt cx="2328881" cy="2796161"/>
          </a:xfrm>
        </p:grpSpPr>
        <p:sp>
          <p:nvSpPr>
            <p:cNvPr name="Freeform 3" id="3"/>
            <p:cNvSpPr/>
            <p:nvPr/>
          </p:nvSpPr>
          <p:spPr>
            <a:xfrm flipH="false" flipV="false" rot="0">
              <a:off x="0" y="0"/>
              <a:ext cx="2328881" cy="2796161"/>
            </a:xfrm>
            <a:custGeom>
              <a:avLst/>
              <a:gdLst/>
              <a:ahLst/>
              <a:cxnLst/>
              <a:rect r="r" b="b" t="t" l="l"/>
              <a:pathLst>
                <a:path h="2796161" w="2328881">
                  <a:moveTo>
                    <a:pt x="69423" y="0"/>
                  </a:moveTo>
                  <a:lnTo>
                    <a:pt x="2259458" y="0"/>
                  </a:lnTo>
                  <a:cubicBezTo>
                    <a:pt x="2277870" y="0"/>
                    <a:pt x="2295528" y="7314"/>
                    <a:pt x="2308547" y="20333"/>
                  </a:cubicBezTo>
                  <a:cubicBezTo>
                    <a:pt x="2321567" y="33353"/>
                    <a:pt x="2328881" y="51011"/>
                    <a:pt x="2328881" y="69423"/>
                  </a:cubicBezTo>
                  <a:lnTo>
                    <a:pt x="2328881" y="2726738"/>
                  </a:lnTo>
                  <a:cubicBezTo>
                    <a:pt x="2328881" y="2745150"/>
                    <a:pt x="2321567" y="2762808"/>
                    <a:pt x="2308547" y="2775827"/>
                  </a:cubicBezTo>
                  <a:cubicBezTo>
                    <a:pt x="2295528" y="2788847"/>
                    <a:pt x="2277870" y="2796161"/>
                    <a:pt x="2259458" y="2796161"/>
                  </a:cubicBezTo>
                  <a:lnTo>
                    <a:pt x="69423" y="2796161"/>
                  </a:lnTo>
                  <a:cubicBezTo>
                    <a:pt x="51011" y="2796161"/>
                    <a:pt x="33353" y="2788847"/>
                    <a:pt x="20333" y="2775827"/>
                  </a:cubicBezTo>
                  <a:cubicBezTo>
                    <a:pt x="7314" y="2762808"/>
                    <a:pt x="0" y="2745150"/>
                    <a:pt x="0" y="2726738"/>
                  </a:cubicBezTo>
                  <a:lnTo>
                    <a:pt x="0" y="69423"/>
                  </a:lnTo>
                  <a:cubicBezTo>
                    <a:pt x="0" y="51011"/>
                    <a:pt x="7314" y="33353"/>
                    <a:pt x="20333" y="20333"/>
                  </a:cubicBezTo>
                  <a:cubicBezTo>
                    <a:pt x="33353" y="7314"/>
                    <a:pt x="51011" y="0"/>
                    <a:pt x="69423" y="0"/>
                  </a:cubicBezTo>
                  <a:close/>
                </a:path>
              </a:pathLst>
            </a:custGeom>
            <a:solidFill>
              <a:srgbClr val="FFFFFF"/>
            </a:solidFill>
            <a:ln w="123825" cap="rnd">
              <a:solidFill>
                <a:srgbClr val="00BF63"/>
              </a:solidFill>
              <a:prstDash val="solid"/>
              <a:round/>
            </a:ln>
          </p:spPr>
        </p:sp>
        <p:sp>
          <p:nvSpPr>
            <p:cNvPr name="TextBox 4" id="4"/>
            <p:cNvSpPr txBox="true"/>
            <p:nvPr/>
          </p:nvSpPr>
          <p:spPr>
            <a:xfrm>
              <a:off x="0" y="-38100"/>
              <a:ext cx="2328881" cy="2834261"/>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5" id="5"/>
          <p:cNvSpPr/>
          <p:nvPr/>
        </p:nvSpPr>
        <p:spPr>
          <a:xfrm flipH="false" flipV="false" rot="0">
            <a:off x="2320636" y="4422714"/>
            <a:ext cx="2146380" cy="1000429"/>
          </a:xfrm>
          <a:custGeom>
            <a:avLst/>
            <a:gdLst/>
            <a:ahLst/>
            <a:cxnLst/>
            <a:rect r="r" b="b" t="t" l="l"/>
            <a:pathLst>
              <a:path h="1000429" w="2146380">
                <a:moveTo>
                  <a:pt x="0" y="0"/>
                </a:moveTo>
                <a:lnTo>
                  <a:pt x="2146380" y="0"/>
                </a:lnTo>
                <a:lnTo>
                  <a:pt x="2146380"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l="0" t="-114545" r="0" b="0"/>
            </a:stretch>
          </a:blipFill>
          <a:ln cap="sq">
            <a:noFill/>
            <a:prstDash val="solid"/>
            <a:miter/>
          </a:ln>
        </p:spPr>
      </p:sp>
      <p:sp>
        <p:nvSpPr>
          <p:cNvPr name="Freeform 6" id="6"/>
          <p:cNvSpPr/>
          <p:nvPr/>
        </p:nvSpPr>
        <p:spPr>
          <a:xfrm flipH="false" flipV="false" rot="0">
            <a:off x="2925085" y="5423143"/>
            <a:ext cx="723747" cy="838023"/>
          </a:xfrm>
          <a:custGeom>
            <a:avLst/>
            <a:gdLst/>
            <a:ahLst/>
            <a:cxnLst/>
            <a:rect r="r" b="b" t="t" l="l"/>
            <a:pathLst>
              <a:path h="838023" w="723747">
                <a:moveTo>
                  <a:pt x="0" y="0"/>
                </a:moveTo>
                <a:lnTo>
                  <a:pt x="723746" y="0"/>
                </a:lnTo>
                <a:lnTo>
                  <a:pt x="723746" y="838023"/>
                </a:lnTo>
                <a:lnTo>
                  <a:pt x="0" y="8380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7" id="7"/>
          <p:cNvGrpSpPr/>
          <p:nvPr/>
        </p:nvGrpSpPr>
        <p:grpSpPr>
          <a:xfrm rot="-10800000">
            <a:off x="5733784" y="4438241"/>
            <a:ext cx="3680276" cy="4193454"/>
            <a:chOff x="0" y="0"/>
            <a:chExt cx="2401767" cy="2736670"/>
          </a:xfrm>
        </p:grpSpPr>
        <p:sp>
          <p:nvSpPr>
            <p:cNvPr name="Freeform 8" id="8"/>
            <p:cNvSpPr/>
            <p:nvPr/>
          </p:nvSpPr>
          <p:spPr>
            <a:xfrm flipH="false" flipV="false" rot="0">
              <a:off x="0" y="0"/>
              <a:ext cx="2401767" cy="2736670"/>
            </a:xfrm>
            <a:custGeom>
              <a:avLst/>
              <a:gdLst/>
              <a:ahLst/>
              <a:cxnLst/>
              <a:rect r="r" b="b" t="t" l="l"/>
              <a:pathLst>
                <a:path h="2736670" w="2401767">
                  <a:moveTo>
                    <a:pt x="67316" y="0"/>
                  </a:moveTo>
                  <a:lnTo>
                    <a:pt x="2334451" y="0"/>
                  </a:lnTo>
                  <a:cubicBezTo>
                    <a:pt x="2371629" y="0"/>
                    <a:pt x="2401767" y="30138"/>
                    <a:pt x="2401767" y="67316"/>
                  </a:cubicBezTo>
                  <a:lnTo>
                    <a:pt x="2401767" y="2669354"/>
                  </a:lnTo>
                  <a:cubicBezTo>
                    <a:pt x="2401767" y="2706532"/>
                    <a:pt x="2371629" y="2736670"/>
                    <a:pt x="2334451" y="2736670"/>
                  </a:cubicBezTo>
                  <a:lnTo>
                    <a:pt x="67316" y="2736670"/>
                  </a:lnTo>
                  <a:cubicBezTo>
                    <a:pt x="30138" y="2736670"/>
                    <a:pt x="0" y="2706532"/>
                    <a:pt x="0" y="2669354"/>
                  </a:cubicBezTo>
                  <a:lnTo>
                    <a:pt x="0" y="67316"/>
                  </a:lnTo>
                  <a:cubicBezTo>
                    <a:pt x="0" y="30138"/>
                    <a:pt x="30138" y="0"/>
                    <a:pt x="67316" y="0"/>
                  </a:cubicBezTo>
                  <a:close/>
                </a:path>
              </a:pathLst>
            </a:custGeom>
            <a:solidFill>
              <a:srgbClr val="F8F8F8"/>
            </a:solidFill>
            <a:ln w="123825" cap="rnd">
              <a:solidFill>
                <a:srgbClr val="00BF63"/>
              </a:solidFill>
              <a:prstDash val="solid"/>
              <a:round/>
            </a:ln>
          </p:spPr>
        </p:sp>
        <p:sp>
          <p:nvSpPr>
            <p:cNvPr name="TextBox 9" id="9"/>
            <p:cNvSpPr txBox="true"/>
            <p:nvPr/>
          </p:nvSpPr>
          <p:spPr>
            <a:xfrm>
              <a:off x="0" y="-38100"/>
              <a:ext cx="2401767" cy="277477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10" id="10"/>
          <p:cNvSpPr/>
          <p:nvPr/>
        </p:nvSpPr>
        <p:spPr>
          <a:xfrm flipH="false" flipV="false" rot="0">
            <a:off x="6498482" y="4566641"/>
            <a:ext cx="2146380" cy="1000429"/>
          </a:xfrm>
          <a:custGeom>
            <a:avLst/>
            <a:gdLst/>
            <a:ahLst/>
            <a:cxnLst/>
            <a:rect r="r" b="b" t="t" l="l"/>
            <a:pathLst>
              <a:path h="1000429" w="2146380">
                <a:moveTo>
                  <a:pt x="0" y="0"/>
                </a:moveTo>
                <a:lnTo>
                  <a:pt x="2146380" y="0"/>
                </a:lnTo>
                <a:lnTo>
                  <a:pt x="2146380" y="1000430"/>
                </a:lnTo>
                <a:lnTo>
                  <a:pt x="0" y="1000430"/>
                </a:lnTo>
                <a:lnTo>
                  <a:pt x="0" y="0"/>
                </a:lnTo>
                <a:close/>
              </a:path>
            </a:pathLst>
          </a:custGeom>
          <a:blipFill>
            <a:blip r:embed="rId6">
              <a:extLst>
                <a:ext uri="{96DAC541-7B7A-43D3-8B79-37D633B846F1}">
                  <asvg:svgBlip xmlns:asvg="http://schemas.microsoft.com/office/drawing/2016/SVG/main" r:embed="rId7"/>
                </a:ext>
              </a:extLst>
            </a:blip>
            <a:stretch>
              <a:fillRect l="0" t="-114545" r="0" b="0"/>
            </a:stretch>
          </a:blipFill>
          <a:ln cap="sq">
            <a:noFill/>
            <a:prstDash val="solid"/>
            <a:miter/>
          </a:ln>
        </p:spPr>
      </p:sp>
      <p:grpSp>
        <p:nvGrpSpPr>
          <p:cNvPr name="Group 11" id="11"/>
          <p:cNvGrpSpPr/>
          <p:nvPr/>
        </p:nvGrpSpPr>
        <p:grpSpPr>
          <a:xfrm rot="-10800000">
            <a:off x="10099216" y="4385192"/>
            <a:ext cx="3641502" cy="4262211"/>
            <a:chOff x="0" y="0"/>
            <a:chExt cx="2376463" cy="2781541"/>
          </a:xfrm>
        </p:grpSpPr>
        <p:sp>
          <p:nvSpPr>
            <p:cNvPr name="Freeform 12" id="12"/>
            <p:cNvSpPr/>
            <p:nvPr/>
          </p:nvSpPr>
          <p:spPr>
            <a:xfrm flipH="false" flipV="false" rot="0">
              <a:off x="0" y="0"/>
              <a:ext cx="2376463" cy="2781541"/>
            </a:xfrm>
            <a:custGeom>
              <a:avLst/>
              <a:gdLst/>
              <a:ahLst/>
              <a:cxnLst/>
              <a:rect r="r" b="b" t="t" l="l"/>
              <a:pathLst>
                <a:path h="2781541" w="2376463">
                  <a:moveTo>
                    <a:pt x="68033" y="0"/>
                  </a:moveTo>
                  <a:lnTo>
                    <a:pt x="2308431" y="0"/>
                  </a:lnTo>
                  <a:cubicBezTo>
                    <a:pt x="2326474" y="0"/>
                    <a:pt x="2343778" y="7168"/>
                    <a:pt x="2356537" y="19926"/>
                  </a:cubicBezTo>
                  <a:cubicBezTo>
                    <a:pt x="2369296" y="32685"/>
                    <a:pt x="2376463" y="49989"/>
                    <a:pt x="2376463" y="68033"/>
                  </a:cubicBezTo>
                  <a:lnTo>
                    <a:pt x="2376463" y="2713508"/>
                  </a:lnTo>
                  <a:cubicBezTo>
                    <a:pt x="2376463" y="2751082"/>
                    <a:pt x="2346004" y="2781541"/>
                    <a:pt x="2308431" y="2781541"/>
                  </a:cubicBezTo>
                  <a:lnTo>
                    <a:pt x="68033" y="2781541"/>
                  </a:lnTo>
                  <a:cubicBezTo>
                    <a:pt x="49989" y="2781541"/>
                    <a:pt x="32685" y="2774373"/>
                    <a:pt x="19926" y="2761615"/>
                  </a:cubicBezTo>
                  <a:cubicBezTo>
                    <a:pt x="7168" y="2748856"/>
                    <a:pt x="0" y="2731552"/>
                    <a:pt x="0" y="2713508"/>
                  </a:cubicBezTo>
                  <a:lnTo>
                    <a:pt x="0" y="68033"/>
                  </a:lnTo>
                  <a:cubicBezTo>
                    <a:pt x="0" y="49989"/>
                    <a:pt x="7168" y="32685"/>
                    <a:pt x="19926" y="19926"/>
                  </a:cubicBezTo>
                  <a:cubicBezTo>
                    <a:pt x="32685" y="7168"/>
                    <a:pt x="49989" y="0"/>
                    <a:pt x="68033" y="0"/>
                  </a:cubicBezTo>
                  <a:close/>
                </a:path>
              </a:pathLst>
            </a:custGeom>
            <a:solidFill>
              <a:srgbClr val="FFFFFF"/>
            </a:solidFill>
            <a:ln w="123825" cap="rnd">
              <a:solidFill>
                <a:srgbClr val="00BF63"/>
              </a:solidFill>
              <a:prstDash val="solid"/>
              <a:round/>
            </a:ln>
          </p:spPr>
        </p:sp>
        <p:sp>
          <p:nvSpPr>
            <p:cNvPr name="TextBox 13" id="13"/>
            <p:cNvSpPr txBox="true"/>
            <p:nvPr/>
          </p:nvSpPr>
          <p:spPr>
            <a:xfrm>
              <a:off x="0" y="-38100"/>
              <a:ext cx="2376463" cy="2819641"/>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14" id="14"/>
          <p:cNvSpPr/>
          <p:nvPr/>
        </p:nvSpPr>
        <p:spPr>
          <a:xfrm flipH="false" flipV="false" rot="0">
            <a:off x="10785016" y="4514885"/>
            <a:ext cx="2146380" cy="1000429"/>
          </a:xfrm>
          <a:custGeom>
            <a:avLst/>
            <a:gdLst/>
            <a:ahLst/>
            <a:cxnLst/>
            <a:rect r="r" b="b" t="t" l="l"/>
            <a:pathLst>
              <a:path h="1000429" w="2146380">
                <a:moveTo>
                  <a:pt x="0" y="0"/>
                </a:moveTo>
                <a:lnTo>
                  <a:pt x="2146379" y="0"/>
                </a:lnTo>
                <a:lnTo>
                  <a:pt x="2146379"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l="0" t="-114545" r="0" b="0"/>
            </a:stretch>
          </a:blipFill>
          <a:ln cap="sq">
            <a:noFill/>
            <a:prstDash val="solid"/>
            <a:miter/>
          </a:ln>
        </p:spPr>
      </p:sp>
      <p:sp>
        <p:nvSpPr>
          <p:cNvPr name="Freeform 15" id="15"/>
          <p:cNvSpPr/>
          <p:nvPr/>
        </p:nvSpPr>
        <p:spPr>
          <a:xfrm flipH="false" flipV="false" rot="0">
            <a:off x="14592460" y="2868946"/>
            <a:ext cx="3695540" cy="7418054"/>
          </a:xfrm>
          <a:custGeom>
            <a:avLst/>
            <a:gdLst/>
            <a:ahLst/>
            <a:cxnLst/>
            <a:rect r="r" b="b" t="t" l="l"/>
            <a:pathLst>
              <a:path h="7418054" w="3695540">
                <a:moveTo>
                  <a:pt x="0" y="0"/>
                </a:moveTo>
                <a:lnTo>
                  <a:pt x="3695540" y="0"/>
                </a:lnTo>
                <a:lnTo>
                  <a:pt x="3695540" y="7418054"/>
                </a:lnTo>
                <a:lnTo>
                  <a:pt x="0" y="74180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6" id="16"/>
          <p:cNvSpPr/>
          <p:nvPr/>
        </p:nvSpPr>
        <p:spPr>
          <a:xfrm flipH="false" flipV="false" rot="0">
            <a:off x="7130298" y="5537453"/>
            <a:ext cx="763553" cy="799913"/>
          </a:xfrm>
          <a:custGeom>
            <a:avLst/>
            <a:gdLst/>
            <a:ahLst/>
            <a:cxnLst/>
            <a:rect r="r" b="b" t="t" l="l"/>
            <a:pathLst>
              <a:path h="799913" w="763553">
                <a:moveTo>
                  <a:pt x="0" y="0"/>
                </a:moveTo>
                <a:lnTo>
                  <a:pt x="763554" y="0"/>
                </a:lnTo>
                <a:lnTo>
                  <a:pt x="763554" y="799913"/>
                </a:lnTo>
                <a:lnTo>
                  <a:pt x="0" y="7999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7" id="17"/>
          <p:cNvSpPr/>
          <p:nvPr/>
        </p:nvSpPr>
        <p:spPr>
          <a:xfrm flipH="false" flipV="false" rot="0">
            <a:off x="11264821" y="5423143"/>
            <a:ext cx="937482" cy="724418"/>
          </a:xfrm>
          <a:custGeom>
            <a:avLst/>
            <a:gdLst/>
            <a:ahLst/>
            <a:cxnLst/>
            <a:rect r="r" b="b" t="t" l="l"/>
            <a:pathLst>
              <a:path h="724418" w="937482">
                <a:moveTo>
                  <a:pt x="0" y="0"/>
                </a:moveTo>
                <a:lnTo>
                  <a:pt x="937483" y="0"/>
                </a:lnTo>
                <a:lnTo>
                  <a:pt x="937483" y="724418"/>
                </a:lnTo>
                <a:lnTo>
                  <a:pt x="0" y="7244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8" id="18"/>
          <p:cNvSpPr txBox="true"/>
          <p:nvPr/>
        </p:nvSpPr>
        <p:spPr>
          <a:xfrm rot="0">
            <a:off x="2003557" y="1897945"/>
            <a:ext cx="9261264" cy="1087062"/>
          </a:xfrm>
          <a:prstGeom prst="rect">
            <a:avLst/>
          </a:prstGeom>
        </p:spPr>
        <p:txBody>
          <a:bodyPr anchor="t" rtlCol="false" tIns="0" lIns="0" bIns="0" rIns="0">
            <a:spAutoFit/>
          </a:bodyPr>
          <a:lstStyle/>
          <a:p>
            <a:pPr algn="l">
              <a:lnSpc>
                <a:spcPts val="8858"/>
              </a:lnSpc>
            </a:pPr>
            <a:r>
              <a:rPr lang="en-US" sz="6327" spc="-126" b="true">
                <a:solidFill>
                  <a:srgbClr val="191919"/>
                </a:solidFill>
                <a:latin typeface="Open Sauce Bold"/>
                <a:ea typeface="Open Sauce Bold"/>
                <a:cs typeface="Open Sauce Bold"/>
                <a:sym typeface="Open Sauce Bold"/>
              </a:rPr>
              <a:t>Proposition de solution</a:t>
            </a:r>
          </a:p>
        </p:txBody>
      </p:sp>
      <p:sp>
        <p:nvSpPr>
          <p:cNvPr name="TextBox 19" id="19"/>
          <p:cNvSpPr txBox="true"/>
          <p:nvPr/>
        </p:nvSpPr>
        <p:spPr>
          <a:xfrm rot="0">
            <a:off x="2024680" y="6422713"/>
            <a:ext cx="2738293" cy="1939873"/>
          </a:xfrm>
          <a:prstGeom prst="rect">
            <a:avLst/>
          </a:prstGeom>
        </p:spPr>
        <p:txBody>
          <a:bodyPr anchor="t" rtlCol="false" tIns="0" lIns="0" bIns="0" rIns="0">
            <a:spAutoFit/>
          </a:bodyPr>
          <a:lstStyle/>
          <a:p>
            <a:pPr algn="ctr" marL="0" indent="0" lvl="0">
              <a:lnSpc>
                <a:spcPts val="3127"/>
              </a:lnSpc>
            </a:pPr>
            <a:r>
              <a:rPr lang="en-US" b="true" sz="2084">
                <a:solidFill>
                  <a:srgbClr val="343432"/>
                </a:solidFill>
                <a:latin typeface="Open Sauce Bold"/>
                <a:ea typeface="Open Sauce Bold"/>
                <a:cs typeface="Open Sauce Bold"/>
                <a:sym typeface="Open Sauce Bold"/>
              </a:rPr>
              <a:t>Développer un prototype capable de détecter et classifier les maladies du maïs</a:t>
            </a:r>
          </a:p>
        </p:txBody>
      </p:sp>
      <p:sp>
        <p:nvSpPr>
          <p:cNvPr name="TextBox 20" id="20"/>
          <p:cNvSpPr txBox="true"/>
          <p:nvPr/>
        </p:nvSpPr>
        <p:spPr>
          <a:xfrm rot="0">
            <a:off x="2925085" y="4495835"/>
            <a:ext cx="937482" cy="595909"/>
          </a:xfrm>
          <a:prstGeom prst="rect">
            <a:avLst/>
          </a:prstGeom>
        </p:spPr>
        <p:txBody>
          <a:bodyPr anchor="t" rtlCol="false" tIns="0" lIns="0" bIns="0" rIns="0">
            <a:spAutoFit/>
          </a:bodyPr>
          <a:lstStyle/>
          <a:p>
            <a:pPr algn="ctr" marL="0" indent="0" lvl="0">
              <a:lnSpc>
                <a:spcPts val="4895"/>
              </a:lnSpc>
              <a:spcBef>
                <a:spcPct val="0"/>
              </a:spcBef>
            </a:pPr>
            <a:r>
              <a:rPr lang="en-US" b="true" sz="3824">
                <a:solidFill>
                  <a:srgbClr val="F8F8F8"/>
                </a:solidFill>
                <a:latin typeface="Open Sauce Bold"/>
                <a:ea typeface="Open Sauce Bold"/>
                <a:cs typeface="Open Sauce Bold"/>
                <a:sym typeface="Open Sauce Bold"/>
              </a:rPr>
              <a:t>01</a:t>
            </a:r>
          </a:p>
        </p:txBody>
      </p:sp>
      <p:sp>
        <p:nvSpPr>
          <p:cNvPr name="TextBox 21" id="21"/>
          <p:cNvSpPr txBox="true"/>
          <p:nvPr/>
        </p:nvSpPr>
        <p:spPr>
          <a:xfrm rot="0">
            <a:off x="6202526" y="6530348"/>
            <a:ext cx="2738293" cy="1979878"/>
          </a:xfrm>
          <a:prstGeom prst="rect">
            <a:avLst/>
          </a:prstGeom>
        </p:spPr>
        <p:txBody>
          <a:bodyPr anchor="t" rtlCol="false" tIns="0" lIns="0" bIns="0" rIns="0">
            <a:spAutoFit/>
          </a:bodyPr>
          <a:lstStyle/>
          <a:p>
            <a:pPr algn="ctr" marL="0" indent="0" lvl="0">
              <a:lnSpc>
                <a:spcPts val="2677"/>
              </a:lnSpc>
            </a:pPr>
            <a:r>
              <a:rPr lang="en-US" b="true" sz="1784">
                <a:solidFill>
                  <a:srgbClr val="343432"/>
                </a:solidFill>
                <a:latin typeface="Open Sauce Bold"/>
                <a:ea typeface="Open Sauce Bold"/>
                <a:cs typeface="Open Sauce Bold"/>
                <a:sym typeface="Open Sauce Bold"/>
              </a:rPr>
              <a:t>Utilisation d'un modèle CNN (Convolutional Neural Network) pour une identification en temps réel via une interface simple.</a:t>
            </a:r>
          </a:p>
        </p:txBody>
      </p:sp>
      <p:sp>
        <p:nvSpPr>
          <p:cNvPr name="TextBox 22" id="22"/>
          <p:cNvSpPr txBox="true"/>
          <p:nvPr/>
        </p:nvSpPr>
        <p:spPr>
          <a:xfrm rot="0">
            <a:off x="7043334" y="4707620"/>
            <a:ext cx="937482" cy="595909"/>
          </a:xfrm>
          <a:prstGeom prst="rect">
            <a:avLst/>
          </a:prstGeom>
        </p:spPr>
        <p:txBody>
          <a:bodyPr anchor="t" rtlCol="false" tIns="0" lIns="0" bIns="0" rIns="0">
            <a:spAutoFit/>
          </a:bodyPr>
          <a:lstStyle/>
          <a:p>
            <a:pPr algn="ctr" marL="0" indent="0" lvl="0">
              <a:lnSpc>
                <a:spcPts val="4895"/>
              </a:lnSpc>
              <a:spcBef>
                <a:spcPct val="0"/>
              </a:spcBef>
            </a:pPr>
            <a:r>
              <a:rPr lang="en-US" b="true" sz="3824">
                <a:solidFill>
                  <a:srgbClr val="F8F8F8"/>
                </a:solidFill>
                <a:latin typeface="Open Sauce Bold"/>
                <a:ea typeface="Open Sauce Bold"/>
                <a:cs typeface="Open Sauce Bold"/>
                <a:sym typeface="Open Sauce Bold"/>
              </a:rPr>
              <a:t>02</a:t>
            </a:r>
          </a:p>
        </p:txBody>
      </p:sp>
      <p:sp>
        <p:nvSpPr>
          <p:cNvPr name="TextBox 23" id="23"/>
          <p:cNvSpPr txBox="true"/>
          <p:nvPr/>
        </p:nvSpPr>
        <p:spPr>
          <a:xfrm rot="0">
            <a:off x="10550820" y="6900203"/>
            <a:ext cx="2738293" cy="935938"/>
          </a:xfrm>
          <a:prstGeom prst="rect">
            <a:avLst/>
          </a:prstGeom>
        </p:spPr>
        <p:txBody>
          <a:bodyPr anchor="t" rtlCol="false" tIns="0" lIns="0" bIns="0" rIns="0">
            <a:spAutoFit/>
          </a:bodyPr>
          <a:lstStyle/>
          <a:p>
            <a:pPr algn="ctr" marL="363727" indent="-181864" lvl="1">
              <a:lnSpc>
                <a:spcPts val="2527"/>
              </a:lnSpc>
              <a:buFont typeface="Arial"/>
              <a:buChar char="•"/>
            </a:pPr>
            <a:r>
              <a:rPr lang="en-US" b="true" sz="1684">
                <a:solidFill>
                  <a:srgbClr val="343432"/>
                </a:solidFill>
                <a:latin typeface="Open Sauce Bold"/>
                <a:ea typeface="Open Sauce Bold"/>
                <a:cs typeface="Open Sauce Bold"/>
                <a:sym typeface="Open Sauce Bold"/>
              </a:rPr>
              <a:t>Précision</a:t>
            </a:r>
          </a:p>
          <a:p>
            <a:pPr algn="ctr" marL="363727" indent="-181864" lvl="1">
              <a:lnSpc>
                <a:spcPts val="2527"/>
              </a:lnSpc>
              <a:buFont typeface="Arial"/>
              <a:buChar char="•"/>
            </a:pPr>
            <a:r>
              <a:rPr lang="en-US" b="true" sz="1684">
                <a:solidFill>
                  <a:srgbClr val="343432"/>
                </a:solidFill>
                <a:latin typeface="Open Sauce Bold"/>
                <a:ea typeface="Open Sauce Bold"/>
                <a:cs typeface="Open Sauce Bold"/>
                <a:sym typeface="Open Sauce Bold"/>
              </a:rPr>
              <a:t>rapidité</a:t>
            </a:r>
          </a:p>
          <a:p>
            <a:pPr algn="ctr" marL="363727" indent="-181864" lvl="1">
              <a:lnSpc>
                <a:spcPts val="2527"/>
              </a:lnSpc>
              <a:buFont typeface="Arial"/>
              <a:buChar char="•"/>
            </a:pPr>
            <a:r>
              <a:rPr lang="en-US" b="true" sz="1684">
                <a:solidFill>
                  <a:srgbClr val="343432"/>
                </a:solidFill>
                <a:latin typeface="Open Sauce Bold"/>
                <a:ea typeface="Open Sauce Bold"/>
                <a:cs typeface="Open Sauce Bold"/>
                <a:sym typeface="Open Sauce Bold"/>
              </a:rPr>
              <a:t> accessibilité.</a:t>
            </a:r>
          </a:p>
        </p:txBody>
      </p:sp>
      <p:sp>
        <p:nvSpPr>
          <p:cNvPr name="TextBox 24" id="24"/>
          <p:cNvSpPr txBox="true"/>
          <p:nvPr/>
        </p:nvSpPr>
        <p:spPr>
          <a:xfrm rot="0">
            <a:off x="10738343" y="6470338"/>
            <a:ext cx="2529834" cy="304751"/>
          </a:xfrm>
          <a:prstGeom prst="rect">
            <a:avLst/>
          </a:prstGeom>
        </p:spPr>
        <p:txBody>
          <a:bodyPr anchor="t" rtlCol="false" tIns="0" lIns="0" bIns="0" rIns="0">
            <a:spAutoFit/>
          </a:bodyPr>
          <a:lstStyle/>
          <a:p>
            <a:pPr algn="ctr" marL="0" indent="0" lvl="0">
              <a:lnSpc>
                <a:spcPts val="2406"/>
              </a:lnSpc>
              <a:spcBef>
                <a:spcPct val="0"/>
              </a:spcBef>
            </a:pPr>
            <a:r>
              <a:rPr lang="en-US" b="true" sz="1879">
                <a:solidFill>
                  <a:srgbClr val="343432"/>
                </a:solidFill>
                <a:latin typeface="Open Sauce Bold"/>
                <a:ea typeface="Open Sauce Bold"/>
                <a:cs typeface="Open Sauce Bold"/>
                <a:sym typeface="Open Sauce Bold"/>
              </a:rPr>
              <a:t>Objectifs principaux </a:t>
            </a:r>
          </a:p>
        </p:txBody>
      </p:sp>
      <p:sp>
        <p:nvSpPr>
          <p:cNvPr name="TextBox 25" id="25"/>
          <p:cNvSpPr txBox="true"/>
          <p:nvPr/>
        </p:nvSpPr>
        <p:spPr>
          <a:xfrm rot="0">
            <a:off x="11451225" y="4547591"/>
            <a:ext cx="937482" cy="595909"/>
          </a:xfrm>
          <a:prstGeom prst="rect">
            <a:avLst/>
          </a:prstGeom>
        </p:spPr>
        <p:txBody>
          <a:bodyPr anchor="t" rtlCol="false" tIns="0" lIns="0" bIns="0" rIns="0">
            <a:spAutoFit/>
          </a:bodyPr>
          <a:lstStyle/>
          <a:p>
            <a:pPr algn="ctr" marL="0" indent="0" lvl="0">
              <a:lnSpc>
                <a:spcPts val="4895"/>
              </a:lnSpc>
              <a:spcBef>
                <a:spcPct val="0"/>
              </a:spcBef>
            </a:pPr>
            <a:r>
              <a:rPr lang="en-US" b="true" sz="3824">
                <a:solidFill>
                  <a:srgbClr val="F8F8F8"/>
                </a:solidFill>
                <a:latin typeface="Open Sauce Bold"/>
                <a:ea typeface="Open Sauce Bold"/>
                <a:cs typeface="Open Sauce Bold"/>
                <a:sym typeface="Open Sauce Bold"/>
              </a:rPr>
              <a:t>03</a:t>
            </a:r>
          </a:p>
        </p:txBody>
      </p:sp>
      <p:sp>
        <p:nvSpPr>
          <p:cNvPr name="Freeform 26" id="26"/>
          <p:cNvSpPr/>
          <p:nvPr/>
        </p:nvSpPr>
        <p:spPr>
          <a:xfrm flipH="false" flipV="false" rot="-10800000">
            <a:off x="-465877" y="-4635036"/>
            <a:ext cx="3695540" cy="7418054"/>
          </a:xfrm>
          <a:custGeom>
            <a:avLst/>
            <a:gdLst/>
            <a:ahLst/>
            <a:cxnLst/>
            <a:rect r="r" b="b" t="t" l="l"/>
            <a:pathLst>
              <a:path h="7418054" w="3695540">
                <a:moveTo>
                  <a:pt x="0" y="0"/>
                </a:moveTo>
                <a:lnTo>
                  <a:pt x="3695540" y="0"/>
                </a:lnTo>
                <a:lnTo>
                  <a:pt x="3695540" y="7418054"/>
                </a:lnTo>
                <a:lnTo>
                  <a:pt x="0" y="741805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0307" y="3669779"/>
            <a:ext cx="7627201" cy="2130848"/>
          </a:xfrm>
          <a:prstGeom prst="rect">
            <a:avLst/>
          </a:prstGeom>
        </p:spPr>
        <p:txBody>
          <a:bodyPr anchor="t" rtlCol="false" tIns="0" lIns="0" bIns="0" rIns="0">
            <a:spAutoFit/>
          </a:bodyPr>
          <a:lstStyle/>
          <a:p>
            <a:pPr algn="l" marL="0" indent="0" lvl="0">
              <a:lnSpc>
                <a:spcPts val="8551"/>
              </a:lnSpc>
              <a:spcBef>
                <a:spcPct val="0"/>
              </a:spcBef>
            </a:pPr>
            <a:r>
              <a:rPr lang="en-US" b="true" sz="6108" spc="-122">
                <a:solidFill>
                  <a:srgbClr val="191919"/>
                </a:solidFill>
                <a:latin typeface="Open Sauce Bold"/>
                <a:ea typeface="Open Sauce Bold"/>
                <a:cs typeface="Open Sauce Bold"/>
                <a:sym typeface="Open Sauce Bold"/>
              </a:rPr>
              <a:t>Analyse du dataset : Exploration</a:t>
            </a:r>
          </a:p>
        </p:txBody>
      </p:sp>
      <p:grpSp>
        <p:nvGrpSpPr>
          <p:cNvPr name="Group 3" id="3"/>
          <p:cNvGrpSpPr/>
          <p:nvPr/>
        </p:nvGrpSpPr>
        <p:grpSpPr>
          <a:xfrm rot="0">
            <a:off x="-1997137" y="7075637"/>
            <a:ext cx="5578401" cy="557840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00BF63"/>
              </a:solidFill>
              <a:prstDash val="solid"/>
              <a:miter/>
            </a:ln>
          </p:spPr>
        </p:sp>
        <p:sp>
          <p:nvSpPr>
            <p:cNvPr name="TextBox 5" id="5"/>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6" id="6"/>
          <p:cNvGrpSpPr/>
          <p:nvPr/>
        </p:nvGrpSpPr>
        <p:grpSpPr>
          <a:xfrm rot="0">
            <a:off x="3684175" y="7005833"/>
            <a:ext cx="452472" cy="452472"/>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w="742950" cap="sq">
              <a:solidFill>
                <a:srgbClr val="00BF63"/>
              </a:solidFill>
              <a:prstDash val="solid"/>
              <a:miter/>
            </a:ln>
          </p:spPr>
        </p:sp>
        <p:sp>
          <p:nvSpPr>
            <p:cNvPr name="TextBox 8" id="8"/>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9" id="9"/>
          <p:cNvGrpSpPr/>
          <p:nvPr/>
        </p:nvGrpSpPr>
        <p:grpSpPr>
          <a:xfrm rot="0">
            <a:off x="15017929" y="-2533783"/>
            <a:ext cx="5002094" cy="5002094"/>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06861">
                <a:alpha val="32941"/>
              </a:srgbClr>
            </a:solidFill>
            <a:ln w="742950" cap="sq">
              <a:solidFill>
                <a:srgbClr val="106861">
                  <a:alpha val="32941"/>
                </a:srgbClr>
              </a:solidFill>
              <a:prstDash val="solid"/>
              <a:miter/>
            </a:ln>
          </p:spPr>
        </p:sp>
        <p:sp>
          <p:nvSpPr>
            <p:cNvPr name="TextBox 11" id="11"/>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2" id="12"/>
          <p:cNvGrpSpPr/>
          <p:nvPr/>
        </p:nvGrpSpPr>
        <p:grpSpPr>
          <a:xfrm rot="0">
            <a:off x="8921546" y="1425268"/>
            <a:ext cx="5334876" cy="2086085"/>
            <a:chOff x="0" y="0"/>
            <a:chExt cx="1234628" cy="482774"/>
          </a:xfrm>
        </p:grpSpPr>
        <p:sp>
          <p:nvSpPr>
            <p:cNvPr name="Freeform 13" id="13"/>
            <p:cNvSpPr/>
            <p:nvPr/>
          </p:nvSpPr>
          <p:spPr>
            <a:xfrm flipH="false" flipV="false" rot="0">
              <a:off x="0" y="0"/>
              <a:ext cx="1234628" cy="482774"/>
            </a:xfrm>
            <a:custGeom>
              <a:avLst/>
              <a:gdLst/>
              <a:ahLst/>
              <a:cxnLst/>
              <a:rect r="r" b="b" t="t" l="l"/>
              <a:pathLst>
                <a:path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00BF63"/>
              </a:solidFill>
              <a:prstDash val="solid"/>
              <a:round/>
            </a:ln>
          </p:spPr>
        </p:sp>
        <p:sp>
          <p:nvSpPr>
            <p:cNvPr name="TextBox 14" id="14"/>
            <p:cNvSpPr txBox="true"/>
            <p:nvPr/>
          </p:nvSpPr>
          <p:spPr>
            <a:xfrm>
              <a:off x="0" y="-38100"/>
              <a:ext cx="1234628" cy="520874"/>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15" id="15"/>
          <p:cNvSpPr txBox="true"/>
          <p:nvPr/>
        </p:nvSpPr>
        <p:spPr>
          <a:xfrm rot="0">
            <a:off x="9626254" y="1978163"/>
            <a:ext cx="4100514" cy="913941"/>
          </a:xfrm>
          <a:prstGeom prst="rect">
            <a:avLst/>
          </a:prstGeom>
        </p:spPr>
        <p:txBody>
          <a:bodyPr anchor="t" rtlCol="false" tIns="0" lIns="0" bIns="0" rIns="0">
            <a:spAutoFit/>
          </a:bodyPr>
          <a:lstStyle/>
          <a:p>
            <a:pPr algn="l" marL="0" indent="0" lvl="0">
              <a:lnSpc>
                <a:spcPts val="3657"/>
              </a:lnSpc>
              <a:spcBef>
                <a:spcPct val="0"/>
              </a:spcBef>
            </a:pPr>
            <a:r>
              <a:rPr lang="en-US" b="true" sz="2857">
                <a:solidFill>
                  <a:srgbClr val="333231"/>
                </a:solidFill>
                <a:latin typeface="Open Sauce Bold"/>
                <a:ea typeface="Open Sauce Bold"/>
                <a:cs typeface="Open Sauce Bold"/>
                <a:sym typeface="Open Sauce Bold"/>
              </a:rPr>
              <a:t>Source des données : Lacuna Maize dataset.</a:t>
            </a:r>
          </a:p>
        </p:txBody>
      </p:sp>
      <p:grpSp>
        <p:nvGrpSpPr>
          <p:cNvPr name="Group 16" id="16"/>
          <p:cNvGrpSpPr/>
          <p:nvPr/>
        </p:nvGrpSpPr>
        <p:grpSpPr>
          <a:xfrm rot="0">
            <a:off x="8921546" y="3921441"/>
            <a:ext cx="5334876" cy="2086085"/>
            <a:chOff x="0" y="0"/>
            <a:chExt cx="1234628" cy="482774"/>
          </a:xfrm>
        </p:grpSpPr>
        <p:sp>
          <p:nvSpPr>
            <p:cNvPr name="Freeform 17" id="17"/>
            <p:cNvSpPr/>
            <p:nvPr/>
          </p:nvSpPr>
          <p:spPr>
            <a:xfrm flipH="false" flipV="false" rot="0">
              <a:off x="0" y="0"/>
              <a:ext cx="1234628" cy="482774"/>
            </a:xfrm>
            <a:custGeom>
              <a:avLst/>
              <a:gdLst/>
              <a:ahLst/>
              <a:cxnLst/>
              <a:rect r="r" b="b" t="t" l="l"/>
              <a:pathLst>
                <a:path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00BF63"/>
              </a:solidFill>
              <a:prstDash val="solid"/>
              <a:round/>
            </a:ln>
          </p:spPr>
        </p:sp>
        <p:sp>
          <p:nvSpPr>
            <p:cNvPr name="TextBox 18" id="18"/>
            <p:cNvSpPr txBox="true"/>
            <p:nvPr/>
          </p:nvSpPr>
          <p:spPr>
            <a:xfrm>
              <a:off x="0" y="-38100"/>
              <a:ext cx="1234628" cy="520874"/>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9" id="19"/>
          <p:cNvGrpSpPr/>
          <p:nvPr/>
        </p:nvGrpSpPr>
        <p:grpSpPr>
          <a:xfrm rot="0">
            <a:off x="8307532" y="4374347"/>
            <a:ext cx="1228028" cy="1226514"/>
            <a:chOff x="0" y="0"/>
            <a:chExt cx="323431" cy="323032"/>
          </a:xfrm>
        </p:grpSpPr>
        <p:sp>
          <p:nvSpPr>
            <p:cNvPr name="Freeform 20" id="20"/>
            <p:cNvSpPr/>
            <p:nvPr/>
          </p:nvSpPr>
          <p:spPr>
            <a:xfrm flipH="false" flipV="false" rot="0">
              <a:off x="0" y="0"/>
              <a:ext cx="323431" cy="323032"/>
            </a:xfrm>
            <a:custGeom>
              <a:avLst/>
              <a:gdLst/>
              <a:ahLst/>
              <a:cxnLst/>
              <a:rect r="r" b="b" t="t" l="l"/>
              <a:pathLst>
                <a:path h="323032" w="323431">
                  <a:moveTo>
                    <a:pt x="0" y="0"/>
                  </a:moveTo>
                  <a:lnTo>
                    <a:pt x="323431" y="0"/>
                  </a:lnTo>
                  <a:lnTo>
                    <a:pt x="323431" y="323032"/>
                  </a:lnTo>
                  <a:lnTo>
                    <a:pt x="0" y="323032"/>
                  </a:lnTo>
                  <a:close/>
                </a:path>
              </a:pathLst>
            </a:custGeom>
            <a:solidFill>
              <a:srgbClr val="FFFFFF"/>
            </a:solidFill>
          </p:spPr>
        </p:sp>
        <p:sp>
          <p:nvSpPr>
            <p:cNvPr name="TextBox 21" id="21"/>
            <p:cNvSpPr txBox="true"/>
            <p:nvPr/>
          </p:nvSpPr>
          <p:spPr>
            <a:xfrm>
              <a:off x="0" y="-114300"/>
              <a:ext cx="323431" cy="437332"/>
            </a:xfrm>
            <a:prstGeom prst="rect">
              <a:avLst/>
            </a:prstGeom>
          </p:spPr>
          <p:txBody>
            <a:bodyPr anchor="ctr" rtlCol="false" tIns="50800" lIns="50800" bIns="50800" rIns="50800"/>
            <a:lstStyle/>
            <a:p>
              <a:pPr algn="ctr">
                <a:lnSpc>
                  <a:spcPts val="8076"/>
                </a:lnSpc>
              </a:pPr>
            </a:p>
          </p:txBody>
        </p:sp>
      </p:grpSp>
      <p:sp>
        <p:nvSpPr>
          <p:cNvPr name="TextBox 22" id="22"/>
          <p:cNvSpPr txBox="true"/>
          <p:nvPr/>
        </p:nvSpPr>
        <p:spPr>
          <a:xfrm rot="0">
            <a:off x="9584961" y="4676148"/>
            <a:ext cx="4183100" cy="599681"/>
          </a:xfrm>
          <a:prstGeom prst="rect">
            <a:avLst/>
          </a:prstGeom>
        </p:spPr>
        <p:txBody>
          <a:bodyPr anchor="t" rtlCol="false" tIns="0" lIns="0" bIns="0" rIns="0">
            <a:spAutoFit/>
          </a:bodyPr>
          <a:lstStyle/>
          <a:p>
            <a:pPr algn="l" marL="0" indent="0" lvl="0">
              <a:lnSpc>
                <a:spcPts val="2449"/>
              </a:lnSpc>
              <a:spcBef>
                <a:spcPct val="0"/>
              </a:spcBef>
            </a:pPr>
            <a:r>
              <a:rPr lang="en-US" b="true" sz="1913">
                <a:solidFill>
                  <a:srgbClr val="231F20"/>
                </a:solidFill>
                <a:latin typeface="Open Sauce Bold"/>
                <a:ea typeface="Open Sauce Bold"/>
                <a:cs typeface="Open Sauce Bold"/>
                <a:sym typeface="Open Sauce Bold"/>
              </a:rPr>
              <a:t>Les trois classes de maladies : Healthy (sain), MLN, MSV</a:t>
            </a:r>
          </a:p>
        </p:txBody>
      </p:sp>
      <p:grpSp>
        <p:nvGrpSpPr>
          <p:cNvPr name="Group 23" id="23"/>
          <p:cNvGrpSpPr/>
          <p:nvPr/>
        </p:nvGrpSpPr>
        <p:grpSpPr>
          <a:xfrm rot="0">
            <a:off x="8921546" y="6579539"/>
            <a:ext cx="5334876" cy="2086085"/>
            <a:chOff x="0" y="0"/>
            <a:chExt cx="1234628" cy="482774"/>
          </a:xfrm>
        </p:grpSpPr>
        <p:sp>
          <p:nvSpPr>
            <p:cNvPr name="Freeform 24" id="24"/>
            <p:cNvSpPr/>
            <p:nvPr/>
          </p:nvSpPr>
          <p:spPr>
            <a:xfrm flipH="false" flipV="false" rot="0">
              <a:off x="0" y="0"/>
              <a:ext cx="1234628" cy="482774"/>
            </a:xfrm>
            <a:custGeom>
              <a:avLst/>
              <a:gdLst/>
              <a:ahLst/>
              <a:cxnLst/>
              <a:rect r="r" b="b" t="t" l="l"/>
              <a:pathLst>
                <a:path h="482774" w="1234628">
                  <a:moveTo>
                    <a:pt x="46438" y="0"/>
                  </a:moveTo>
                  <a:lnTo>
                    <a:pt x="1188190" y="0"/>
                  </a:lnTo>
                  <a:cubicBezTo>
                    <a:pt x="1213837" y="0"/>
                    <a:pt x="1234628" y="20791"/>
                    <a:pt x="1234628" y="46438"/>
                  </a:cubicBezTo>
                  <a:lnTo>
                    <a:pt x="1234628" y="436336"/>
                  </a:lnTo>
                  <a:cubicBezTo>
                    <a:pt x="1234628" y="461983"/>
                    <a:pt x="1213837" y="482774"/>
                    <a:pt x="1188190" y="482774"/>
                  </a:cubicBezTo>
                  <a:lnTo>
                    <a:pt x="46438" y="482774"/>
                  </a:lnTo>
                  <a:cubicBezTo>
                    <a:pt x="20791" y="482774"/>
                    <a:pt x="0" y="461983"/>
                    <a:pt x="0" y="436336"/>
                  </a:cubicBezTo>
                  <a:lnTo>
                    <a:pt x="0" y="46438"/>
                  </a:lnTo>
                  <a:cubicBezTo>
                    <a:pt x="0" y="20791"/>
                    <a:pt x="20791" y="0"/>
                    <a:pt x="46438" y="0"/>
                  </a:cubicBezTo>
                  <a:close/>
                </a:path>
              </a:pathLst>
            </a:custGeom>
            <a:solidFill>
              <a:srgbClr val="FFFFFF"/>
            </a:solidFill>
            <a:ln w="104775" cap="rnd">
              <a:solidFill>
                <a:srgbClr val="00BF63"/>
              </a:solidFill>
              <a:prstDash val="solid"/>
              <a:round/>
            </a:ln>
          </p:spPr>
        </p:sp>
        <p:sp>
          <p:nvSpPr>
            <p:cNvPr name="TextBox 25" id="25"/>
            <p:cNvSpPr txBox="true"/>
            <p:nvPr/>
          </p:nvSpPr>
          <p:spPr>
            <a:xfrm>
              <a:off x="0" y="-38100"/>
              <a:ext cx="1234628" cy="520874"/>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26" id="26"/>
          <p:cNvGrpSpPr/>
          <p:nvPr/>
        </p:nvGrpSpPr>
        <p:grpSpPr>
          <a:xfrm rot="0">
            <a:off x="8307532" y="7032444"/>
            <a:ext cx="1228028" cy="1226514"/>
            <a:chOff x="0" y="0"/>
            <a:chExt cx="323431" cy="323032"/>
          </a:xfrm>
        </p:grpSpPr>
        <p:sp>
          <p:nvSpPr>
            <p:cNvPr name="Freeform 27" id="27"/>
            <p:cNvSpPr/>
            <p:nvPr/>
          </p:nvSpPr>
          <p:spPr>
            <a:xfrm flipH="false" flipV="false" rot="0">
              <a:off x="0" y="0"/>
              <a:ext cx="323431" cy="323032"/>
            </a:xfrm>
            <a:custGeom>
              <a:avLst/>
              <a:gdLst/>
              <a:ahLst/>
              <a:cxnLst/>
              <a:rect r="r" b="b" t="t" l="l"/>
              <a:pathLst>
                <a:path h="323032" w="323431">
                  <a:moveTo>
                    <a:pt x="0" y="0"/>
                  </a:moveTo>
                  <a:lnTo>
                    <a:pt x="323431" y="0"/>
                  </a:lnTo>
                  <a:lnTo>
                    <a:pt x="323431" y="323032"/>
                  </a:lnTo>
                  <a:lnTo>
                    <a:pt x="0" y="323032"/>
                  </a:lnTo>
                  <a:close/>
                </a:path>
              </a:pathLst>
            </a:custGeom>
            <a:solidFill>
              <a:srgbClr val="FFFFFF"/>
            </a:solidFill>
          </p:spPr>
        </p:sp>
        <p:sp>
          <p:nvSpPr>
            <p:cNvPr name="TextBox 28" id="28"/>
            <p:cNvSpPr txBox="true"/>
            <p:nvPr/>
          </p:nvSpPr>
          <p:spPr>
            <a:xfrm>
              <a:off x="0" y="-114300"/>
              <a:ext cx="323431" cy="437332"/>
            </a:xfrm>
            <a:prstGeom prst="rect">
              <a:avLst/>
            </a:prstGeom>
          </p:spPr>
          <p:txBody>
            <a:bodyPr anchor="ctr" rtlCol="false" tIns="50800" lIns="50800" bIns="50800" rIns="50800"/>
            <a:lstStyle/>
            <a:p>
              <a:pPr algn="ctr">
                <a:lnSpc>
                  <a:spcPts val="8076"/>
                </a:lnSpc>
              </a:pPr>
            </a:p>
          </p:txBody>
        </p:sp>
      </p:grpSp>
      <p:sp>
        <p:nvSpPr>
          <p:cNvPr name="TextBox 29" id="29"/>
          <p:cNvSpPr txBox="true"/>
          <p:nvPr/>
        </p:nvSpPr>
        <p:spPr>
          <a:xfrm rot="0">
            <a:off x="9584961" y="7188699"/>
            <a:ext cx="4183100" cy="904481"/>
          </a:xfrm>
          <a:prstGeom prst="rect">
            <a:avLst/>
          </a:prstGeom>
        </p:spPr>
        <p:txBody>
          <a:bodyPr anchor="t" rtlCol="false" tIns="0" lIns="0" bIns="0" rIns="0">
            <a:spAutoFit/>
          </a:bodyPr>
          <a:lstStyle/>
          <a:p>
            <a:pPr algn="l" marL="0" indent="0" lvl="0">
              <a:lnSpc>
                <a:spcPts val="2449"/>
              </a:lnSpc>
              <a:spcBef>
                <a:spcPct val="0"/>
              </a:spcBef>
            </a:pPr>
            <a:r>
              <a:rPr lang="en-US" b="true" sz="1913">
                <a:solidFill>
                  <a:srgbClr val="231F20"/>
                </a:solidFill>
                <a:latin typeface="Open Sauce Bold"/>
                <a:ea typeface="Open Sauce Bold"/>
                <a:cs typeface="Open Sauce Bold"/>
                <a:sym typeface="Open Sauce Bold"/>
              </a:rPr>
              <a:t>Taille du dataset et distribution des classes : Healthy (5,118 images), MLN (3,980), MSV (6,251).</a:t>
            </a:r>
          </a:p>
        </p:txBody>
      </p:sp>
      <p:sp>
        <p:nvSpPr>
          <p:cNvPr name="Freeform 30" id="30"/>
          <p:cNvSpPr/>
          <p:nvPr/>
        </p:nvSpPr>
        <p:spPr>
          <a:xfrm flipH="false" flipV="false" rot="0">
            <a:off x="8500705" y="7251496"/>
            <a:ext cx="841683" cy="841683"/>
          </a:xfrm>
          <a:custGeom>
            <a:avLst/>
            <a:gdLst/>
            <a:ahLst/>
            <a:cxnLst/>
            <a:rect r="r" b="b" t="t" l="l"/>
            <a:pathLst>
              <a:path h="841683" w="841683">
                <a:moveTo>
                  <a:pt x="0" y="0"/>
                </a:moveTo>
                <a:lnTo>
                  <a:pt x="841683" y="0"/>
                </a:lnTo>
                <a:lnTo>
                  <a:pt x="841683" y="841683"/>
                </a:lnTo>
                <a:lnTo>
                  <a:pt x="0" y="8416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1" id="31"/>
          <p:cNvGrpSpPr/>
          <p:nvPr/>
        </p:nvGrpSpPr>
        <p:grpSpPr>
          <a:xfrm rot="0">
            <a:off x="4809335" y="8388753"/>
            <a:ext cx="1183417" cy="1183417"/>
            <a:chOff x="0" y="0"/>
            <a:chExt cx="812800" cy="812800"/>
          </a:xfrm>
        </p:grpSpPr>
        <p:sp>
          <p:nvSpPr>
            <p:cNvPr name="Freeform 32" id="3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w="742950" cap="sq">
              <a:solidFill>
                <a:srgbClr val="00BF63"/>
              </a:solidFill>
              <a:prstDash val="solid"/>
              <a:miter/>
            </a:ln>
          </p:spPr>
        </p:sp>
        <p:sp>
          <p:nvSpPr>
            <p:cNvPr name="TextBox 33" id="33"/>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34" id="34"/>
          <p:cNvSpPr/>
          <p:nvPr/>
        </p:nvSpPr>
        <p:spPr>
          <a:xfrm flipH="false" flipV="false" rot="0">
            <a:off x="8500705" y="4543642"/>
            <a:ext cx="841683" cy="841683"/>
          </a:xfrm>
          <a:custGeom>
            <a:avLst/>
            <a:gdLst/>
            <a:ahLst/>
            <a:cxnLst/>
            <a:rect r="r" b="b" t="t" l="l"/>
            <a:pathLst>
              <a:path h="841683" w="841683">
                <a:moveTo>
                  <a:pt x="0" y="0"/>
                </a:moveTo>
                <a:lnTo>
                  <a:pt x="841683" y="0"/>
                </a:lnTo>
                <a:lnTo>
                  <a:pt x="841683" y="841683"/>
                </a:lnTo>
                <a:lnTo>
                  <a:pt x="0" y="8416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5" id="35"/>
          <p:cNvSpPr/>
          <p:nvPr/>
        </p:nvSpPr>
        <p:spPr>
          <a:xfrm flipH="false" flipV="false" rot="0">
            <a:off x="8500705" y="2098683"/>
            <a:ext cx="841683" cy="841683"/>
          </a:xfrm>
          <a:custGeom>
            <a:avLst/>
            <a:gdLst/>
            <a:ahLst/>
            <a:cxnLst/>
            <a:rect r="r" b="b" t="t" l="l"/>
            <a:pathLst>
              <a:path h="841683" w="841683">
                <a:moveTo>
                  <a:pt x="0" y="0"/>
                </a:moveTo>
                <a:lnTo>
                  <a:pt x="841683" y="0"/>
                </a:lnTo>
                <a:lnTo>
                  <a:pt x="841683" y="841683"/>
                </a:lnTo>
                <a:lnTo>
                  <a:pt x="0" y="8416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0">
            <a:off x="8881967" y="-2828925"/>
            <a:ext cx="5657850" cy="5657850"/>
            <a:chOff x="0" y="0"/>
            <a:chExt cx="812800" cy="812800"/>
          </a:xfrm>
        </p:grpSpPr>
        <p:sp>
          <p:nvSpPr>
            <p:cNvPr name="Freeform 3" id="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cap="sq">
              <a:noFill/>
              <a:prstDash val="solid"/>
              <a:miter/>
            </a:ln>
          </p:spPr>
        </p:sp>
        <p:sp>
          <p:nvSpPr>
            <p:cNvPr name="TextBox 4" id="4"/>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5" id="5"/>
          <p:cNvGrpSpPr/>
          <p:nvPr/>
        </p:nvGrpSpPr>
        <p:grpSpPr>
          <a:xfrm rot="0">
            <a:off x="11710892" y="0"/>
            <a:ext cx="6648057" cy="10287000"/>
            <a:chOff x="0" y="0"/>
            <a:chExt cx="1750928" cy="2709333"/>
          </a:xfrm>
        </p:grpSpPr>
        <p:sp>
          <p:nvSpPr>
            <p:cNvPr name="Freeform 6" id="6"/>
            <p:cNvSpPr/>
            <p:nvPr/>
          </p:nvSpPr>
          <p:spPr>
            <a:xfrm flipH="false" flipV="false" rot="0">
              <a:off x="0" y="0"/>
              <a:ext cx="1750928" cy="2709333"/>
            </a:xfrm>
            <a:custGeom>
              <a:avLst/>
              <a:gdLst/>
              <a:ahLst/>
              <a:cxnLst/>
              <a:rect r="r" b="b" t="t" l="l"/>
              <a:pathLst>
                <a:path h="2709333" w="1750928">
                  <a:moveTo>
                    <a:pt x="0" y="0"/>
                  </a:moveTo>
                  <a:lnTo>
                    <a:pt x="1750928" y="0"/>
                  </a:lnTo>
                  <a:lnTo>
                    <a:pt x="1750928" y="2709333"/>
                  </a:lnTo>
                  <a:lnTo>
                    <a:pt x="0" y="2709333"/>
                  </a:lnTo>
                  <a:close/>
                </a:path>
              </a:pathLst>
            </a:custGeom>
            <a:solidFill>
              <a:srgbClr val="106861"/>
            </a:solidFill>
            <a:ln cap="sq">
              <a:noFill/>
              <a:prstDash val="solid"/>
              <a:miter/>
            </a:ln>
          </p:spPr>
        </p:sp>
        <p:sp>
          <p:nvSpPr>
            <p:cNvPr name="TextBox 7" id="7"/>
            <p:cNvSpPr txBox="true"/>
            <p:nvPr/>
          </p:nvSpPr>
          <p:spPr>
            <a:xfrm>
              <a:off x="0" y="-19050"/>
              <a:ext cx="1750928" cy="2728383"/>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8" id="8"/>
          <p:cNvSpPr/>
          <p:nvPr/>
        </p:nvSpPr>
        <p:spPr>
          <a:xfrm flipH="false" flipV="false" rot="0">
            <a:off x="11710892" y="0"/>
            <a:ext cx="6577108" cy="10287000"/>
          </a:xfrm>
          <a:custGeom>
            <a:avLst/>
            <a:gdLst/>
            <a:ahLst/>
            <a:cxnLst/>
            <a:rect r="r" b="b" t="t" l="l"/>
            <a:pathLst>
              <a:path h="10287000" w="6577108">
                <a:moveTo>
                  <a:pt x="0" y="0"/>
                </a:moveTo>
                <a:lnTo>
                  <a:pt x="6577108" y="0"/>
                </a:lnTo>
                <a:lnTo>
                  <a:pt x="6577108" y="10287000"/>
                </a:lnTo>
                <a:lnTo>
                  <a:pt x="0" y="10287000"/>
                </a:lnTo>
                <a:lnTo>
                  <a:pt x="0" y="0"/>
                </a:lnTo>
                <a:close/>
              </a:path>
            </a:pathLst>
          </a:custGeom>
          <a:blipFill>
            <a:blip r:embed="rId2">
              <a:alphaModFix amt="59000"/>
            </a:blip>
            <a:stretch>
              <a:fillRect l="-67377" t="0" r="-67377" b="0"/>
            </a:stretch>
          </a:blipFill>
        </p:spPr>
      </p:sp>
      <p:grpSp>
        <p:nvGrpSpPr>
          <p:cNvPr name="Group 9" id="9"/>
          <p:cNvGrpSpPr/>
          <p:nvPr/>
        </p:nvGrpSpPr>
        <p:grpSpPr>
          <a:xfrm rot="0">
            <a:off x="-1390959" y="8567821"/>
            <a:ext cx="3086100" cy="3086100"/>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cap="sq">
              <a:noFill/>
              <a:prstDash val="solid"/>
              <a:miter/>
            </a:ln>
          </p:spPr>
        </p:sp>
        <p:sp>
          <p:nvSpPr>
            <p:cNvPr name="TextBox 11" id="11"/>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grpSp>
        <p:nvGrpSpPr>
          <p:cNvPr name="Group 12" id="12"/>
          <p:cNvGrpSpPr/>
          <p:nvPr/>
        </p:nvGrpSpPr>
        <p:grpSpPr>
          <a:xfrm rot="0">
            <a:off x="10206536" y="3314080"/>
            <a:ext cx="654889" cy="654889"/>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BF63"/>
            </a:solidFill>
            <a:ln cap="sq">
              <a:noFill/>
              <a:prstDash val="solid"/>
              <a:miter/>
            </a:ln>
          </p:spPr>
        </p:sp>
        <p:sp>
          <p:nvSpPr>
            <p:cNvPr name="TextBox 14" id="14"/>
            <p:cNvSpPr txBox="true"/>
            <p:nvPr/>
          </p:nvSpPr>
          <p:spPr>
            <a:xfrm>
              <a:off x="76200" y="57150"/>
              <a:ext cx="660400" cy="679450"/>
            </a:xfrm>
            <a:prstGeom prst="rect">
              <a:avLst/>
            </a:prstGeom>
          </p:spPr>
          <p:txBody>
            <a:bodyPr anchor="ctr" rtlCol="false" tIns="50800" lIns="50800" bIns="50800" rIns="50800"/>
            <a:lstStyle/>
            <a:p>
              <a:pPr algn="ctr" marL="0" indent="0" lvl="0">
                <a:lnSpc>
                  <a:spcPts val="2859"/>
                </a:lnSpc>
                <a:spcBef>
                  <a:spcPct val="0"/>
                </a:spcBef>
              </a:pPr>
            </a:p>
          </p:txBody>
        </p:sp>
      </p:grpSp>
      <p:sp>
        <p:nvSpPr>
          <p:cNvPr name="Freeform 15" id="15"/>
          <p:cNvSpPr/>
          <p:nvPr/>
        </p:nvSpPr>
        <p:spPr>
          <a:xfrm flipH="false" flipV="false" rot="0">
            <a:off x="11710892" y="0"/>
            <a:ext cx="6577108" cy="10287000"/>
          </a:xfrm>
          <a:custGeom>
            <a:avLst/>
            <a:gdLst/>
            <a:ahLst/>
            <a:cxnLst/>
            <a:rect r="r" b="b" t="t" l="l"/>
            <a:pathLst>
              <a:path h="10287000" w="6577108">
                <a:moveTo>
                  <a:pt x="0" y="0"/>
                </a:moveTo>
                <a:lnTo>
                  <a:pt x="6577108" y="0"/>
                </a:lnTo>
                <a:lnTo>
                  <a:pt x="6577108" y="10287000"/>
                </a:lnTo>
                <a:lnTo>
                  <a:pt x="0" y="10287000"/>
                </a:lnTo>
                <a:lnTo>
                  <a:pt x="0" y="0"/>
                </a:lnTo>
                <a:close/>
              </a:path>
            </a:pathLst>
          </a:custGeom>
          <a:blipFill>
            <a:blip r:embed="rId3"/>
            <a:stretch>
              <a:fillRect l="-2527" t="-3693" r="0" b="-1981"/>
            </a:stretch>
          </a:blipFill>
        </p:spPr>
      </p:sp>
      <p:sp>
        <p:nvSpPr>
          <p:cNvPr name="TextBox 16" id="16"/>
          <p:cNvSpPr txBox="true"/>
          <p:nvPr/>
        </p:nvSpPr>
        <p:spPr>
          <a:xfrm rot="0">
            <a:off x="450633" y="1307853"/>
            <a:ext cx="8914567" cy="902430"/>
          </a:xfrm>
          <a:prstGeom prst="rect">
            <a:avLst/>
          </a:prstGeom>
        </p:spPr>
        <p:txBody>
          <a:bodyPr anchor="t" rtlCol="false" tIns="0" lIns="0" bIns="0" rIns="0">
            <a:spAutoFit/>
          </a:bodyPr>
          <a:lstStyle/>
          <a:p>
            <a:pPr algn="l" marL="0" indent="0" lvl="0">
              <a:lnSpc>
                <a:spcPts val="7484"/>
              </a:lnSpc>
              <a:spcBef>
                <a:spcPct val="0"/>
              </a:spcBef>
            </a:pPr>
            <a:r>
              <a:rPr lang="en-US" b="true" sz="5346" spc="-106">
                <a:solidFill>
                  <a:srgbClr val="191919"/>
                </a:solidFill>
                <a:latin typeface="Open Sauce Bold"/>
                <a:ea typeface="Open Sauce Bold"/>
                <a:cs typeface="Open Sauce Bold"/>
                <a:sym typeface="Open Sauce Bold"/>
              </a:rPr>
              <a:t>Prétraitement des données</a:t>
            </a:r>
          </a:p>
        </p:txBody>
      </p:sp>
      <p:sp>
        <p:nvSpPr>
          <p:cNvPr name="TextBox 17" id="17"/>
          <p:cNvSpPr txBox="true"/>
          <p:nvPr/>
        </p:nvSpPr>
        <p:spPr>
          <a:xfrm rot="0">
            <a:off x="679678" y="2724150"/>
            <a:ext cx="8464322" cy="1580603"/>
          </a:xfrm>
          <a:prstGeom prst="rect">
            <a:avLst/>
          </a:prstGeom>
        </p:spPr>
        <p:txBody>
          <a:bodyPr anchor="t" rtlCol="false" tIns="0" lIns="0" bIns="0" rIns="0">
            <a:spAutoFit/>
          </a:bodyPr>
          <a:lstStyle/>
          <a:p>
            <a:pPr algn="l" marL="565238" indent="-282619" lvl="1">
              <a:lnSpc>
                <a:spcPts val="4345"/>
              </a:lnSpc>
              <a:buFont typeface="Arial"/>
              <a:buChar char="•"/>
            </a:pPr>
            <a:r>
              <a:rPr lang="en-US" sz="2618">
                <a:solidFill>
                  <a:srgbClr val="191919"/>
                </a:solidFill>
                <a:latin typeface="Open Sauce"/>
                <a:ea typeface="Open Sauce"/>
                <a:cs typeface="Open Sauce"/>
                <a:sym typeface="Open Sauce"/>
              </a:rPr>
              <a:t>P</a:t>
            </a:r>
            <a:r>
              <a:rPr lang="en-US" sz="2618">
                <a:solidFill>
                  <a:srgbClr val="191919"/>
                </a:solidFill>
                <a:latin typeface="Open Sauce"/>
                <a:ea typeface="Open Sauce"/>
                <a:cs typeface="Open Sauce"/>
                <a:sym typeface="Open Sauce"/>
              </a:rPr>
              <a:t>ipeline de prétraitement : Extraction des caractéristiques, redimensionnement, normalisation.</a:t>
            </a:r>
          </a:p>
        </p:txBody>
      </p:sp>
      <p:sp>
        <p:nvSpPr>
          <p:cNvPr name="TextBox 18" id="18"/>
          <p:cNvSpPr txBox="true"/>
          <p:nvPr/>
        </p:nvSpPr>
        <p:spPr>
          <a:xfrm rot="0">
            <a:off x="679678" y="5029200"/>
            <a:ext cx="8464322" cy="1080540"/>
          </a:xfrm>
          <a:prstGeom prst="rect">
            <a:avLst/>
          </a:prstGeom>
        </p:spPr>
        <p:txBody>
          <a:bodyPr anchor="t" rtlCol="false" tIns="0" lIns="0" bIns="0" rIns="0">
            <a:spAutoFit/>
          </a:bodyPr>
          <a:lstStyle/>
          <a:p>
            <a:pPr algn="l" marL="582843" indent="-291421" lvl="1">
              <a:lnSpc>
                <a:spcPts val="4481"/>
              </a:lnSpc>
              <a:buFont typeface="Arial"/>
              <a:buChar char="•"/>
            </a:pPr>
            <a:r>
              <a:rPr lang="en-US" sz="2699">
                <a:solidFill>
                  <a:srgbClr val="191919"/>
                </a:solidFill>
                <a:latin typeface="Open Sauce"/>
                <a:ea typeface="Open Sauce"/>
                <a:cs typeface="Open Sauce"/>
                <a:sym typeface="Open Sauce"/>
              </a:rPr>
              <a:t>Séparation des</a:t>
            </a:r>
            <a:r>
              <a:rPr lang="en-US" sz="2699">
                <a:solidFill>
                  <a:srgbClr val="191919"/>
                </a:solidFill>
                <a:latin typeface="Open Sauce"/>
                <a:ea typeface="Open Sauce"/>
                <a:cs typeface="Open Sauce"/>
                <a:sym typeface="Open Sauce"/>
              </a:rPr>
              <a:t> données : Ensembles de formation, validation et test.</a:t>
            </a:r>
          </a:p>
        </p:txBody>
      </p:sp>
      <p:sp>
        <p:nvSpPr>
          <p:cNvPr name="TextBox 19" id="19"/>
          <p:cNvSpPr txBox="true"/>
          <p:nvPr/>
        </p:nvSpPr>
        <p:spPr>
          <a:xfrm rot="0">
            <a:off x="679678" y="6961790"/>
            <a:ext cx="8202289" cy="974240"/>
          </a:xfrm>
          <a:prstGeom prst="rect">
            <a:avLst/>
          </a:prstGeom>
        </p:spPr>
        <p:txBody>
          <a:bodyPr anchor="t" rtlCol="false" tIns="0" lIns="0" bIns="0" rIns="0">
            <a:spAutoFit/>
          </a:bodyPr>
          <a:lstStyle/>
          <a:p>
            <a:pPr algn="l" marL="518074" indent="-259037" lvl="1">
              <a:lnSpc>
                <a:spcPts val="3983"/>
              </a:lnSpc>
              <a:buFont typeface="Arial"/>
              <a:buChar char="•"/>
            </a:pPr>
            <a:r>
              <a:rPr lang="en-US" sz="2399">
                <a:solidFill>
                  <a:srgbClr val="191919"/>
                </a:solidFill>
                <a:latin typeface="Open Sauce"/>
                <a:ea typeface="Open Sauce"/>
                <a:cs typeface="Open Sauce"/>
                <a:sym typeface="Open Sauce"/>
              </a:rPr>
              <a:t>St</a:t>
            </a:r>
            <a:r>
              <a:rPr lang="en-US" sz="2399">
                <a:solidFill>
                  <a:srgbClr val="191919"/>
                </a:solidFill>
                <a:latin typeface="Open Sauce"/>
                <a:ea typeface="Open Sauce"/>
                <a:cs typeface="Open Sauce"/>
                <a:sym typeface="Open Sauce"/>
              </a:rPr>
              <a:t>ratégies d’augmentation de données pour améliorer la robustesse du modèle.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DFBFB"/>
        </a:solidFill>
      </p:bgPr>
    </p:bg>
    <p:spTree>
      <p:nvGrpSpPr>
        <p:cNvPr id="1" name=""/>
        <p:cNvGrpSpPr/>
        <p:nvPr/>
      </p:nvGrpSpPr>
      <p:grpSpPr>
        <a:xfrm>
          <a:off x="0" y="0"/>
          <a:ext cx="0" cy="0"/>
          <a:chOff x="0" y="0"/>
          <a:chExt cx="0" cy="0"/>
        </a:xfrm>
      </p:grpSpPr>
      <p:grpSp>
        <p:nvGrpSpPr>
          <p:cNvPr name="Group 2" id="2"/>
          <p:cNvGrpSpPr/>
          <p:nvPr/>
        </p:nvGrpSpPr>
        <p:grpSpPr>
          <a:xfrm rot="-10800000">
            <a:off x="1609531" y="4347082"/>
            <a:ext cx="3568590" cy="4284613"/>
            <a:chOff x="0" y="0"/>
            <a:chExt cx="2328881" cy="2796161"/>
          </a:xfrm>
        </p:grpSpPr>
        <p:sp>
          <p:nvSpPr>
            <p:cNvPr name="Freeform 3" id="3"/>
            <p:cNvSpPr/>
            <p:nvPr/>
          </p:nvSpPr>
          <p:spPr>
            <a:xfrm flipH="false" flipV="false" rot="0">
              <a:off x="0" y="0"/>
              <a:ext cx="2328881" cy="2796161"/>
            </a:xfrm>
            <a:custGeom>
              <a:avLst/>
              <a:gdLst/>
              <a:ahLst/>
              <a:cxnLst/>
              <a:rect r="r" b="b" t="t" l="l"/>
              <a:pathLst>
                <a:path h="2796161" w="2328881">
                  <a:moveTo>
                    <a:pt x="69423" y="0"/>
                  </a:moveTo>
                  <a:lnTo>
                    <a:pt x="2259458" y="0"/>
                  </a:lnTo>
                  <a:cubicBezTo>
                    <a:pt x="2277870" y="0"/>
                    <a:pt x="2295528" y="7314"/>
                    <a:pt x="2308547" y="20333"/>
                  </a:cubicBezTo>
                  <a:cubicBezTo>
                    <a:pt x="2321567" y="33353"/>
                    <a:pt x="2328881" y="51011"/>
                    <a:pt x="2328881" y="69423"/>
                  </a:cubicBezTo>
                  <a:lnTo>
                    <a:pt x="2328881" y="2726738"/>
                  </a:lnTo>
                  <a:cubicBezTo>
                    <a:pt x="2328881" y="2745150"/>
                    <a:pt x="2321567" y="2762808"/>
                    <a:pt x="2308547" y="2775827"/>
                  </a:cubicBezTo>
                  <a:cubicBezTo>
                    <a:pt x="2295528" y="2788847"/>
                    <a:pt x="2277870" y="2796161"/>
                    <a:pt x="2259458" y="2796161"/>
                  </a:cubicBezTo>
                  <a:lnTo>
                    <a:pt x="69423" y="2796161"/>
                  </a:lnTo>
                  <a:cubicBezTo>
                    <a:pt x="51011" y="2796161"/>
                    <a:pt x="33353" y="2788847"/>
                    <a:pt x="20333" y="2775827"/>
                  </a:cubicBezTo>
                  <a:cubicBezTo>
                    <a:pt x="7314" y="2762808"/>
                    <a:pt x="0" y="2745150"/>
                    <a:pt x="0" y="2726738"/>
                  </a:cubicBezTo>
                  <a:lnTo>
                    <a:pt x="0" y="69423"/>
                  </a:lnTo>
                  <a:cubicBezTo>
                    <a:pt x="0" y="51011"/>
                    <a:pt x="7314" y="33353"/>
                    <a:pt x="20333" y="20333"/>
                  </a:cubicBezTo>
                  <a:cubicBezTo>
                    <a:pt x="33353" y="7314"/>
                    <a:pt x="51011" y="0"/>
                    <a:pt x="69423" y="0"/>
                  </a:cubicBezTo>
                  <a:close/>
                </a:path>
              </a:pathLst>
            </a:custGeom>
            <a:solidFill>
              <a:srgbClr val="FFFFFF"/>
            </a:solidFill>
            <a:ln w="123825" cap="rnd">
              <a:solidFill>
                <a:srgbClr val="00BF63"/>
              </a:solidFill>
              <a:prstDash val="solid"/>
              <a:round/>
            </a:ln>
          </p:spPr>
        </p:sp>
        <p:sp>
          <p:nvSpPr>
            <p:cNvPr name="TextBox 4" id="4"/>
            <p:cNvSpPr txBox="true"/>
            <p:nvPr/>
          </p:nvSpPr>
          <p:spPr>
            <a:xfrm>
              <a:off x="0" y="-38100"/>
              <a:ext cx="2328881" cy="2834261"/>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5" id="5"/>
          <p:cNvSpPr/>
          <p:nvPr/>
        </p:nvSpPr>
        <p:spPr>
          <a:xfrm flipH="false" flipV="false" rot="0">
            <a:off x="2320636" y="4422714"/>
            <a:ext cx="2146380" cy="1000429"/>
          </a:xfrm>
          <a:custGeom>
            <a:avLst/>
            <a:gdLst/>
            <a:ahLst/>
            <a:cxnLst/>
            <a:rect r="r" b="b" t="t" l="l"/>
            <a:pathLst>
              <a:path h="1000429" w="2146380">
                <a:moveTo>
                  <a:pt x="0" y="0"/>
                </a:moveTo>
                <a:lnTo>
                  <a:pt x="2146380" y="0"/>
                </a:lnTo>
                <a:lnTo>
                  <a:pt x="2146380"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l="0" t="-114545" r="0" b="0"/>
            </a:stretch>
          </a:blipFill>
          <a:ln cap="sq">
            <a:noFill/>
            <a:prstDash val="solid"/>
            <a:miter/>
          </a:ln>
        </p:spPr>
      </p:sp>
      <p:sp>
        <p:nvSpPr>
          <p:cNvPr name="Freeform 6" id="6"/>
          <p:cNvSpPr/>
          <p:nvPr/>
        </p:nvSpPr>
        <p:spPr>
          <a:xfrm flipH="false" flipV="false" rot="0">
            <a:off x="2925085" y="5423143"/>
            <a:ext cx="723747" cy="838023"/>
          </a:xfrm>
          <a:custGeom>
            <a:avLst/>
            <a:gdLst/>
            <a:ahLst/>
            <a:cxnLst/>
            <a:rect r="r" b="b" t="t" l="l"/>
            <a:pathLst>
              <a:path h="838023" w="723747">
                <a:moveTo>
                  <a:pt x="0" y="0"/>
                </a:moveTo>
                <a:lnTo>
                  <a:pt x="723746" y="0"/>
                </a:lnTo>
                <a:lnTo>
                  <a:pt x="723746" y="838023"/>
                </a:lnTo>
                <a:lnTo>
                  <a:pt x="0" y="83802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7" id="7"/>
          <p:cNvGrpSpPr/>
          <p:nvPr/>
        </p:nvGrpSpPr>
        <p:grpSpPr>
          <a:xfrm rot="-10800000">
            <a:off x="5733784" y="4438241"/>
            <a:ext cx="3680276" cy="4193454"/>
            <a:chOff x="0" y="0"/>
            <a:chExt cx="2401767" cy="2736670"/>
          </a:xfrm>
        </p:grpSpPr>
        <p:sp>
          <p:nvSpPr>
            <p:cNvPr name="Freeform 8" id="8"/>
            <p:cNvSpPr/>
            <p:nvPr/>
          </p:nvSpPr>
          <p:spPr>
            <a:xfrm flipH="false" flipV="false" rot="0">
              <a:off x="0" y="0"/>
              <a:ext cx="2401767" cy="2736670"/>
            </a:xfrm>
            <a:custGeom>
              <a:avLst/>
              <a:gdLst/>
              <a:ahLst/>
              <a:cxnLst/>
              <a:rect r="r" b="b" t="t" l="l"/>
              <a:pathLst>
                <a:path h="2736670" w="2401767">
                  <a:moveTo>
                    <a:pt x="67316" y="0"/>
                  </a:moveTo>
                  <a:lnTo>
                    <a:pt x="2334451" y="0"/>
                  </a:lnTo>
                  <a:cubicBezTo>
                    <a:pt x="2371629" y="0"/>
                    <a:pt x="2401767" y="30138"/>
                    <a:pt x="2401767" y="67316"/>
                  </a:cubicBezTo>
                  <a:lnTo>
                    <a:pt x="2401767" y="2669354"/>
                  </a:lnTo>
                  <a:cubicBezTo>
                    <a:pt x="2401767" y="2706532"/>
                    <a:pt x="2371629" y="2736670"/>
                    <a:pt x="2334451" y="2736670"/>
                  </a:cubicBezTo>
                  <a:lnTo>
                    <a:pt x="67316" y="2736670"/>
                  </a:lnTo>
                  <a:cubicBezTo>
                    <a:pt x="30138" y="2736670"/>
                    <a:pt x="0" y="2706532"/>
                    <a:pt x="0" y="2669354"/>
                  </a:cubicBezTo>
                  <a:lnTo>
                    <a:pt x="0" y="67316"/>
                  </a:lnTo>
                  <a:cubicBezTo>
                    <a:pt x="0" y="30138"/>
                    <a:pt x="30138" y="0"/>
                    <a:pt x="67316" y="0"/>
                  </a:cubicBezTo>
                  <a:close/>
                </a:path>
              </a:pathLst>
            </a:custGeom>
            <a:solidFill>
              <a:srgbClr val="F8F8F8"/>
            </a:solidFill>
            <a:ln w="123825" cap="rnd">
              <a:solidFill>
                <a:srgbClr val="00BF63"/>
              </a:solidFill>
              <a:prstDash val="solid"/>
              <a:round/>
            </a:ln>
          </p:spPr>
        </p:sp>
        <p:sp>
          <p:nvSpPr>
            <p:cNvPr name="TextBox 9" id="9"/>
            <p:cNvSpPr txBox="true"/>
            <p:nvPr/>
          </p:nvSpPr>
          <p:spPr>
            <a:xfrm>
              <a:off x="0" y="-38100"/>
              <a:ext cx="2401767" cy="277477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10" id="10"/>
          <p:cNvSpPr/>
          <p:nvPr/>
        </p:nvSpPr>
        <p:spPr>
          <a:xfrm flipH="false" flipV="false" rot="0">
            <a:off x="6498482" y="4566641"/>
            <a:ext cx="2146380" cy="1000429"/>
          </a:xfrm>
          <a:custGeom>
            <a:avLst/>
            <a:gdLst/>
            <a:ahLst/>
            <a:cxnLst/>
            <a:rect r="r" b="b" t="t" l="l"/>
            <a:pathLst>
              <a:path h="1000429" w="2146380">
                <a:moveTo>
                  <a:pt x="0" y="0"/>
                </a:moveTo>
                <a:lnTo>
                  <a:pt x="2146380" y="0"/>
                </a:lnTo>
                <a:lnTo>
                  <a:pt x="2146380" y="1000430"/>
                </a:lnTo>
                <a:lnTo>
                  <a:pt x="0" y="1000430"/>
                </a:lnTo>
                <a:lnTo>
                  <a:pt x="0" y="0"/>
                </a:lnTo>
                <a:close/>
              </a:path>
            </a:pathLst>
          </a:custGeom>
          <a:blipFill>
            <a:blip r:embed="rId6">
              <a:extLst>
                <a:ext uri="{96DAC541-7B7A-43D3-8B79-37D633B846F1}">
                  <asvg:svgBlip xmlns:asvg="http://schemas.microsoft.com/office/drawing/2016/SVG/main" r:embed="rId7"/>
                </a:ext>
              </a:extLst>
            </a:blip>
            <a:stretch>
              <a:fillRect l="0" t="-114545" r="0" b="0"/>
            </a:stretch>
          </a:blipFill>
          <a:ln cap="sq">
            <a:noFill/>
            <a:prstDash val="solid"/>
            <a:miter/>
          </a:ln>
        </p:spPr>
      </p:sp>
      <p:grpSp>
        <p:nvGrpSpPr>
          <p:cNvPr name="Group 11" id="11"/>
          <p:cNvGrpSpPr/>
          <p:nvPr/>
        </p:nvGrpSpPr>
        <p:grpSpPr>
          <a:xfrm rot="-10800000">
            <a:off x="10099216" y="4385192"/>
            <a:ext cx="3641502" cy="4262211"/>
            <a:chOff x="0" y="0"/>
            <a:chExt cx="2376463" cy="2781541"/>
          </a:xfrm>
        </p:grpSpPr>
        <p:sp>
          <p:nvSpPr>
            <p:cNvPr name="Freeform 12" id="12"/>
            <p:cNvSpPr/>
            <p:nvPr/>
          </p:nvSpPr>
          <p:spPr>
            <a:xfrm flipH="false" flipV="false" rot="0">
              <a:off x="0" y="0"/>
              <a:ext cx="2376463" cy="2781541"/>
            </a:xfrm>
            <a:custGeom>
              <a:avLst/>
              <a:gdLst/>
              <a:ahLst/>
              <a:cxnLst/>
              <a:rect r="r" b="b" t="t" l="l"/>
              <a:pathLst>
                <a:path h="2781541" w="2376463">
                  <a:moveTo>
                    <a:pt x="68033" y="0"/>
                  </a:moveTo>
                  <a:lnTo>
                    <a:pt x="2308431" y="0"/>
                  </a:lnTo>
                  <a:cubicBezTo>
                    <a:pt x="2326474" y="0"/>
                    <a:pt x="2343778" y="7168"/>
                    <a:pt x="2356537" y="19926"/>
                  </a:cubicBezTo>
                  <a:cubicBezTo>
                    <a:pt x="2369296" y="32685"/>
                    <a:pt x="2376463" y="49989"/>
                    <a:pt x="2376463" y="68033"/>
                  </a:cubicBezTo>
                  <a:lnTo>
                    <a:pt x="2376463" y="2713508"/>
                  </a:lnTo>
                  <a:cubicBezTo>
                    <a:pt x="2376463" y="2751082"/>
                    <a:pt x="2346004" y="2781541"/>
                    <a:pt x="2308431" y="2781541"/>
                  </a:cubicBezTo>
                  <a:lnTo>
                    <a:pt x="68033" y="2781541"/>
                  </a:lnTo>
                  <a:cubicBezTo>
                    <a:pt x="49989" y="2781541"/>
                    <a:pt x="32685" y="2774373"/>
                    <a:pt x="19926" y="2761615"/>
                  </a:cubicBezTo>
                  <a:cubicBezTo>
                    <a:pt x="7168" y="2748856"/>
                    <a:pt x="0" y="2731552"/>
                    <a:pt x="0" y="2713508"/>
                  </a:cubicBezTo>
                  <a:lnTo>
                    <a:pt x="0" y="68033"/>
                  </a:lnTo>
                  <a:cubicBezTo>
                    <a:pt x="0" y="49989"/>
                    <a:pt x="7168" y="32685"/>
                    <a:pt x="19926" y="19926"/>
                  </a:cubicBezTo>
                  <a:cubicBezTo>
                    <a:pt x="32685" y="7168"/>
                    <a:pt x="49989" y="0"/>
                    <a:pt x="68033" y="0"/>
                  </a:cubicBezTo>
                  <a:close/>
                </a:path>
              </a:pathLst>
            </a:custGeom>
            <a:solidFill>
              <a:srgbClr val="FFFFFF"/>
            </a:solidFill>
            <a:ln w="123825" cap="rnd">
              <a:solidFill>
                <a:srgbClr val="00BF63"/>
              </a:solidFill>
              <a:prstDash val="solid"/>
              <a:round/>
            </a:ln>
          </p:spPr>
        </p:sp>
        <p:sp>
          <p:nvSpPr>
            <p:cNvPr name="TextBox 13" id="13"/>
            <p:cNvSpPr txBox="true"/>
            <p:nvPr/>
          </p:nvSpPr>
          <p:spPr>
            <a:xfrm>
              <a:off x="0" y="-38100"/>
              <a:ext cx="2376463" cy="2819641"/>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14" id="14"/>
          <p:cNvSpPr/>
          <p:nvPr/>
        </p:nvSpPr>
        <p:spPr>
          <a:xfrm flipH="false" flipV="false" rot="0">
            <a:off x="10785016" y="4514885"/>
            <a:ext cx="2146380" cy="1000429"/>
          </a:xfrm>
          <a:custGeom>
            <a:avLst/>
            <a:gdLst/>
            <a:ahLst/>
            <a:cxnLst/>
            <a:rect r="r" b="b" t="t" l="l"/>
            <a:pathLst>
              <a:path h="1000429" w="2146380">
                <a:moveTo>
                  <a:pt x="0" y="0"/>
                </a:moveTo>
                <a:lnTo>
                  <a:pt x="2146379" y="0"/>
                </a:lnTo>
                <a:lnTo>
                  <a:pt x="2146379" y="1000429"/>
                </a:lnTo>
                <a:lnTo>
                  <a:pt x="0" y="1000429"/>
                </a:lnTo>
                <a:lnTo>
                  <a:pt x="0" y="0"/>
                </a:lnTo>
                <a:close/>
              </a:path>
            </a:pathLst>
          </a:custGeom>
          <a:blipFill>
            <a:blip r:embed="rId2">
              <a:extLst>
                <a:ext uri="{96DAC541-7B7A-43D3-8B79-37D633B846F1}">
                  <asvg:svgBlip xmlns:asvg="http://schemas.microsoft.com/office/drawing/2016/SVG/main" r:embed="rId3"/>
                </a:ext>
              </a:extLst>
            </a:blip>
            <a:stretch>
              <a:fillRect l="0" t="-114545" r="0" b="0"/>
            </a:stretch>
          </a:blipFill>
          <a:ln cap="sq">
            <a:noFill/>
            <a:prstDash val="solid"/>
            <a:miter/>
          </a:ln>
        </p:spPr>
      </p:sp>
      <p:sp>
        <p:nvSpPr>
          <p:cNvPr name="Freeform 15" id="15"/>
          <p:cNvSpPr/>
          <p:nvPr/>
        </p:nvSpPr>
        <p:spPr>
          <a:xfrm flipH="false" flipV="false" rot="0">
            <a:off x="14592460" y="2868946"/>
            <a:ext cx="3695540" cy="7418054"/>
          </a:xfrm>
          <a:custGeom>
            <a:avLst/>
            <a:gdLst/>
            <a:ahLst/>
            <a:cxnLst/>
            <a:rect r="r" b="b" t="t" l="l"/>
            <a:pathLst>
              <a:path h="7418054" w="3695540">
                <a:moveTo>
                  <a:pt x="0" y="0"/>
                </a:moveTo>
                <a:lnTo>
                  <a:pt x="3695540" y="0"/>
                </a:lnTo>
                <a:lnTo>
                  <a:pt x="3695540" y="7418054"/>
                </a:lnTo>
                <a:lnTo>
                  <a:pt x="0" y="741805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6" id="16"/>
          <p:cNvSpPr/>
          <p:nvPr/>
        </p:nvSpPr>
        <p:spPr>
          <a:xfrm flipH="false" flipV="false" rot="0">
            <a:off x="7130298" y="5537453"/>
            <a:ext cx="763553" cy="799913"/>
          </a:xfrm>
          <a:custGeom>
            <a:avLst/>
            <a:gdLst/>
            <a:ahLst/>
            <a:cxnLst/>
            <a:rect r="r" b="b" t="t" l="l"/>
            <a:pathLst>
              <a:path h="799913" w="763553">
                <a:moveTo>
                  <a:pt x="0" y="0"/>
                </a:moveTo>
                <a:lnTo>
                  <a:pt x="763554" y="0"/>
                </a:lnTo>
                <a:lnTo>
                  <a:pt x="763554" y="799913"/>
                </a:lnTo>
                <a:lnTo>
                  <a:pt x="0" y="79991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7" id="17"/>
          <p:cNvSpPr/>
          <p:nvPr/>
        </p:nvSpPr>
        <p:spPr>
          <a:xfrm flipH="false" flipV="false" rot="0">
            <a:off x="11264821" y="5423143"/>
            <a:ext cx="937482" cy="724418"/>
          </a:xfrm>
          <a:custGeom>
            <a:avLst/>
            <a:gdLst/>
            <a:ahLst/>
            <a:cxnLst/>
            <a:rect r="r" b="b" t="t" l="l"/>
            <a:pathLst>
              <a:path h="724418" w="937482">
                <a:moveTo>
                  <a:pt x="0" y="0"/>
                </a:moveTo>
                <a:lnTo>
                  <a:pt x="937483" y="0"/>
                </a:lnTo>
                <a:lnTo>
                  <a:pt x="937483" y="724418"/>
                </a:lnTo>
                <a:lnTo>
                  <a:pt x="0" y="72441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TextBox 18" id="18"/>
          <p:cNvSpPr txBox="true"/>
          <p:nvPr/>
        </p:nvSpPr>
        <p:spPr>
          <a:xfrm rot="0">
            <a:off x="2003557" y="1897945"/>
            <a:ext cx="9730005" cy="1087062"/>
          </a:xfrm>
          <a:prstGeom prst="rect">
            <a:avLst/>
          </a:prstGeom>
        </p:spPr>
        <p:txBody>
          <a:bodyPr anchor="t" rtlCol="false" tIns="0" lIns="0" bIns="0" rIns="0">
            <a:spAutoFit/>
          </a:bodyPr>
          <a:lstStyle/>
          <a:p>
            <a:pPr algn="l">
              <a:lnSpc>
                <a:spcPts val="8858"/>
              </a:lnSpc>
            </a:pPr>
            <a:r>
              <a:rPr lang="en-US" sz="6327" spc="-126" b="true">
                <a:solidFill>
                  <a:srgbClr val="191919"/>
                </a:solidFill>
                <a:latin typeface="Open Sauce Bold"/>
                <a:ea typeface="Open Sauce Bold"/>
                <a:cs typeface="Open Sauce Bold"/>
                <a:sym typeface="Open Sauce Bold"/>
              </a:rPr>
              <a:t>Déploiement du modèle</a:t>
            </a:r>
          </a:p>
        </p:txBody>
      </p:sp>
      <p:sp>
        <p:nvSpPr>
          <p:cNvPr name="TextBox 19" id="19"/>
          <p:cNvSpPr txBox="true"/>
          <p:nvPr/>
        </p:nvSpPr>
        <p:spPr>
          <a:xfrm rot="0">
            <a:off x="2024680" y="6441763"/>
            <a:ext cx="2575630" cy="1692265"/>
          </a:xfrm>
          <a:prstGeom prst="rect">
            <a:avLst/>
          </a:prstGeom>
        </p:spPr>
        <p:txBody>
          <a:bodyPr anchor="t" rtlCol="false" tIns="0" lIns="0" bIns="0" rIns="0">
            <a:spAutoFit/>
          </a:bodyPr>
          <a:lstStyle/>
          <a:p>
            <a:pPr algn="ctr" marL="0" indent="0" lvl="0">
              <a:lnSpc>
                <a:spcPts val="2745"/>
              </a:lnSpc>
            </a:pPr>
            <a:r>
              <a:rPr lang="en-US" b="true" sz="1830">
                <a:solidFill>
                  <a:srgbClr val="343432"/>
                </a:solidFill>
                <a:latin typeface="Open Sauce Bold"/>
                <a:ea typeface="Open Sauce Bold"/>
                <a:cs typeface="Open Sauce Bold"/>
                <a:sym typeface="Open Sauce Bold"/>
              </a:rPr>
              <a:t>Utilisation de PyTorch pour développer et entraîner un modèle ResNet50 préentraîné.</a:t>
            </a:r>
          </a:p>
        </p:txBody>
      </p:sp>
      <p:sp>
        <p:nvSpPr>
          <p:cNvPr name="TextBox 20" id="20"/>
          <p:cNvSpPr txBox="true"/>
          <p:nvPr/>
        </p:nvSpPr>
        <p:spPr>
          <a:xfrm rot="0">
            <a:off x="2925085" y="4495835"/>
            <a:ext cx="937482" cy="595909"/>
          </a:xfrm>
          <a:prstGeom prst="rect">
            <a:avLst/>
          </a:prstGeom>
        </p:spPr>
        <p:txBody>
          <a:bodyPr anchor="t" rtlCol="false" tIns="0" lIns="0" bIns="0" rIns="0">
            <a:spAutoFit/>
          </a:bodyPr>
          <a:lstStyle/>
          <a:p>
            <a:pPr algn="ctr" marL="0" indent="0" lvl="0">
              <a:lnSpc>
                <a:spcPts val="4895"/>
              </a:lnSpc>
              <a:spcBef>
                <a:spcPct val="0"/>
              </a:spcBef>
            </a:pPr>
            <a:r>
              <a:rPr lang="en-US" b="true" sz="3824">
                <a:solidFill>
                  <a:srgbClr val="F8F8F8"/>
                </a:solidFill>
                <a:latin typeface="Open Sauce Bold"/>
                <a:ea typeface="Open Sauce Bold"/>
                <a:cs typeface="Open Sauce Bold"/>
                <a:sym typeface="Open Sauce Bold"/>
              </a:rPr>
              <a:t>01</a:t>
            </a:r>
          </a:p>
        </p:txBody>
      </p:sp>
      <p:sp>
        <p:nvSpPr>
          <p:cNvPr name="TextBox 21" id="21"/>
          <p:cNvSpPr txBox="true"/>
          <p:nvPr/>
        </p:nvSpPr>
        <p:spPr>
          <a:xfrm rot="0">
            <a:off x="6202526" y="6530348"/>
            <a:ext cx="2738293" cy="1979878"/>
          </a:xfrm>
          <a:prstGeom prst="rect">
            <a:avLst/>
          </a:prstGeom>
        </p:spPr>
        <p:txBody>
          <a:bodyPr anchor="t" rtlCol="false" tIns="0" lIns="0" bIns="0" rIns="0">
            <a:spAutoFit/>
          </a:bodyPr>
          <a:lstStyle/>
          <a:p>
            <a:pPr algn="ctr" marL="0" indent="0" lvl="0">
              <a:lnSpc>
                <a:spcPts val="2677"/>
              </a:lnSpc>
            </a:pPr>
            <a:r>
              <a:rPr lang="en-US" b="true" sz="1784">
                <a:solidFill>
                  <a:srgbClr val="343432"/>
                </a:solidFill>
                <a:latin typeface="Open Sauce Bold"/>
                <a:ea typeface="Open Sauce Bold"/>
                <a:cs typeface="Open Sauce Bold"/>
                <a:sym typeface="Open Sauce Bold"/>
              </a:rPr>
              <a:t>ls sur le temps de compilation (824 minutes) et l’entraînement du modèle pendant 10 epochs.</a:t>
            </a:r>
          </a:p>
        </p:txBody>
      </p:sp>
      <p:sp>
        <p:nvSpPr>
          <p:cNvPr name="TextBox 22" id="22"/>
          <p:cNvSpPr txBox="true"/>
          <p:nvPr/>
        </p:nvSpPr>
        <p:spPr>
          <a:xfrm rot="0">
            <a:off x="7043334" y="4707620"/>
            <a:ext cx="937482" cy="595909"/>
          </a:xfrm>
          <a:prstGeom prst="rect">
            <a:avLst/>
          </a:prstGeom>
        </p:spPr>
        <p:txBody>
          <a:bodyPr anchor="t" rtlCol="false" tIns="0" lIns="0" bIns="0" rIns="0">
            <a:spAutoFit/>
          </a:bodyPr>
          <a:lstStyle/>
          <a:p>
            <a:pPr algn="ctr" marL="0" indent="0" lvl="0">
              <a:lnSpc>
                <a:spcPts val="4895"/>
              </a:lnSpc>
              <a:spcBef>
                <a:spcPct val="0"/>
              </a:spcBef>
            </a:pPr>
            <a:r>
              <a:rPr lang="en-US" b="true" sz="3824">
                <a:solidFill>
                  <a:srgbClr val="F8F8F8"/>
                </a:solidFill>
                <a:latin typeface="Open Sauce Bold"/>
                <a:ea typeface="Open Sauce Bold"/>
                <a:cs typeface="Open Sauce Bold"/>
                <a:sym typeface="Open Sauce Bold"/>
              </a:rPr>
              <a:t>02</a:t>
            </a:r>
          </a:p>
        </p:txBody>
      </p:sp>
      <p:sp>
        <p:nvSpPr>
          <p:cNvPr name="TextBox 23" id="23"/>
          <p:cNvSpPr txBox="true"/>
          <p:nvPr/>
        </p:nvSpPr>
        <p:spPr>
          <a:xfrm rot="0">
            <a:off x="10297346" y="6763164"/>
            <a:ext cx="3121719" cy="1049464"/>
          </a:xfrm>
          <a:prstGeom prst="rect">
            <a:avLst/>
          </a:prstGeom>
        </p:spPr>
        <p:txBody>
          <a:bodyPr anchor="t" rtlCol="false" tIns="0" lIns="0" bIns="0" rIns="0">
            <a:spAutoFit/>
          </a:bodyPr>
          <a:lstStyle/>
          <a:p>
            <a:pPr algn="ctr">
              <a:lnSpc>
                <a:spcPts val="2880"/>
              </a:lnSpc>
            </a:pPr>
            <a:r>
              <a:rPr lang="en-US" b="true" sz="1920">
                <a:solidFill>
                  <a:srgbClr val="343432"/>
                </a:solidFill>
                <a:latin typeface="Open Sauce Bold"/>
                <a:ea typeface="Open Sauce Bold"/>
                <a:cs typeface="Open Sauce Bold"/>
                <a:sym typeface="Open Sauce Bold"/>
              </a:rPr>
              <a:t>Suivi des performances du modèle : perte (loss) et précision (accuracy).</a:t>
            </a:r>
          </a:p>
        </p:txBody>
      </p:sp>
      <p:sp>
        <p:nvSpPr>
          <p:cNvPr name="TextBox 24" id="24"/>
          <p:cNvSpPr txBox="true"/>
          <p:nvPr/>
        </p:nvSpPr>
        <p:spPr>
          <a:xfrm rot="0">
            <a:off x="11451225" y="4547591"/>
            <a:ext cx="937482" cy="595909"/>
          </a:xfrm>
          <a:prstGeom prst="rect">
            <a:avLst/>
          </a:prstGeom>
        </p:spPr>
        <p:txBody>
          <a:bodyPr anchor="t" rtlCol="false" tIns="0" lIns="0" bIns="0" rIns="0">
            <a:spAutoFit/>
          </a:bodyPr>
          <a:lstStyle/>
          <a:p>
            <a:pPr algn="ctr" marL="0" indent="0" lvl="0">
              <a:lnSpc>
                <a:spcPts val="4895"/>
              </a:lnSpc>
              <a:spcBef>
                <a:spcPct val="0"/>
              </a:spcBef>
            </a:pPr>
            <a:r>
              <a:rPr lang="en-US" b="true" sz="3824">
                <a:solidFill>
                  <a:srgbClr val="F8F8F8"/>
                </a:solidFill>
                <a:latin typeface="Open Sauce Bold"/>
                <a:ea typeface="Open Sauce Bold"/>
                <a:cs typeface="Open Sauce Bold"/>
                <a:sym typeface="Open Sauce Bold"/>
              </a:rPr>
              <a:t>03</a:t>
            </a:r>
          </a:p>
        </p:txBody>
      </p:sp>
      <p:sp>
        <p:nvSpPr>
          <p:cNvPr name="Freeform 25" id="25"/>
          <p:cNvSpPr/>
          <p:nvPr/>
        </p:nvSpPr>
        <p:spPr>
          <a:xfrm flipH="false" flipV="false" rot="-10800000">
            <a:off x="-465877" y="-4635036"/>
            <a:ext cx="3695540" cy="7418054"/>
          </a:xfrm>
          <a:custGeom>
            <a:avLst/>
            <a:gdLst/>
            <a:ahLst/>
            <a:cxnLst/>
            <a:rect r="r" b="b" t="t" l="l"/>
            <a:pathLst>
              <a:path h="7418054" w="3695540">
                <a:moveTo>
                  <a:pt x="0" y="0"/>
                </a:moveTo>
                <a:lnTo>
                  <a:pt x="3695540" y="0"/>
                </a:lnTo>
                <a:lnTo>
                  <a:pt x="3695540" y="7418054"/>
                </a:lnTo>
                <a:lnTo>
                  <a:pt x="0" y="741805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848"/>
            <a:ext cx="18288000" cy="10251030"/>
            <a:chOff x="0" y="0"/>
            <a:chExt cx="4816593" cy="2699860"/>
          </a:xfrm>
        </p:grpSpPr>
        <p:sp>
          <p:nvSpPr>
            <p:cNvPr name="Freeform 3" id="3"/>
            <p:cNvSpPr/>
            <p:nvPr/>
          </p:nvSpPr>
          <p:spPr>
            <a:xfrm flipH="false" flipV="false" rot="0">
              <a:off x="0" y="0"/>
              <a:ext cx="4816592" cy="2699860"/>
            </a:xfrm>
            <a:custGeom>
              <a:avLst/>
              <a:gdLst/>
              <a:ahLst/>
              <a:cxnLst/>
              <a:rect r="r" b="b" t="t" l="l"/>
              <a:pathLst>
                <a:path h="2699860" w="4816592">
                  <a:moveTo>
                    <a:pt x="0" y="0"/>
                  </a:moveTo>
                  <a:lnTo>
                    <a:pt x="4816592" y="0"/>
                  </a:lnTo>
                  <a:lnTo>
                    <a:pt x="4816592" y="2699860"/>
                  </a:lnTo>
                  <a:lnTo>
                    <a:pt x="0" y="2699860"/>
                  </a:lnTo>
                  <a:close/>
                </a:path>
              </a:pathLst>
            </a:custGeom>
            <a:solidFill>
              <a:srgbClr val="00BF63"/>
            </a:solidFill>
            <a:ln w="381000" cap="sq">
              <a:solidFill>
                <a:srgbClr val="F8F8F8"/>
              </a:solidFill>
              <a:prstDash val="solid"/>
              <a:miter/>
            </a:ln>
          </p:spPr>
        </p:sp>
        <p:sp>
          <p:nvSpPr>
            <p:cNvPr name="TextBox 4" id="4"/>
            <p:cNvSpPr txBox="true"/>
            <p:nvPr/>
          </p:nvSpPr>
          <p:spPr>
            <a:xfrm>
              <a:off x="0" y="-38100"/>
              <a:ext cx="4816593" cy="2737960"/>
            </a:xfrm>
            <a:prstGeom prst="rect">
              <a:avLst/>
            </a:prstGeom>
          </p:spPr>
          <p:txBody>
            <a:bodyPr anchor="ctr" rtlCol="false" tIns="50800" lIns="50800" bIns="50800" rIns="50800"/>
            <a:lstStyle/>
            <a:p>
              <a:pPr algn="ctr">
                <a:lnSpc>
                  <a:spcPts val="3035"/>
                </a:lnSpc>
              </a:pPr>
            </a:p>
          </p:txBody>
        </p:sp>
      </p:grpSp>
      <p:sp>
        <p:nvSpPr>
          <p:cNvPr name="Freeform 5" id="5"/>
          <p:cNvSpPr/>
          <p:nvPr/>
        </p:nvSpPr>
        <p:spPr>
          <a:xfrm flipH="false" flipV="false" rot="0">
            <a:off x="1998991" y="5577608"/>
            <a:ext cx="12125348" cy="3680692"/>
          </a:xfrm>
          <a:custGeom>
            <a:avLst/>
            <a:gdLst/>
            <a:ahLst/>
            <a:cxnLst/>
            <a:rect r="r" b="b" t="t" l="l"/>
            <a:pathLst>
              <a:path h="3680692" w="12125348">
                <a:moveTo>
                  <a:pt x="0" y="0"/>
                </a:moveTo>
                <a:lnTo>
                  <a:pt x="12125348" y="0"/>
                </a:lnTo>
                <a:lnTo>
                  <a:pt x="12125348" y="3680692"/>
                </a:lnTo>
                <a:lnTo>
                  <a:pt x="0" y="3680692"/>
                </a:lnTo>
                <a:lnTo>
                  <a:pt x="0" y="0"/>
                </a:lnTo>
                <a:close/>
              </a:path>
            </a:pathLst>
          </a:custGeom>
          <a:blipFill>
            <a:blip r:embed="rId2"/>
            <a:stretch>
              <a:fillRect l="-741" t="0" r="0" b="0"/>
            </a:stretch>
          </a:blipFill>
        </p:spPr>
      </p:sp>
      <p:sp>
        <p:nvSpPr>
          <p:cNvPr name="TextBox 6" id="6"/>
          <p:cNvSpPr txBox="true"/>
          <p:nvPr/>
        </p:nvSpPr>
        <p:spPr>
          <a:xfrm rot="0">
            <a:off x="784912" y="550132"/>
            <a:ext cx="5804516" cy="1005398"/>
          </a:xfrm>
          <a:prstGeom prst="rect">
            <a:avLst/>
          </a:prstGeom>
        </p:spPr>
        <p:txBody>
          <a:bodyPr anchor="t" rtlCol="false" tIns="0" lIns="0" bIns="0" rIns="0">
            <a:spAutoFit/>
          </a:bodyPr>
          <a:lstStyle/>
          <a:p>
            <a:pPr algn="l" marL="0" indent="0" lvl="0">
              <a:lnSpc>
                <a:spcPts val="8109"/>
              </a:lnSpc>
              <a:spcBef>
                <a:spcPct val="0"/>
              </a:spcBef>
            </a:pPr>
            <a:r>
              <a:rPr lang="en-US" b="true" sz="5792" spc="-115">
                <a:solidFill>
                  <a:srgbClr val="191919"/>
                </a:solidFill>
                <a:latin typeface="Open Sauce Bold"/>
                <a:ea typeface="Open Sauce Bold"/>
                <a:cs typeface="Open Sauce Bold"/>
                <a:sym typeface="Open Sauce Bold"/>
              </a:rPr>
              <a:t>Résultats</a:t>
            </a:r>
          </a:p>
        </p:txBody>
      </p:sp>
      <p:sp>
        <p:nvSpPr>
          <p:cNvPr name="TextBox 7" id="7"/>
          <p:cNvSpPr txBox="true"/>
          <p:nvPr/>
        </p:nvSpPr>
        <p:spPr>
          <a:xfrm rot="0">
            <a:off x="784912" y="2191697"/>
            <a:ext cx="7928375" cy="870877"/>
          </a:xfrm>
          <a:prstGeom prst="rect">
            <a:avLst/>
          </a:prstGeom>
        </p:spPr>
        <p:txBody>
          <a:bodyPr anchor="t" rtlCol="false" tIns="0" lIns="0" bIns="0" rIns="0">
            <a:spAutoFit/>
          </a:bodyPr>
          <a:lstStyle/>
          <a:p>
            <a:pPr algn="l" marL="0" indent="0" lvl="0">
              <a:lnSpc>
                <a:spcPts val="3588"/>
              </a:lnSpc>
            </a:pPr>
            <a:r>
              <a:rPr lang="en-US" b="true" sz="2392">
                <a:solidFill>
                  <a:srgbClr val="343432"/>
                </a:solidFill>
                <a:latin typeface="Open Sauce Bold"/>
                <a:ea typeface="Open Sauce Bold"/>
                <a:cs typeface="Open Sauce Bold"/>
                <a:sym typeface="Open Sauce Bold"/>
              </a:rPr>
              <a:t>Performance sur l’ensemble de test via une matrice de confusion et un rapport de classification.</a:t>
            </a:r>
          </a:p>
        </p:txBody>
      </p:sp>
      <p:sp>
        <p:nvSpPr>
          <p:cNvPr name="TextBox 8" id="8"/>
          <p:cNvSpPr txBox="true"/>
          <p:nvPr/>
        </p:nvSpPr>
        <p:spPr>
          <a:xfrm rot="0">
            <a:off x="784912" y="4035199"/>
            <a:ext cx="7009333" cy="837560"/>
          </a:xfrm>
          <a:prstGeom prst="rect">
            <a:avLst/>
          </a:prstGeom>
        </p:spPr>
        <p:txBody>
          <a:bodyPr anchor="t" rtlCol="false" tIns="0" lIns="0" bIns="0" rIns="0">
            <a:spAutoFit/>
          </a:bodyPr>
          <a:lstStyle/>
          <a:p>
            <a:pPr algn="l" marL="0" indent="0" lvl="0">
              <a:lnSpc>
                <a:spcPts val="3400"/>
              </a:lnSpc>
            </a:pPr>
            <a:r>
              <a:rPr lang="en-US" b="true" sz="2266">
                <a:solidFill>
                  <a:srgbClr val="343432"/>
                </a:solidFill>
                <a:latin typeface="Open Sauce Bold"/>
                <a:ea typeface="Open Sauce Bold"/>
                <a:cs typeface="Open Sauce Bold"/>
                <a:sym typeface="Open Sauce Bold"/>
              </a:rPr>
              <a:t>Résultats globaux : Précision, rappel et F1-score pour chaque catégorie (Healthy, MLN, MSV).</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14276" y="-220897"/>
            <a:ext cx="18602276" cy="6407822"/>
            <a:chOff x="0" y="0"/>
            <a:chExt cx="4899365" cy="1687657"/>
          </a:xfrm>
        </p:grpSpPr>
        <p:sp>
          <p:nvSpPr>
            <p:cNvPr name="Freeform 3" id="3"/>
            <p:cNvSpPr/>
            <p:nvPr/>
          </p:nvSpPr>
          <p:spPr>
            <a:xfrm flipH="false" flipV="false" rot="0">
              <a:off x="0" y="0"/>
              <a:ext cx="4899365" cy="1687657"/>
            </a:xfrm>
            <a:custGeom>
              <a:avLst/>
              <a:gdLst/>
              <a:ahLst/>
              <a:cxnLst/>
              <a:rect r="r" b="b" t="t" l="l"/>
              <a:pathLst>
                <a:path h="1687657" w="4899365">
                  <a:moveTo>
                    <a:pt x="0" y="0"/>
                  </a:moveTo>
                  <a:lnTo>
                    <a:pt x="4899365" y="0"/>
                  </a:lnTo>
                  <a:lnTo>
                    <a:pt x="4899365" y="1687657"/>
                  </a:lnTo>
                  <a:lnTo>
                    <a:pt x="0" y="1687657"/>
                  </a:lnTo>
                  <a:close/>
                </a:path>
              </a:pathLst>
            </a:custGeom>
            <a:solidFill>
              <a:srgbClr val="00BF63"/>
            </a:solidFill>
            <a:ln cap="sq">
              <a:noFill/>
              <a:prstDash val="solid"/>
              <a:miter/>
            </a:ln>
          </p:spPr>
        </p:sp>
        <p:sp>
          <p:nvSpPr>
            <p:cNvPr name="TextBox 4" id="4"/>
            <p:cNvSpPr txBox="true"/>
            <p:nvPr/>
          </p:nvSpPr>
          <p:spPr>
            <a:xfrm>
              <a:off x="0" y="-38100"/>
              <a:ext cx="4899365" cy="1725757"/>
            </a:xfrm>
            <a:prstGeom prst="rect">
              <a:avLst/>
            </a:prstGeom>
          </p:spPr>
          <p:txBody>
            <a:bodyPr anchor="ctr" rtlCol="false" tIns="50800" lIns="50800" bIns="50800" rIns="50800"/>
            <a:lstStyle/>
            <a:p>
              <a:pPr algn="ctr" marL="0" indent="0" lvl="0">
                <a:lnSpc>
                  <a:spcPts val="3035"/>
                </a:lnSpc>
                <a:spcBef>
                  <a:spcPct val="0"/>
                </a:spcBef>
              </a:pPr>
            </a:p>
          </p:txBody>
        </p:sp>
      </p:grpSp>
      <p:grpSp>
        <p:nvGrpSpPr>
          <p:cNvPr name="Group 5" id="5"/>
          <p:cNvGrpSpPr/>
          <p:nvPr/>
        </p:nvGrpSpPr>
        <p:grpSpPr>
          <a:xfrm rot="0">
            <a:off x="-2667279" y="3636569"/>
            <a:ext cx="5578401" cy="557840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FDFBFB">
                  <a:alpha val="29804"/>
                </a:srgbClr>
              </a:solidFill>
              <a:prstDash val="solid"/>
              <a:miter/>
            </a:ln>
          </p:spPr>
        </p:sp>
        <p:sp>
          <p:nvSpPr>
            <p:cNvPr name="TextBox 7" id="7"/>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Freeform 8" id="8"/>
          <p:cNvSpPr/>
          <p:nvPr/>
        </p:nvSpPr>
        <p:spPr>
          <a:xfrm flipH="false" flipV="false" rot="0">
            <a:off x="13567718" y="8735378"/>
            <a:ext cx="3638011" cy="458785"/>
          </a:xfrm>
          <a:custGeom>
            <a:avLst/>
            <a:gdLst/>
            <a:ahLst/>
            <a:cxnLst/>
            <a:rect r="r" b="b" t="t" l="l"/>
            <a:pathLst>
              <a:path h="458785" w="3638011">
                <a:moveTo>
                  <a:pt x="0" y="0"/>
                </a:moveTo>
                <a:lnTo>
                  <a:pt x="3638011" y="0"/>
                </a:lnTo>
                <a:lnTo>
                  <a:pt x="3638011" y="458785"/>
                </a:lnTo>
                <a:lnTo>
                  <a:pt x="0" y="458785"/>
                </a:lnTo>
                <a:lnTo>
                  <a:pt x="0" y="0"/>
                </a:lnTo>
                <a:close/>
              </a:path>
            </a:pathLst>
          </a:custGeom>
          <a:blipFill>
            <a:blip r:embed="rId2">
              <a:alphaModFix amt="67000"/>
            </a:blip>
            <a:stretch>
              <a:fillRect l="0" t="-56610" r="0" b="0"/>
            </a:stretch>
          </a:blipFill>
        </p:spPr>
      </p:sp>
      <p:grpSp>
        <p:nvGrpSpPr>
          <p:cNvPr name="Group 9" id="9"/>
          <p:cNvGrpSpPr/>
          <p:nvPr/>
        </p:nvGrpSpPr>
        <p:grpSpPr>
          <a:xfrm rot="0">
            <a:off x="629940" y="3285691"/>
            <a:ext cx="4562364" cy="5679080"/>
            <a:chOff x="0" y="0"/>
            <a:chExt cx="1772925" cy="2206879"/>
          </a:xfrm>
        </p:grpSpPr>
        <p:sp>
          <p:nvSpPr>
            <p:cNvPr name="Freeform 10" id="10"/>
            <p:cNvSpPr/>
            <p:nvPr/>
          </p:nvSpPr>
          <p:spPr>
            <a:xfrm flipH="false" flipV="false" rot="0">
              <a:off x="0" y="0"/>
              <a:ext cx="1772925" cy="2206878"/>
            </a:xfrm>
            <a:custGeom>
              <a:avLst/>
              <a:gdLst/>
              <a:ahLst/>
              <a:cxnLst/>
              <a:rect r="r" b="b" t="t" l="l"/>
              <a:pathLst>
                <a:path h="2206878" w="1772925">
                  <a:moveTo>
                    <a:pt x="52604" y="0"/>
                  </a:moveTo>
                  <a:lnTo>
                    <a:pt x="1720321" y="0"/>
                  </a:lnTo>
                  <a:cubicBezTo>
                    <a:pt x="1749373" y="0"/>
                    <a:pt x="1772925" y="23552"/>
                    <a:pt x="1772925" y="52604"/>
                  </a:cubicBezTo>
                  <a:lnTo>
                    <a:pt x="1772925" y="2154274"/>
                  </a:lnTo>
                  <a:cubicBezTo>
                    <a:pt x="1772925" y="2168226"/>
                    <a:pt x="1767383" y="2181606"/>
                    <a:pt x="1757518" y="2191471"/>
                  </a:cubicBezTo>
                  <a:cubicBezTo>
                    <a:pt x="1747652" y="2201336"/>
                    <a:pt x="1734272" y="2206878"/>
                    <a:pt x="1720321" y="2206878"/>
                  </a:cubicBezTo>
                  <a:lnTo>
                    <a:pt x="52604" y="2206878"/>
                  </a:lnTo>
                  <a:cubicBezTo>
                    <a:pt x="23552" y="2206878"/>
                    <a:pt x="0" y="2183327"/>
                    <a:pt x="0" y="2154274"/>
                  </a:cubicBezTo>
                  <a:lnTo>
                    <a:pt x="0" y="52604"/>
                  </a:lnTo>
                  <a:cubicBezTo>
                    <a:pt x="0" y="38653"/>
                    <a:pt x="5542" y="25273"/>
                    <a:pt x="15407" y="15407"/>
                  </a:cubicBezTo>
                  <a:cubicBezTo>
                    <a:pt x="25273" y="5542"/>
                    <a:pt x="38653" y="0"/>
                    <a:pt x="52604" y="0"/>
                  </a:cubicBezTo>
                  <a:close/>
                </a:path>
              </a:pathLst>
            </a:custGeom>
            <a:solidFill>
              <a:srgbClr val="FFFFFF"/>
            </a:solidFill>
            <a:ln w="47625" cap="rnd">
              <a:solidFill>
                <a:srgbClr val="106861"/>
              </a:solidFill>
              <a:prstDash val="solid"/>
              <a:round/>
            </a:ln>
          </p:spPr>
        </p:sp>
        <p:sp>
          <p:nvSpPr>
            <p:cNvPr name="TextBox 11" id="11"/>
            <p:cNvSpPr txBox="true"/>
            <p:nvPr/>
          </p:nvSpPr>
          <p:spPr>
            <a:xfrm>
              <a:off x="0" y="-38100"/>
              <a:ext cx="1772925" cy="2244979"/>
            </a:xfrm>
            <a:prstGeom prst="rect">
              <a:avLst/>
            </a:prstGeom>
          </p:spPr>
          <p:txBody>
            <a:bodyPr anchor="ctr" rtlCol="false" tIns="50800" lIns="50800" bIns="50800" rIns="50800"/>
            <a:lstStyle/>
            <a:p>
              <a:pPr algn="ctr" marL="0" indent="0" lvl="0">
                <a:lnSpc>
                  <a:spcPts val="2756"/>
                </a:lnSpc>
                <a:spcBef>
                  <a:spcPct val="0"/>
                </a:spcBef>
              </a:pPr>
            </a:p>
          </p:txBody>
        </p:sp>
      </p:grpSp>
      <p:grpSp>
        <p:nvGrpSpPr>
          <p:cNvPr name="Group 12" id="12"/>
          <p:cNvGrpSpPr/>
          <p:nvPr/>
        </p:nvGrpSpPr>
        <p:grpSpPr>
          <a:xfrm rot="0">
            <a:off x="7147494" y="3347385"/>
            <a:ext cx="4628590" cy="5679080"/>
            <a:chOff x="0" y="0"/>
            <a:chExt cx="1798660" cy="2206879"/>
          </a:xfrm>
        </p:grpSpPr>
        <p:sp>
          <p:nvSpPr>
            <p:cNvPr name="Freeform 13" id="13"/>
            <p:cNvSpPr/>
            <p:nvPr/>
          </p:nvSpPr>
          <p:spPr>
            <a:xfrm flipH="false" flipV="false" rot="0">
              <a:off x="0" y="0"/>
              <a:ext cx="1798660" cy="2206878"/>
            </a:xfrm>
            <a:custGeom>
              <a:avLst/>
              <a:gdLst/>
              <a:ahLst/>
              <a:cxnLst/>
              <a:rect r="r" b="b" t="t" l="l"/>
              <a:pathLst>
                <a:path h="2206878" w="1798660">
                  <a:moveTo>
                    <a:pt x="51852" y="0"/>
                  </a:moveTo>
                  <a:lnTo>
                    <a:pt x="1746809" y="0"/>
                  </a:lnTo>
                  <a:cubicBezTo>
                    <a:pt x="1775446" y="0"/>
                    <a:pt x="1798660" y="23215"/>
                    <a:pt x="1798660" y="51852"/>
                  </a:cubicBezTo>
                  <a:lnTo>
                    <a:pt x="1798660" y="2155027"/>
                  </a:lnTo>
                  <a:cubicBezTo>
                    <a:pt x="1798660" y="2183664"/>
                    <a:pt x="1775446" y="2206878"/>
                    <a:pt x="1746809" y="2206878"/>
                  </a:cubicBezTo>
                  <a:lnTo>
                    <a:pt x="51852" y="2206878"/>
                  </a:lnTo>
                  <a:cubicBezTo>
                    <a:pt x="23215" y="2206878"/>
                    <a:pt x="0" y="2183664"/>
                    <a:pt x="0" y="2155027"/>
                  </a:cubicBezTo>
                  <a:lnTo>
                    <a:pt x="0" y="51852"/>
                  </a:lnTo>
                  <a:cubicBezTo>
                    <a:pt x="0" y="23215"/>
                    <a:pt x="23215" y="0"/>
                    <a:pt x="51852" y="0"/>
                  </a:cubicBezTo>
                  <a:close/>
                </a:path>
              </a:pathLst>
            </a:custGeom>
            <a:solidFill>
              <a:srgbClr val="FFFFFF"/>
            </a:solidFill>
            <a:ln w="47625" cap="rnd">
              <a:solidFill>
                <a:srgbClr val="035D61"/>
              </a:solidFill>
              <a:prstDash val="solid"/>
              <a:round/>
            </a:ln>
          </p:spPr>
        </p:sp>
        <p:sp>
          <p:nvSpPr>
            <p:cNvPr name="TextBox 14" id="14"/>
            <p:cNvSpPr txBox="true"/>
            <p:nvPr/>
          </p:nvSpPr>
          <p:spPr>
            <a:xfrm>
              <a:off x="0" y="-38100"/>
              <a:ext cx="1798660" cy="224497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15" id="15"/>
          <p:cNvSpPr txBox="true"/>
          <p:nvPr/>
        </p:nvSpPr>
        <p:spPr>
          <a:xfrm rot="0">
            <a:off x="845066" y="658991"/>
            <a:ext cx="14358024" cy="1937786"/>
          </a:xfrm>
          <a:prstGeom prst="rect">
            <a:avLst/>
          </a:prstGeom>
        </p:spPr>
        <p:txBody>
          <a:bodyPr anchor="t" rtlCol="false" tIns="0" lIns="0" bIns="0" rIns="0">
            <a:spAutoFit/>
          </a:bodyPr>
          <a:lstStyle/>
          <a:p>
            <a:pPr algn="l">
              <a:lnSpc>
                <a:spcPts val="7184"/>
              </a:lnSpc>
            </a:pPr>
            <a:r>
              <a:rPr lang="en-US" sz="5206" b="true">
                <a:solidFill>
                  <a:srgbClr val="FFFFFF"/>
                </a:solidFill>
                <a:latin typeface="Open Sauce Bold"/>
                <a:ea typeface="Open Sauce Bold"/>
                <a:cs typeface="Open Sauce Bold"/>
                <a:sym typeface="Open Sauce Bold"/>
              </a:rPr>
              <a:t>Plan de mise en œuvre:</a:t>
            </a:r>
            <a:r>
              <a:rPr lang="en-US" sz="5206">
                <a:solidFill>
                  <a:srgbClr val="FFFFFF"/>
                </a:solidFill>
                <a:latin typeface="Open Sauce"/>
                <a:ea typeface="Open Sauce"/>
                <a:cs typeface="Open Sauce"/>
                <a:sym typeface="Open Sauce"/>
              </a:rPr>
              <a:t>Application Web pour l'identification des maladies du maïs</a:t>
            </a:r>
          </a:p>
          <a:p>
            <a:pPr algn="l">
              <a:lnSpc>
                <a:spcPts val="931"/>
              </a:lnSpc>
              <a:spcBef>
                <a:spcPct val="0"/>
              </a:spcBef>
            </a:pPr>
          </a:p>
        </p:txBody>
      </p:sp>
      <p:sp>
        <p:nvSpPr>
          <p:cNvPr name="TextBox 16" id="16"/>
          <p:cNvSpPr txBox="true"/>
          <p:nvPr/>
        </p:nvSpPr>
        <p:spPr>
          <a:xfrm rot="0">
            <a:off x="1166159" y="4039218"/>
            <a:ext cx="3151394" cy="3239003"/>
          </a:xfrm>
          <a:prstGeom prst="rect">
            <a:avLst/>
          </a:prstGeom>
        </p:spPr>
        <p:txBody>
          <a:bodyPr anchor="t" rtlCol="false" tIns="0" lIns="0" bIns="0" rIns="0">
            <a:spAutoFit/>
          </a:bodyPr>
          <a:lstStyle/>
          <a:p>
            <a:pPr algn="l" marL="0" indent="0" lvl="0">
              <a:lnSpc>
                <a:spcPts val="4327"/>
              </a:lnSpc>
            </a:pPr>
            <a:r>
              <a:rPr lang="en-US" b="true" sz="2984">
                <a:solidFill>
                  <a:srgbClr val="343432"/>
                </a:solidFill>
                <a:latin typeface="Open Sauce Bold"/>
                <a:ea typeface="Open Sauce Bold"/>
                <a:cs typeface="Open Sauce Bold"/>
                <a:sym typeface="Open Sauce Bold"/>
              </a:rPr>
              <a:t>Téléchargement d'images de feuilles de maïs pour classification en temps réel</a:t>
            </a:r>
          </a:p>
        </p:txBody>
      </p:sp>
      <p:sp>
        <p:nvSpPr>
          <p:cNvPr name="TextBox 17" id="17"/>
          <p:cNvSpPr txBox="true"/>
          <p:nvPr/>
        </p:nvSpPr>
        <p:spPr>
          <a:xfrm rot="0">
            <a:off x="7459093" y="4239402"/>
            <a:ext cx="4005393" cy="3038819"/>
          </a:xfrm>
          <a:prstGeom prst="rect">
            <a:avLst/>
          </a:prstGeom>
        </p:spPr>
        <p:txBody>
          <a:bodyPr anchor="t" rtlCol="false" tIns="0" lIns="0" bIns="0" rIns="0">
            <a:spAutoFit/>
          </a:bodyPr>
          <a:lstStyle/>
          <a:p>
            <a:pPr algn="ctr" marL="0" indent="0" lvl="0">
              <a:lnSpc>
                <a:spcPts val="4025"/>
              </a:lnSpc>
            </a:pPr>
            <a:r>
              <a:rPr lang="en-US" b="true" sz="2776">
                <a:solidFill>
                  <a:srgbClr val="343432"/>
                </a:solidFill>
                <a:latin typeface="Open Sauce Bold"/>
                <a:ea typeface="Open Sauce Bold"/>
                <a:cs typeface="Open Sauce Bold"/>
                <a:sym typeface="Open Sauce Bold"/>
              </a:rPr>
              <a:t>Génération des recommandations : Automatique après la prédiction, assurée par Llama 3.1 via l'API Groq.</a:t>
            </a:r>
          </a:p>
        </p:txBody>
      </p:sp>
      <p:grpSp>
        <p:nvGrpSpPr>
          <p:cNvPr name="Group 18" id="18"/>
          <p:cNvGrpSpPr/>
          <p:nvPr/>
        </p:nvGrpSpPr>
        <p:grpSpPr>
          <a:xfrm rot="0">
            <a:off x="12728408" y="3255086"/>
            <a:ext cx="4474063" cy="5679080"/>
            <a:chOff x="0" y="0"/>
            <a:chExt cx="1738611" cy="2206879"/>
          </a:xfrm>
        </p:grpSpPr>
        <p:sp>
          <p:nvSpPr>
            <p:cNvPr name="Freeform 19" id="19"/>
            <p:cNvSpPr/>
            <p:nvPr/>
          </p:nvSpPr>
          <p:spPr>
            <a:xfrm flipH="false" flipV="false" rot="0">
              <a:off x="0" y="0"/>
              <a:ext cx="1738611" cy="2206878"/>
            </a:xfrm>
            <a:custGeom>
              <a:avLst/>
              <a:gdLst/>
              <a:ahLst/>
              <a:cxnLst/>
              <a:rect r="r" b="b" t="t" l="l"/>
              <a:pathLst>
                <a:path h="2206878" w="1738611">
                  <a:moveTo>
                    <a:pt x="53642" y="0"/>
                  </a:moveTo>
                  <a:lnTo>
                    <a:pt x="1684969" y="0"/>
                  </a:lnTo>
                  <a:cubicBezTo>
                    <a:pt x="1714595" y="0"/>
                    <a:pt x="1738611" y="24017"/>
                    <a:pt x="1738611" y="53642"/>
                  </a:cubicBezTo>
                  <a:lnTo>
                    <a:pt x="1738611" y="2153236"/>
                  </a:lnTo>
                  <a:cubicBezTo>
                    <a:pt x="1738611" y="2182862"/>
                    <a:pt x="1714595" y="2206878"/>
                    <a:pt x="1684969" y="2206878"/>
                  </a:cubicBezTo>
                  <a:lnTo>
                    <a:pt x="53642" y="2206878"/>
                  </a:lnTo>
                  <a:cubicBezTo>
                    <a:pt x="24017" y="2206878"/>
                    <a:pt x="0" y="2182862"/>
                    <a:pt x="0" y="2153236"/>
                  </a:cubicBezTo>
                  <a:lnTo>
                    <a:pt x="0" y="53642"/>
                  </a:lnTo>
                  <a:cubicBezTo>
                    <a:pt x="0" y="24017"/>
                    <a:pt x="24017" y="0"/>
                    <a:pt x="53642" y="0"/>
                  </a:cubicBezTo>
                  <a:close/>
                </a:path>
              </a:pathLst>
            </a:custGeom>
            <a:solidFill>
              <a:srgbClr val="FFFFFF"/>
            </a:solidFill>
            <a:ln w="47625" cap="rnd">
              <a:solidFill>
                <a:srgbClr val="035D61"/>
              </a:solidFill>
              <a:prstDash val="solid"/>
              <a:round/>
            </a:ln>
          </p:spPr>
        </p:sp>
        <p:sp>
          <p:nvSpPr>
            <p:cNvPr name="TextBox 20" id="20"/>
            <p:cNvSpPr txBox="true"/>
            <p:nvPr/>
          </p:nvSpPr>
          <p:spPr>
            <a:xfrm>
              <a:off x="0" y="-38100"/>
              <a:ext cx="1738611" cy="2244979"/>
            </a:xfrm>
            <a:prstGeom prst="rect">
              <a:avLst/>
            </a:prstGeom>
          </p:spPr>
          <p:txBody>
            <a:bodyPr anchor="ctr" rtlCol="false" tIns="50800" lIns="50800" bIns="50800" rIns="50800"/>
            <a:lstStyle/>
            <a:p>
              <a:pPr algn="ctr" marL="0" indent="0" lvl="0">
                <a:lnSpc>
                  <a:spcPts val="2756"/>
                </a:lnSpc>
                <a:spcBef>
                  <a:spcPct val="0"/>
                </a:spcBef>
              </a:pPr>
            </a:p>
          </p:txBody>
        </p:sp>
      </p:grpSp>
      <p:sp>
        <p:nvSpPr>
          <p:cNvPr name="TextBox 21" id="21"/>
          <p:cNvSpPr txBox="true"/>
          <p:nvPr/>
        </p:nvSpPr>
        <p:spPr>
          <a:xfrm rot="0">
            <a:off x="13105072" y="4048743"/>
            <a:ext cx="3720735" cy="3939578"/>
          </a:xfrm>
          <a:prstGeom prst="rect">
            <a:avLst/>
          </a:prstGeom>
        </p:spPr>
        <p:txBody>
          <a:bodyPr anchor="t" rtlCol="false" tIns="0" lIns="0" bIns="0" rIns="0">
            <a:spAutoFit/>
          </a:bodyPr>
          <a:lstStyle/>
          <a:p>
            <a:pPr algn="ctr" marL="0" indent="0" lvl="0">
              <a:lnSpc>
                <a:spcPts val="3910"/>
              </a:lnSpc>
            </a:pPr>
            <a:r>
              <a:rPr lang="en-US" b="true" sz="2696">
                <a:solidFill>
                  <a:srgbClr val="343432"/>
                </a:solidFill>
                <a:latin typeface="Open Sauce Bold"/>
                <a:ea typeface="Open Sauce Bold"/>
                <a:cs typeface="Open Sauce Bold"/>
                <a:sym typeface="Open Sauce Bold"/>
              </a:rPr>
              <a:t>Chatbot interactif : Permet aux fermiers de poser des questions supplémentaires et obtenir des conseils agricoles personnalisés.</a:t>
            </a:r>
          </a:p>
        </p:txBody>
      </p:sp>
      <p:grpSp>
        <p:nvGrpSpPr>
          <p:cNvPr name="Group 22" id="22"/>
          <p:cNvGrpSpPr/>
          <p:nvPr/>
        </p:nvGrpSpPr>
        <p:grpSpPr>
          <a:xfrm rot="0">
            <a:off x="14917787" y="-3041985"/>
            <a:ext cx="5578401" cy="5578401"/>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alpha val="0"/>
              </a:srgbClr>
            </a:solidFill>
            <a:ln w="742950" cap="sq">
              <a:solidFill>
                <a:srgbClr val="FDFBFB">
                  <a:alpha val="29804"/>
                </a:srgbClr>
              </a:solidFill>
              <a:prstDash val="solid"/>
              <a:miter/>
            </a:ln>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marL="0" indent="0" lvl="0">
                <a:lnSpc>
                  <a:spcPts val="2756"/>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DAGslasKz4I</dc:identifier>
  <dcterms:modified xsi:type="dcterms:W3CDTF">2011-08-01T06:04:30Z</dcterms:modified>
  <cp:revision>1</cp:revision>
  <dc:title>White and Green Simple  Professional Business Project Presentation</dc:title>
</cp:coreProperties>
</file>