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6" r:id="rId3"/>
    <p:sldId id="287" r:id="rId4"/>
    <p:sldId id="288" r:id="rId5"/>
    <p:sldId id="260" r:id="rId6"/>
    <p:sldId id="261" r:id="rId7"/>
    <p:sldId id="289" r:id="rId8"/>
    <p:sldId id="258" r:id="rId9"/>
    <p:sldId id="257" r:id="rId10"/>
    <p:sldId id="259" r:id="rId11"/>
    <p:sldId id="284" r:id="rId12"/>
    <p:sldId id="282" r:id="rId13"/>
    <p:sldId id="262" r:id="rId14"/>
    <p:sldId id="263" r:id="rId15"/>
    <p:sldId id="281" r:id="rId16"/>
    <p:sldId id="264" r:id="rId17"/>
    <p:sldId id="285" r:id="rId18"/>
    <p:sldId id="266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66245" autoAdjust="0"/>
  </p:normalViewPr>
  <p:slideViewPr>
    <p:cSldViewPr>
      <p:cViewPr varScale="1">
        <p:scale>
          <a:sx n="38" d="100"/>
          <a:sy n="38" d="100"/>
        </p:scale>
        <p:origin x="1853" y="43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A3CF8-746E-4586-9E69-D2EA65D737B4}" type="datetimeFigureOut">
              <a:rPr lang="x-none" smtClean="0"/>
              <a:t>7/11/2025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C0C03-E3E5-49B0-A14B-9B345CE57C2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5212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r>
              <a:rPr lang="fr-FR" dirty="0"/>
              <a:t> and </a:t>
            </a:r>
            <a:r>
              <a:rPr lang="fr-FR" dirty="0" err="1"/>
              <a:t>outlines</a:t>
            </a:r>
            <a:endParaRPr lang="fr-FR" dirty="0"/>
          </a:p>
          <a:p>
            <a:endParaRPr lang="fr-FR" dirty="0"/>
          </a:p>
          <a:p>
            <a:r>
              <a:rPr lang="en-US" b="1" dirty="0"/>
              <a:t>Global Health Challenges</a:t>
            </a:r>
            <a:r>
              <a:rPr lang="en-US" dirty="0"/>
              <a:t>: Malaria, tuberculosis (TB), and anemia are prevalent in low-resource settings, contributing significantly to morbidity and mortality.</a:t>
            </a:r>
          </a:p>
          <a:p>
            <a:r>
              <a:rPr lang="en-US" b="1" dirty="0"/>
              <a:t>Diagnostic Limitations</a:t>
            </a:r>
            <a:r>
              <a:rPr lang="en-US" dirty="0"/>
              <a:t>: Current diagnostic methods are resource-intensive, requiring specialized equipment and trained personnel, which are often scarce in these regions.</a:t>
            </a:r>
          </a:p>
          <a:p>
            <a:r>
              <a:rPr lang="en-US" b="1" dirty="0"/>
              <a:t>AI in Healthcare</a:t>
            </a:r>
            <a:r>
              <a:rPr lang="en-US" dirty="0"/>
              <a:t>: While deep learning models have shown promise in disease detection, existing solutions typically focus on single diseases, lacking integrated approaches for simultaneous multi-disease diagnosis</a:t>
            </a:r>
          </a:p>
          <a:p>
            <a:endParaRPr lang="fr-FR" dirty="0"/>
          </a:p>
          <a:p>
            <a:r>
              <a:rPr lang="en-US" b="1" dirty="0"/>
              <a:t>Global Health 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Malaria, tuberculosis (TB), and anemia are major health challenges in low-resource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2023, malaria alone accounted for approximately </a:t>
            </a:r>
            <a:r>
              <a:rPr lang="en-US" b="1" dirty="0"/>
              <a:t>597,000 deaths</a:t>
            </a:r>
            <a:r>
              <a:rPr lang="en-US" dirty="0"/>
              <a:t> worldwide (WHO, 2023).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TB caused about </a:t>
            </a:r>
            <a:r>
              <a:rPr lang="en-US" b="1" dirty="0"/>
              <a:t>1.5 million deaths</a:t>
            </a:r>
            <a:r>
              <a:rPr lang="en-US" dirty="0"/>
              <a:t> in 2020 (WHO, 2021).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Anemia affects roughly </a:t>
            </a:r>
            <a:r>
              <a:rPr lang="en-US" b="1" dirty="0"/>
              <a:t>1.62 billion people</a:t>
            </a:r>
            <a:r>
              <a:rPr lang="en-US" dirty="0"/>
              <a:t> globally (24.8% of the population), with prevalence as high as </a:t>
            </a:r>
            <a:r>
              <a:rPr lang="en-US" b="1" dirty="0"/>
              <a:t>42% in children under five</a:t>
            </a:r>
            <a:r>
              <a:rPr lang="en-US" dirty="0"/>
              <a:t> and </a:t>
            </a:r>
            <a:r>
              <a:rPr lang="en-US" b="1" dirty="0"/>
              <a:t>30% in women of reproductive age</a:t>
            </a:r>
            <a:r>
              <a:rPr lang="en-US" dirty="0"/>
              <a:t> (WHO, 2021).</a:t>
            </a:r>
          </a:p>
          <a:p>
            <a:r>
              <a:rPr lang="en-US" b="1" dirty="0"/>
              <a:t>Diagnostic Limitations: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Current methods require specialized equipment and trained personnel, which are often lacking in resource-limited settings.</a:t>
            </a:r>
          </a:p>
          <a:p>
            <a:r>
              <a:rPr lang="en-US" b="1" dirty="0"/>
              <a:t>AI in Healthcare: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learning models show promise but are typically disease-specific.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approaches for multi-disease diagnosis are lacking.</a:t>
            </a:r>
          </a:p>
          <a:p>
            <a:r>
              <a:rPr lang="en-US" b="1" dirty="0"/>
              <a:t>Co-occurrence and Complications: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Malaria and anemia frequently co-occur, with malaria being a leading cause of anemia in endemic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Co-infection with TB further complicates clinical presentations and treatment strategies.</a:t>
            </a:r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0C03-E3E5-49B0-A14B-9B345CE57C2D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7758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Questions and Objectives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Malaria Module: Include parasite detection, stage classification, and species identification.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0C03-E3E5-49B0-A14B-9B345CE57C2D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562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Methodology and Available/Potential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0C03-E3E5-49B0-A14B-9B345CE57C2D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4585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Methodology and Available/Potential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0C03-E3E5-49B0-A14B-9B345CE57C2D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18796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of Progress So Far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0C03-E3E5-49B0-A14B-9B345CE57C2D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714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Perspectives and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0C03-E3E5-49B0-A14B-9B345CE57C2D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3308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0C03-E3E5-49B0-A14B-9B345CE57C2D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8635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0C03-E3E5-49B0-A14B-9B345CE57C2D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33096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malaria?</a:t>
            </a:r>
          </a:p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advantage</a:t>
            </a:r>
            <a:endParaRPr lang="fr-FR" dirty="0"/>
          </a:p>
          <a:p>
            <a:r>
              <a:rPr lang="fr-FR" dirty="0"/>
              <a:t>Motivation of the </a:t>
            </a:r>
            <a:r>
              <a:rPr lang="fr-FR" dirty="0" err="1"/>
              <a:t>choice</a:t>
            </a:r>
            <a:endParaRPr lang="en-US" dirty="0"/>
          </a:p>
          <a:p>
            <a:r>
              <a:rPr lang="en-US" dirty="0"/>
              <a:t>Scope (can it be narrow?)</a:t>
            </a:r>
          </a:p>
          <a:p>
            <a:r>
              <a:rPr lang="en-US" dirty="0" err="1"/>
              <a:t>Tranfert</a:t>
            </a:r>
            <a:r>
              <a:rPr lang="en-US" dirty="0"/>
              <a:t> learning</a:t>
            </a:r>
          </a:p>
          <a:p>
            <a:r>
              <a:rPr lang="en-US" dirty="0"/>
              <a:t>Different </a:t>
            </a:r>
          </a:p>
          <a:p>
            <a:endParaRPr lang="en-US" dirty="0"/>
          </a:p>
          <a:p>
            <a:r>
              <a:rPr lang="en-US" dirty="0"/>
              <a:t>Consider a case study which better align with </a:t>
            </a:r>
            <a:r>
              <a:rPr lang="en-US"/>
              <a:t>the analysis. </a:t>
            </a:r>
            <a:r>
              <a:rPr lang="en-US" dirty="0"/>
              <a:t>Cancer pathology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C0C03-E3E5-49B0-A14B-9B345CE57C2D}" type="slidenum">
              <a:rPr lang="x-none" smtClean="0"/>
              <a:t>18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0759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hyperlink" Target="https://lhncbc.nlm.nih.gov/LHC-research/LHC-projects/image-processing/malaria-project.html" TargetMode="Externa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8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20124" y="0"/>
            <a:ext cx="4367876" cy="10287000"/>
            <a:chOff x="0" y="0"/>
            <a:chExt cx="115038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0387" cy="2709333"/>
            </a:xfrm>
            <a:custGeom>
              <a:avLst/>
              <a:gdLst/>
              <a:ahLst/>
              <a:cxnLst/>
              <a:rect l="l" t="t" r="r" b="b"/>
              <a:pathLst>
                <a:path w="1150387" h="2709333">
                  <a:moveTo>
                    <a:pt x="0" y="0"/>
                  </a:moveTo>
                  <a:lnTo>
                    <a:pt x="1150387" y="0"/>
                  </a:lnTo>
                  <a:lnTo>
                    <a:pt x="11503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EA6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0387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78446" y="1980291"/>
            <a:ext cx="4367876" cy="6379948"/>
            <a:chOff x="0" y="0"/>
            <a:chExt cx="5075355" cy="7818934"/>
          </a:xfrm>
          <a:blipFill>
            <a:blip r:embed="rId2"/>
            <a:tile tx="0" ty="0" sx="100000" sy="100000" flip="none" algn="tl"/>
          </a:blipFill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31013" r="31013"/>
            <a:stretch>
              <a:fillRect/>
            </a:stretch>
          </p:blipFill>
          <p:spPr>
            <a:xfrm flipH="1">
              <a:off x="0" y="0"/>
              <a:ext cx="5075355" cy="7818934"/>
            </a:xfrm>
            <a:prstGeom prst="rect">
              <a:avLst/>
            </a:prstGeom>
            <a:grpFill/>
          </p:spPr>
        </p:pic>
      </p:grpSp>
      <p:grpSp>
        <p:nvGrpSpPr>
          <p:cNvPr id="7" name="Group 7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EA6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311088" y="8509934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6"/>
                </a:lnTo>
                <a:lnTo>
                  <a:pt x="0" y="748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311088" y="1087264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6"/>
                </a:lnTo>
                <a:lnTo>
                  <a:pt x="0" y="7483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7259300" y="2705026"/>
            <a:ext cx="0" cy="4876948"/>
          </a:xfrm>
          <a:prstGeom prst="line">
            <a:avLst/>
          </a:prstGeom>
          <a:ln w="1238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600200" y="235143"/>
            <a:ext cx="3505200" cy="1168401"/>
          </a:xfrm>
          <a:custGeom>
            <a:avLst/>
            <a:gdLst/>
            <a:ahLst/>
            <a:cxnLst/>
            <a:rect l="l" t="t" r="r" b="b"/>
            <a:pathLst>
              <a:path w="6293256" h="3018791">
                <a:moveTo>
                  <a:pt x="0" y="0"/>
                </a:moveTo>
                <a:lnTo>
                  <a:pt x="6293256" y="0"/>
                </a:lnTo>
                <a:lnTo>
                  <a:pt x="6293256" y="3018791"/>
                </a:lnTo>
                <a:lnTo>
                  <a:pt x="0" y="3018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705" t="-42524" r="-15966" b="-4695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TextBox 15"/>
          <p:cNvSpPr txBox="1"/>
          <p:nvPr/>
        </p:nvSpPr>
        <p:spPr>
          <a:xfrm>
            <a:off x="1227997" y="1559496"/>
            <a:ext cx="11057167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7200" dirty="0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Hackathon Orientation: Materials &amp; Methods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29824" y="8565927"/>
            <a:ext cx="10736286" cy="514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2400" spc="640" dirty="0"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11 Jully, 2025|FOMAZOU TCHINDA CYRILLE BRICE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3211" y="4659023"/>
            <a:ext cx="10736287" cy="1733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999"/>
              </a:lnSpc>
            </a:pPr>
            <a:r>
              <a:rPr lang="en-US" sz="4800" dirty="0"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Co-creating AI Solutions for Douala General Hospital</a:t>
            </a:r>
          </a:p>
        </p:txBody>
      </p:sp>
      <p:pic>
        <p:nvPicPr>
          <p:cNvPr id="27" name="Google Shape;370;p9">
            <a:extLst>
              <a:ext uri="{FF2B5EF4-FFF2-40B4-BE49-F238E27FC236}">
                <a16:creationId xmlns:a16="http://schemas.microsoft.com/office/drawing/2014/main" id="{7262B4BA-0A46-498F-8DA8-64F95D65CE2F}"/>
              </a:ext>
            </a:extLst>
          </p:cNvPr>
          <p:cNvPicPr preferRelativeResize="0"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32666" r="5550" b="32100"/>
          <a:stretch/>
        </p:blipFill>
        <p:spPr>
          <a:xfrm>
            <a:off x="10073145" y="205545"/>
            <a:ext cx="3097425" cy="122759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ZoneTexte 5">
            <a:extLst>
              <a:ext uri="{FF2B5EF4-FFF2-40B4-BE49-F238E27FC236}">
                <a16:creationId xmlns:a16="http://schemas.microsoft.com/office/drawing/2014/main" id="{0DB646B0-EDE0-4991-9C68-225B0EEAD386}"/>
              </a:ext>
            </a:extLst>
          </p:cNvPr>
          <p:cNvSpPr txBox="1"/>
          <p:nvPr/>
        </p:nvSpPr>
        <p:spPr>
          <a:xfrm>
            <a:off x="1600200" y="9799718"/>
            <a:ext cx="1145288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rgbClr val="C00000"/>
                </a:solidFill>
                <a:latin typeface="Inter" panose="020B0604020202020204" charset="0"/>
                <a:cs typeface="Inter" panose="020B0604020202020204" charset="0"/>
              </a:rPr>
              <a:t>Bridging data gaps, strengthening data systems, and enhancing collaboration for data-driven decision-making in Africa</a:t>
            </a:r>
            <a:endParaRPr lang="x-none" sz="1600" dirty="0">
              <a:solidFill>
                <a:srgbClr val="C00000"/>
              </a:solidFill>
              <a:latin typeface="Inter" panose="020B0604020202020204" charset="0"/>
              <a:cs typeface="Inter" panose="020B0604020202020204" charset="0"/>
            </a:endParaRPr>
          </a:p>
          <a:p>
            <a:pPr algn="ctr"/>
            <a:endParaRPr lang="x-none" sz="15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5299CC3-C254-28F2-1CC0-31DB3E8163A7}"/>
              </a:ext>
            </a:extLst>
          </p:cNvPr>
          <p:cNvSpPr/>
          <p:nvPr/>
        </p:nvSpPr>
        <p:spPr>
          <a:xfrm>
            <a:off x="1227998" y="6191157"/>
            <a:ext cx="11057166" cy="3175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563"/>
              </a:lnSpc>
            </a:pPr>
            <a:endParaRPr lang="en-US" sz="218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74383" y="2647950"/>
            <a:ext cx="4694417" cy="4991100"/>
            <a:chOff x="0" y="0"/>
            <a:chExt cx="6259223" cy="66548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l="18667" r="18667"/>
            <a:stretch>
              <a:fillRect/>
            </a:stretch>
          </p:blipFill>
          <p:spPr>
            <a:xfrm>
              <a:off x="0" y="0"/>
              <a:ext cx="6259223" cy="66548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-2" y="0"/>
            <a:ext cx="11925299" cy="10287000"/>
            <a:chOff x="0" y="0"/>
            <a:chExt cx="2408296" cy="270933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96469" y="-266700"/>
            <a:ext cx="9360601" cy="1003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fr-FR" sz="5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R</a:t>
            </a:r>
            <a:r>
              <a:rPr lang="en-US" sz="5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research Question &amp; Objectives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1824" y="1181100"/>
            <a:ext cx="10851958" cy="1001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079"/>
              </a:lnSpc>
            </a:pPr>
            <a:r>
              <a:rPr lang="en-US" sz="2400" b="1" dirty="0"/>
              <a:t>Can a unified deep learning framework accurately diagnose malaria, TB, and anemia from medical images in resource-limited settings?</a:t>
            </a:r>
            <a:endParaRPr lang="en-US" sz="2400" b="1" dirty="0">
              <a:solidFill>
                <a:schemeClr val="bg1"/>
              </a:solidFill>
              <a:latin typeface="Inter" panose="020B0604020202020204" charset="0"/>
              <a:ea typeface="Open Sans"/>
              <a:cs typeface="Inter" panose="020B0604020202020204" charset="0"/>
              <a:sym typeface="Open Sa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7259300" y="0"/>
            <a:ext cx="1028700" cy="10287000"/>
            <a:chOff x="0" y="0"/>
            <a:chExt cx="27093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EA6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2039600" y="3612379"/>
            <a:ext cx="0" cy="4876948"/>
          </a:xfrm>
          <a:prstGeom prst="line">
            <a:avLst/>
          </a:prstGeom>
          <a:ln w="95250" cap="rnd">
            <a:solidFill>
              <a:srgbClr val="F2542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12115800" y="1456789"/>
            <a:ext cx="0" cy="1423759"/>
          </a:xfrm>
          <a:prstGeom prst="line">
            <a:avLst/>
          </a:prstGeom>
          <a:ln w="95250" cap="rnd">
            <a:solidFill>
              <a:srgbClr val="F2542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3587188" y="8999826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5"/>
                </a:lnTo>
                <a:lnTo>
                  <a:pt x="0" y="748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587188" y="1082606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5"/>
                </a:lnTo>
                <a:lnTo>
                  <a:pt x="0" y="748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AF1AD647-3ADD-4CA4-81AA-280AD4CD035D}"/>
              </a:ext>
            </a:extLst>
          </p:cNvPr>
          <p:cNvSpPr txBox="1"/>
          <p:nvPr/>
        </p:nvSpPr>
        <p:spPr>
          <a:xfrm>
            <a:off x="242145" y="800100"/>
            <a:ext cx="69720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Inter" panose="020B0604020202020204" charset="0"/>
                <a:ea typeface="Open Sans Bold"/>
                <a:cs typeface="Inter" panose="020B0604020202020204" charset="0"/>
                <a:sym typeface="Open Sans Bold"/>
              </a:rPr>
              <a:t>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Inter" panose="020B0604020202020204" charset="0"/>
                <a:ea typeface="Open Sans Bold"/>
                <a:cs typeface="Inter" panose="020B0604020202020204" charset="0"/>
                <a:sym typeface="Open Sans Bold"/>
              </a:rPr>
              <a:t>research Question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A8F23F5B-01F4-6C50-83A5-6D8FA8A00B23}"/>
              </a:ext>
            </a:extLst>
          </p:cNvPr>
          <p:cNvSpPr txBox="1"/>
          <p:nvPr/>
        </p:nvSpPr>
        <p:spPr>
          <a:xfrm>
            <a:off x="138074" y="2497683"/>
            <a:ext cx="69720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fr-FR" sz="3200" b="1" dirty="0" err="1">
                <a:solidFill>
                  <a:schemeClr val="accent6">
                    <a:lumMod val="75000"/>
                  </a:schemeClr>
                </a:solidFill>
                <a:latin typeface="Inter" panose="020B0604020202020204" charset="0"/>
                <a:ea typeface="Open Sans Bold"/>
                <a:cs typeface="Inter" panose="020B0604020202020204" charset="0"/>
                <a:sym typeface="Open Sans Bold"/>
              </a:rPr>
              <a:t>Primary</a:t>
            </a:r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Inter" panose="020B0604020202020204" charset="0"/>
                <a:ea typeface="Open Sans Bold"/>
                <a:cs typeface="Inter" panose="020B0604020202020204" charset="0"/>
                <a:sym typeface="Open Sans Bold"/>
              </a:rPr>
              <a:t> Objective</a:t>
            </a:r>
            <a:endParaRPr lang="en-US" sz="3200" b="1" dirty="0">
              <a:solidFill>
                <a:schemeClr val="accent6">
                  <a:lumMod val="75000"/>
                </a:schemeClr>
              </a:solidFill>
              <a:latin typeface="Inter" panose="020B0604020202020204" charset="0"/>
              <a:ea typeface="Open Sans Bold"/>
              <a:cs typeface="Inter" panose="020B0604020202020204" charset="0"/>
              <a:sym typeface="Open Sans Bold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1EF26234-57D1-4C2A-D921-EA730EB12F7F}"/>
              </a:ext>
            </a:extLst>
          </p:cNvPr>
          <p:cNvSpPr txBox="1"/>
          <p:nvPr/>
        </p:nvSpPr>
        <p:spPr>
          <a:xfrm>
            <a:off x="80235" y="4174083"/>
            <a:ext cx="697207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Inter" panose="020B0604020202020204" charset="0"/>
                <a:ea typeface="Open Sans Bold"/>
                <a:cs typeface="Inter" panose="020B0604020202020204" charset="0"/>
                <a:sym typeface="Open Sans Bold"/>
              </a:rPr>
              <a:t> Specific Objectives</a:t>
            </a: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03687501-B631-F82B-6EB5-D095F48DABB4}"/>
              </a:ext>
            </a:extLst>
          </p:cNvPr>
          <p:cNvSpPr txBox="1"/>
          <p:nvPr/>
        </p:nvSpPr>
        <p:spPr>
          <a:xfrm>
            <a:off x="83024" y="2922936"/>
            <a:ext cx="10990758" cy="1001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079"/>
              </a:lnSpc>
            </a:pPr>
            <a:r>
              <a:rPr lang="en-US" sz="2400" b="1" dirty="0"/>
              <a:t>Develop an integrated deep learning framework that diagnoses malaria, TB, and anemia using multi-task learning and synthetic data augmentation.</a:t>
            </a:r>
            <a:endParaRPr lang="en-US" sz="2400" b="1" dirty="0">
              <a:solidFill>
                <a:schemeClr val="bg1"/>
              </a:solidFill>
              <a:latin typeface="Inter" panose="020B0604020202020204" charset="0"/>
              <a:ea typeface="Open Sans"/>
              <a:cs typeface="Inter" panose="020B0604020202020204" charset="0"/>
              <a:sym typeface="Ope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51E62D-C94A-7A19-BE8E-1508AC9F51EE}"/>
              </a:ext>
            </a:extLst>
          </p:cNvPr>
          <p:cNvSpPr txBox="1"/>
          <p:nvPr/>
        </p:nvSpPr>
        <p:spPr>
          <a:xfrm>
            <a:off x="110585" y="4533900"/>
            <a:ext cx="1183376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Develop and optimize a multi-task learning model that integrates detection of malaria, TB, and anemia using microscopy and radiographic images.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Enhance feature extraction and localization by integrating transformer-based architectures (e.g., RT-DETR).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Generate high-fidelity synthetic blood smear images using GANs, VAEs, and Diffusion Models to address anemia data scarcity.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Implement federated learning and fairness-aware AI strategies for privacy preservation and bias mitigation.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Deploy and evaluate the framework in real-world settings, benchmarking against state-of-the-art models with clinical 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FCF20-B3ED-5F24-E6D5-575EA5272805}"/>
              </a:ext>
            </a:extLst>
          </p:cNvPr>
          <p:cNvSpPr/>
          <p:nvPr/>
        </p:nvSpPr>
        <p:spPr>
          <a:xfrm rot="10800000">
            <a:off x="17259301" y="1"/>
            <a:ext cx="1028699" cy="10286999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7"/>
          <p:cNvSpPr/>
          <p:nvPr/>
        </p:nvSpPr>
        <p:spPr>
          <a:xfrm>
            <a:off x="14564753" y="464540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5"/>
                </a:lnTo>
                <a:lnTo>
                  <a:pt x="0" y="748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88642B-F4F7-4895-B095-A85177FEF9E4}"/>
              </a:ext>
            </a:extLst>
          </p:cNvPr>
          <p:cNvSpPr/>
          <p:nvPr/>
        </p:nvSpPr>
        <p:spPr>
          <a:xfrm rot="10800000">
            <a:off x="-1" y="-1"/>
            <a:ext cx="1028699" cy="10287000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98" name="ZoneTexte 5">
            <a:extLst>
              <a:ext uri="{FF2B5EF4-FFF2-40B4-BE49-F238E27FC236}">
                <a16:creationId xmlns:a16="http://schemas.microsoft.com/office/drawing/2014/main" id="{372B6F53-1912-4DE2-A7AB-0EC1A1F311A9}"/>
              </a:ext>
            </a:extLst>
          </p:cNvPr>
          <p:cNvSpPr txBox="1"/>
          <p:nvPr/>
        </p:nvSpPr>
        <p:spPr>
          <a:xfrm>
            <a:off x="5690003" y="9779168"/>
            <a:ext cx="8172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Bridging data gaps, strengthening data systems, and enhancing collaboration for data-driven decision-making in Africa</a:t>
            </a:r>
            <a:endParaRPr lang="x-non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x-none" sz="15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01C05E-7348-0CA0-4777-0F220940647E}"/>
              </a:ext>
            </a:extLst>
          </p:cNvPr>
          <p:cNvSpPr/>
          <p:nvPr/>
        </p:nvSpPr>
        <p:spPr>
          <a:xfrm rot="10800000">
            <a:off x="17259301" y="1"/>
            <a:ext cx="1028699" cy="10286999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190863-94C7-A011-8E0F-A06D55E12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612" y="2407553"/>
            <a:ext cx="3733185" cy="2057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5A4A544-9551-D3EF-E905-2B10419D2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735" y="1893470"/>
            <a:ext cx="3733185" cy="314726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9E41BEFD-4C78-D162-CE17-EA76E3D42F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0988" y="1638300"/>
            <a:ext cx="3528907" cy="323091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462F1B1-A19C-447D-406A-8AC2EE21C3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78833" y="1122555"/>
            <a:ext cx="3315810" cy="462739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03E62756-8CF7-5479-6C33-F766CB524D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1558" y="5749952"/>
            <a:ext cx="3674645" cy="4029216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E9FC385-4605-5BE8-5774-C0CA076688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297" y="5952082"/>
            <a:ext cx="3429000" cy="3624957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D22C2654-E4C7-0FC7-B80F-F9DC37BCEAAF}"/>
              </a:ext>
            </a:extLst>
          </p:cNvPr>
          <p:cNvCxnSpPr>
            <a:stCxn id="103" idx="2"/>
            <a:endCxn id="105" idx="3"/>
          </p:cNvCxnSpPr>
          <p:nvPr/>
        </p:nvCxnSpPr>
        <p:spPr>
          <a:xfrm rot="5400000">
            <a:off x="13219167" y="5446989"/>
            <a:ext cx="2014608" cy="2620535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C0F0CAF-505C-431D-37A0-C61C7D8DBBB6}"/>
              </a:ext>
            </a:extLst>
          </p:cNvPr>
          <p:cNvCxnSpPr>
            <a:stCxn id="105" idx="1"/>
            <a:endCxn id="107" idx="3"/>
          </p:cNvCxnSpPr>
          <p:nvPr/>
        </p:nvCxnSpPr>
        <p:spPr>
          <a:xfrm rot="10800000" flipV="1">
            <a:off x="7086298" y="7764559"/>
            <a:ext cx="2155261" cy="1"/>
          </a:xfrm>
          <a:prstGeom prst="bentConnector3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0">
            <a:extLst>
              <a:ext uri="{FF2B5EF4-FFF2-40B4-BE49-F238E27FC236}">
                <a16:creationId xmlns:a16="http://schemas.microsoft.com/office/drawing/2014/main" id="{DBA2DC26-137F-A94D-E946-53C9C87255F6}"/>
              </a:ext>
            </a:extLst>
          </p:cNvPr>
          <p:cNvSpPr txBox="1"/>
          <p:nvPr/>
        </p:nvSpPr>
        <p:spPr>
          <a:xfrm>
            <a:off x="1679059" y="129166"/>
            <a:ext cx="10967512" cy="1600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7200" b="1" dirty="0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Methodology: CRISP-DM</a:t>
            </a:r>
          </a:p>
          <a:p>
            <a:pPr marL="0" lvl="0" indent="0" algn="ctr">
              <a:spcBef>
                <a:spcPct val="0"/>
              </a:spcBef>
            </a:pPr>
            <a:r>
              <a:rPr lang="en-US" sz="3200" b="1" dirty="0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(Cross-Industry Standard Process for Data Mining)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E757ABE-E02C-E0C5-D33E-399B54CFE740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816797" y="3436253"/>
            <a:ext cx="622068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0A877E0-AD1F-392C-C306-7010665D0F41}"/>
              </a:ext>
            </a:extLst>
          </p:cNvPr>
          <p:cNvCxnSpPr>
            <a:stCxn id="32" idx="3"/>
          </p:cNvCxnSpPr>
          <p:nvPr/>
        </p:nvCxnSpPr>
        <p:spPr>
          <a:xfrm>
            <a:off x="9138920" y="3467100"/>
            <a:ext cx="637308" cy="5114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420FB0-270A-6398-B3C6-706A150900D8}"/>
              </a:ext>
            </a:extLst>
          </p:cNvPr>
          <p:cNvCxnSpPr/>
          <p:nvPr/>
        </p:nvCxnSpPr>
        <p:spPr>
          <a:xfrm>
            <a:off x="13323299" y="3127193"/>
            <a:ext cx="555534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456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7"/>
          <p:cNvSpPr/>
          <p:nvPr/>
        </p:nvSpPr>
        <p:spPr>
          <a:xfrm>
            <a:off x="14564753" y="464540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5"/>
                </a:lnTo>
                <a:lnTo>
                  <a:pt x="0" y="748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88642B-F4F7-4895-B095-A85177FEF9E4}"/>
              </a:ext>
            </a:extLst>
          </p:cNvPr>
          <p:cNvSpPr/>
          <p:nvPr/>
        </p:nvSpPr>
        <p:spPr>
          <a:xfrm rot="10800000">
            <a:off x="-1" y="-1"/>
            <a:ext cx="1028699" cy="10287000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35" name="ZoneTexte 5">
            <a:extLst>
              <a:ext uri="{FF2B5EF4-FFF2-40B4-BE49-F238E27FC236}">
                <a16:creationId xmlns:a16="http://schemas.microsoft.com/office/drawing/2014/main" id="{DE9032AE-0A8E-47D0-8E3B-2D222ED48148}"/>
              </a:ext>
            </a:extLst>
          </p:cNvPr>
          <p:cNvSpPr txBox="1"/>
          <p:nvPr/>
        </p:nvSpPr>
        <p:spPr>
          <a:xfrm>
            <a:off x="5690003" y="9779168"/>
            <a:ext cx="8172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Bridging data gaps, strengthening data systems, and enhancing collaboration for data-driven decision-making in Africa</a:t>
            </a:r>
            <a:endParaRPr lang="x-non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x-none" sz="15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470BEB-0DAF-DEE8-B01C-2D7214EE3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71975"/>
              </p:ext>
            </p:extLst>
          </p:nvPr>
        </p:nvGraphicFramePr>
        <p:xfrm>
          <a:off x="1295400" y="3245344"/>
          <a:ext cx="11048550" cy="594211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199950">
                  <a:extLst>
                    <a:ext uri="{9D8B030D-6E8A-4147-A177-3AD203B41FA5}">
                      <a16:colId xmlns:a16="http://schemas.microsoft.com/office/drawing/2014/main" val="3074345809"/>
                    </a:ext>
                  </a:extLst>
                </a:gridCol>
                <a:gridCol w="4470550">
                  <a:extLst>
                    <a:ext uri="{9D8B030D-6E8A-4147-A177-3AD203B41FA5}">
                      <a16:colId xmlns:a16="http://schemas.microsoft.com/office/drawing/2014/main" val="2000460996"/>
                    </a:ext>
                  </a:extLst>
                </a:gridCol>
                <a:gridCol w="3378050">
                  <a:extLst>
                    <a:ext uri="{9D8B030D-6E8A-4147-A177-3AD203B41FA5}">
                      <a16:colId xmlns:a16="http://schemas.microsoft.com/office/drawing/2014/main" val="2435528197"/>
                    </a:ext>
                  </a:extLst>
                </a:gridCol>
              </a:tblGrid>
              <a:tr h="295629">
                <a:tc>
                  <a:txBody>
                    <a:bodyPr/>
                    <a:lstStyle/>
                    <a:p>
                      <a:r>
                        <a:rPr lang="en-US" sz="2000" b="1"/>
                        <a:t>Dataset</a:t>
                      </a:r>
                      <a:endParaRPr lang="en-US" sz="2000"/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Description</a:t>
                      </a:r>
                      <a:endParaRPr lang="en-US" sz="2000"/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Source / Access</a:t>
                      </a:r>
                      <a:endParaRPr lang="en-US" sz="2000"/>
                    </a:p>
                  </a:txBody>
                  <a:tcPr marL="61162" marR="61162" marT="30581" marB="30581" anchor="ctr"/>
                </a:tc>
                <a:extLst>
                  <a:ext uri="{0D108BD9-81ED-4DB2-BD59-A6C34878D82A}">
                    <a16:rowId xmlns:a16="http://schemas.microsoft.com/office/drawing/2014/main" val="2617764748"/>
                  </a:ext>
                </a:extLst>
              </a:tr>
              <a:tr h="1625957">
                <a:tc>
                  <a:txBody>
                    <a:bodyPr/>
                    <a:lstStyle/>
                    <a:p>
                      <a:r>
                        <a:rPr lang="en-US" sz="2000" b="1" dirty="0"/>
                        <a:t>NIH Malaria Dataset</a:t>
                      </a:r>
                      <a:endParaRPr lang="en-US" sz="2000" dirty="0"/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Microscopy images of thick and thin blood smears showing parasitized and uninfected red blood cells; includes parasite detection and, when available, stage and species annotations.</a:t>
                      </a:r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National Library of Medicine (NLM): </a:t>
                      </a:r>
                      <a:r>
                        <a:rPr lang="en-US" sz="2000">
                          <a:hlinkClick r:id="rId5"/>
                        </a:rPr>
                        <a:t>NIH Malaria Project</a:t>
                      </a:r>
                      <a:endParaRPr lang="en-US" sz="2000"/>
                    </a:p>
                  </a:txBody>
                  <a:tcPr marL="61162" marR="61162" marT="30581" marB="30581" anchor="ctr"/>
                </a:tc>
                <a:extLst>
                  <a:ext uri="{0D108BD9-81ED-4DB2-BD59-A6C34878D82A}">
                    <a16:rowId xmlns:a16="http://schemas.microsoft.com/office/drawing/2014/main" val="1396283091"/>
                  </a:ext>
                </a:extLst>
              </a:tr>
              <a:tr h="1182515">
                <a:tc>
                  <a:txBody>
                    <a:bodyPr/>
                    <a:lstStyle/>
                    <a:p>
                      <a:r>
                        <a:rPr lang="en-US" sz="2000" b="1"/>
                        <a:t>Shenzhen Chest X-ray Dataset</a:t>
                      </a:r>
                      <a:endParaRPr lang="en-US" sz="2000"/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Chest X-ray images, including normal and TB-positive cases, with annotations indicating TB-related abnormalities.</a:t>
                      </a:r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Publicly available; often sourced from Kaggle or institutional repositories.</a:t>
                      </a:r>
                    </a:p>
                  </a:txBody>
                  <a:tcPr marL="61162" marR="61162" marT="30581" marB="30581" anchor="ctr"/>
                </a:tc>
                <a:extLst>
                  <a:ext uri="{0D108BD9-81ED-4DB2-BD59-A6C34878D82A}">
                    <a16:rowId xmlns:a16="http://schemas.microsoft.com/office/drawing/2014/main" val="3344105995"/>
                  </a:ext>
                </a:extLst>
              </a:tr>
              <a:tr h="1182515">
                <a:tc>
                  <a:txBody>
                    <a:bodyPr/>
                    <a:lstStyle/>
                    <a:p>
                      <a:r>
                        <a:rPr lang="en-US" sz="2000" b="1"/>
                        <a:t>Montgomery County Chest X-ray Dataset</a:t>
                      </a:r>
                      <a:endParaRPr lang="en-US" sz="2000"/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smaller dataset with annotated chest X-rays from a U.S. county, including TB-positive and normal images.</a:t>
                      </a:r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Publicly available; accessible via platforms such as Kaggle.</a:t>
                      </a:r>
                    </a:p>
                  </a:txBody>
                  <a:tcPr marL="61162" marR="61162" marT="30581" marB="30581" anchor="ctr"/>
                </a:tc>
                <a:extLst>
                  <a:ext uri="{0D108BD9-81ED-4DB2-BD59-A6C34878D82A}">
                    <a16:rowId xmlns:a16="http://schemas.microsoft.com/office/drawing/2014/main" val="2345425635"/>
                  </a:ext>
                </a:extLst>
              </a:tr>
              <a:tr h="1182515">
                <a:tc>
                  <a:txBody>
                    <a:bodyPr/>
                    <a:lstStyle/>
                    <a:p>
                      <a:r>
                        <a:rPr lang="en-US" sz="2000" b="1"/>
                        <a:t>Synthetic Anemia Dataset</a:t>
                      </a:r>
                      <a:endParaRPr lang="en-US" sz="2000"/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Synthetic blood smear images generated using GANs, VAEs, and Diffusion Models to simulate anemia conditions.</a:t>
                      </a:r>
                    </a:p>
                  </a:txBody>
                  <a:tcPr marL="61162" marR="61162" marT="30581" marB="305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 be generated as part of this project; validation through clinical Turing tests and quantitative metrics (FID, SSIM, Dice).</a:t>
                      </a:r>
                    </a:p>
                  </a:txBody>
                  <a:tcPr marL="61162" marR="61162" marT="30581" marB="30581" anchor="ctr"/>
                </a:tc>
                <a:extLst>
                  <a:ext uri="{0D108BD9-81ED-4DB2-BD59-A6C34878D82A}">
                    <a16:rowId xmlns:a16="http://schemas.microsoft.com/office/drawing/2014/main" val="1532163423"/>
                  </a:ext>
                </a:extLst>
              </a:tr>
            </a:tbl>
          </a:graphicData>
        </a:graphic>
      </p:graphicFrame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C2E78D91-5F34-61F6-5675-EABB88752C0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815" t="9722" r="23448" b="20833"/>
          <a:stretch/>
        </p:blipFill>
        <p:spPr>
          <a:xfrm>
            <a:off x="13862453" y="1496119"/>
            <a:ext cx="4272998" cy="8283049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7D1F4278-14ED-B3C7-FFC1-3FDABE08A62F}"/>
              </a:ext>
            </a:extLst>
          </p:cNvPr>
          <p:cNvSpPr txBox="1"/>
          <p:nvPr/>
        </p:nvSpPr>
        <p:spPr>
          <a:xfrm>
            <a:off x="2898019" y="605335"/>
            <a:ext cx="7843312" cy="1215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Potential Datasets</a:t>
            </a:r>
          </a:p>
        </p:txBody>
      </p:sp>
    </p:spTree>
    <p:extLst>
      <p:ext uri="{BB962C8B-B14F-4D97-AF65-F5344CB8AC3E}">
        <p14:creationId xmlns:p14="http://schemas.microsoft.com/office/powerpoint/2010/main" val="187521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43500"/>
            <a:ext cx="4127849" cy="5143500"/>
            <a:chOff x="0" y="0"/>
            <a:chExt cx="1087170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7170" cy="1354667"/>
            </a:xfrm>
            <a:custGeom>
              <a:avLst/>
              <a:gdLst/>
              <a:ahLst/>
              <a:cxnLst/>
              <a:rect l="l" t="t" r="r" b="b"/>
              <a:pathLst>
                <a:path w="1087170" h="1354667">
                  <a:moveTo>
                    <a:pt x="0" y="0"/>
                  </a:moveTo>
                  <a:lnTo>
                    <a:pt x="1087170" y="0"/>
                  </a:lnTo>
                  <a:lnTo>
                    <a:pt x="108717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EEA6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87170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1466" y="2748112"/>
            <a:ext cx="3946384" cy="5924151"/>
            <a:chOff x="0" y="0"/>
            <a:chExt cx="6608463" cy="8198586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 l="34673" r="11623"/>
            <a:stretch>
              <a:fillRect/>
            </a:stretch>
          </p:blipFill>
          <p:spPr>
            <a:xfrm>
              <a:off x="0" y="0"/>
              <a:ext cx="6608463" cy="8198586"/>
            </a:xfrm>
            <a:prstGeom prst="rect">
              <a:avLst/>
            </a:prstGeom>
          </p:spPr>
        </p:pic>
      </p:grpSp>
      <p:sp>
        <p:nvSpPr>
          <p:cNvPr id="10" name="Freeform 10"/>
          <p:cNvSpPr/>
          <p:nvPr/>
        </p:nvSpPr>
        <p:spPr>
          <a:xfrm>
            <a:off x="13849879" y="654517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6"/>
                </a:lnTo>
                <a:lnTo>
                  <a:pt x="0" y="748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>
            <a:off x="-626329" y="7410011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6"/>
                </a:lnTo>
                <a:lnTo>
                  <a:pt x="0" y="748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243B0A-AE95-FDAF-5191-2399F1F239E2}"/>
              </a:ext>
            </a:extLst>
          </p:cNvPr>
          <p:cNvGrpSpPr/>
          <p:nvPr/>
        </p:nvGrpSpPr>
        <p:grpSpPr>
          <a:xfrm>
            <a:off x="4419602" y="1784423"/>
            <a:ext cx="12626136" cy="1435449"/>
            <a:chOff x="7720235" y="2527185"/>
            <a:chExt cx="8975556" cy="1300099"/>
          </a:xfrm>
        </p:grpSpPr>
        <p:sp>
          <p:nvSpPr>
            <p:cNvPr id="12" name="TextBox 12"/>
            <p:cNvSpPr txBox="1"/>
            <p:nvPr/>
          </p:nvSpPr>
          <p:spPr>
            <a:xfrm>
              <a:off x="8077200" y="3088620"/>
              <a:ext cx="8618591" cy="738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2400" dirty="0"/>
                <a:t>Multi-task model for malaria detection—including parasite detection, stage classification, and species identification—is nearly complete, with initial testing showing promising accuracy.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077200" y="2527185"/>
              <a:ext cx="8618591" cy="408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Malaria Module Development: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7720235" y="2593636"/>
              <a:ext cx="0" cy="1100564"/>
            </a:xfrm>
            <a:prstGeom prst="line">
              <a:avLst/>
            </a:prstGeom>
            <a:ln w="114300" cap="rnd">
              <a:solidFill>
                <a:srgbClr val="5EB24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E6EC227-D7F3-487A-9DC1-8F72AADEFD3D}"/>
              </a:ext>
            </a:extLst>
          </p:cNvPr>
          <p:cNvSpPr/>
          <p:nvPr/>
        </p:nvSpPr>
        <p:spPr>
          <a:xfrm rot="10800000">
            <a:off x="17198140" y="-28956"/>
            <a:ext cx="1089859" cy="10315955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0AB7E2-0107-D623-77EE-9884E17EC8F9}"/>
              </a:ext>
            </a:extLst>
          </p:cNvPr>
          <p:cNvGrpSpPr/>
          <p:nvPr/>
        </p:nvGrpSpPr>
        <p:grpSpPr>
          <a:xfrm>
            <a:off x="4419600" y="3395103"/>
            <a:ext cx="12420599" cy="1603736"/>
            <a:chOff x="7720235" y="2527185"/>
            <a:chExt cx="8975556" cy="1603736"/>
          </a:xfrm>
        </p:grpSpPr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2BFF83EB-C423-F666-DBA4-57D88124FA16}"/>
                </a:ext>
              </a:extLst>
            </p:cNvPr>
            <p:cNvSpPr txBox="1"/>
            <p:nvPr/>
          </p:nvSpPr>
          <p:spPr>
            <a:xfrm>
              <a:off x="8077200" y="3088620"/>
              <a:ext cx="8618591" cy="1001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079"/>
                </a:lnSpc>
              </a:pPr>
              <a:r>
                <a:rPr lang="en-US" sz="2400" dirty="0"/>
                <a:t>Preliminary reviews for tuberculosis (TB) and anemia diagnosis have been conducted, identifying key methodologies and research gaps.</a:t>
              </a:r>
              <a:endParaRPr lang="en-US" sz="2400" dirty="0"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90866977-7CEB-B486-7912-0EF6E7ECFCD0}"/>
                </a:ext>
              </a:extLst>
            </p:cNvPr>
            <p:cNvSpPr txBox="1"/>
            <p:nvPr/>
          </p:nvSpPr>
          <p:spPr>
            <a:xfrm>
              <a:off x="8077200" y="2527185"/>
              <a:ext cx="8618591" cy="406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Inter" panose="020B0604020202020204" charset="0"/>
                  <a:ea typeface="Open Sans Bold"/>
                  <a:cs typeface="Inter" panose="020B0604020202020204" charset="0"/>
                  <a:sym typeface="Open Sans Bold"/>
                </a:rPr>
                <a:t>Literature Review</a:t>
              </a:r>
            </a:p>
          </p:txBody>
        </p:sp>
        <p:sp>
          <p:nvSpPr>
            <p:cNvPr id="23" name="AutoShape 20">
              <a:extLst>
                <a:ext uri="{FF2B5EF4-FFF2-40B4-BE49-F238E27FC236}">
                  <a16:creationId xmlns:a16="http://schemas.microsoft.com/office/drawing/2014/main" id="{122D2EC7-794F-5BD2-C550-1ECEBB10EE37}"/>
                </a:ext>
              </a:extLst>
            </p:cNvPr>
            <p:cNvSpPr/>
            <p:nvPr/>
          </p:nvSpPr>
          <p:spPr>
            <a:xfrm>
              <a:off x="7720235" y="2593636"/>
              <a:ext cx="0" cy="1537285"/>
            </a:xfrm>
            <a:prstGeom prst="line">
              <a:avLst/>
            </a:prstGeom>
            <a:ln w="114300" cap="rnd">
              <a:solidFill>
                <a:srgbClr val="5EB24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2C395C-8BBA-CD84-9B26-FC1C22F2BE8A}"/>
              </a:ext>
            </a:extLst>
          </p:cNvPr>
          <p:cNvGrpSpPr/>
          <p:nvPr/>
        </p:nvGrpSpPr>
        <p:grpSpPr>
          <a:xfrm>
            <a:off x="4419600" y="5195521"/>
            <a:ext cx="12626136" cy="1562800"/>
            <a:chOff x="7720235" y="2527185"/>
            <a:chExt cx="8975556" cy="1562800"/>
          </a:xfrm>
        </p:grpSpPr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2F2678B9-BD73-989F-31AE-7CD52B760B9B}"/>
                </a:ext>
              </a:extLst>
            </p:cNvPr>
            <p:cNvSpPr txBox="1"/>
            <p:nvPr/>
          </p:nvSpPr>
          <p:spPr>
            <a:xfrm>
              <a:off x="8077200" y="3088620"/>
              <a:ext cx="8618591" cy="10013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079"/>
                </a:lnSpc>
              </a:pPr>
              <a:r>
                <a:rPr lang="en-US" sz="2400" dirty="0">
                  <a:latin typeface="Inter" panose="020B0604020202020204" charset="0"/>
                  <a:ea typeface="Open Sans"/>
                  <a:cs typeface="Inter" panose="020B0604020202020204" charset="0"/>
                  <a:sym typeface="Open Sans"/>
                </a:rPr>
                <a:t>Malaria and TB datasets have been collected and preprocessed.</a:t>
              </a:r>
            </a:p>
            <a:p>
              <a:pPr marL="0" lvl="0" indent="0">
                <a:lnSpc>
                  <a:spcPts val="4079"/>
                </a:lnSpc>
              </a:pPr>
              <a:r>
                <a:rPr lang="en-US" sz="2400" dirty="0">
                  <a:latin typeface="Inter" panose="020B0604020202020204" charset="0"/>
                  <a:ea typeface="Open Sans"/>
                  <a:cs typeface="Inter" panose="020B0604020202020204" charset="0"/>
                  <a:sym typeface="Open Sans"/>
                </a:rPr>
                <a:t>Exploration for synthetic data generation for anemia is ongoing to address data scarcity.</a:t>
              </a:r>
            </a:p>
          </p:txBody>
        </p:sp>
        <p:sp>
          <p:nvSpPr>
            <p:cNvPr id="26" name="TextBox 13">
              <a:extLst>
                <a:ext uri="{FF2B5EF4-FFF2-40B4-BE49-F238E27FC236}">
                  <a16:creationId xmlns:a16="http://schemas.microsoft.com/office/drawing/2014/main" id="{1B7C0055-8949-5EEE-8466-9EDAB1CCED3D}"/>
                </a:ext>
              </a:extLst>
            </p:cNvPr>
            <p:cNvSpPr txBox="1"/>
            <p:nvPr/>
          </p:nvSpPr>
          <p:spPr>
            <a:xfrm>
              <a:off x="8077200" y="2527185"/>
              <a:ext cx="8618591" cy="406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Dataset Exploration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Inter" panose="020B0604020202020204" charset="0"/>
                <a:ea typeface="Open Sans Bold"/>
                <a:cs typeface="Inter" panose="020B0604020202020204" charset="0"/>
                <a:sym typeface="Open Sans Bold"/>
              </a:endParaRPr>
            </a:p>
          </p:txBody>
        </p:sp>
        <p:sp>
          <p:nvSpPr>
            <p:cNvPr id="27" name="AutoShape 20">
              <a:extLst>
                <a:ext uri="{FF2B5EF4-FFF2-40B4-BE49-F238E27FC236}">
                  <a16:creationId xmlns:a16="http://schemas.microsoft.com/office/drawing/2014/main" id="{E56CEEAF-4A9B-ACD0-F42F-25DA2F2B3F88}"/>
                </a:ext>
              </a:extLst>
            </p:cNvPr>
            <p:cNvSpPr/>
            <p:nvPr/>
          </p:nvSpPr>
          <p:spPr>
            <a:xfrm>
              <a:off x="7720235" y="2593637"/>
              <a:ext cx="0" cy="1496348"/>
            </a:xfrm>
            <a:prstGeom prst="line">
              <a:avLst/>
            </a:prstGeom>
            <a:ln w="114300" cap="rnd">
              <a:solidFill>
                <a:srgbClr val="5EB24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0">
            <a:extLst>
              <a:ext uri="{FF2B5EF4-FFF2-40B4-BE49-F238E27FC236}">
                <a16:creationId xmlns:a16="http://schemas.microsoft.com/office/drawing/2014/main" id="{4F132CC4-BB32-8163-4B93-8F32620C3869}"/>
              </a:ext>
            </a:extLst>
          </p:cNvPr>
          <p:cNvSpPr txBox="1"/>
          <p:nvPr/>
        </p:nvSpPr>
        <p:spPr>
          <a:xfrm>
            <a:off x="181465" y="-11023"/>
            <a:ext cx="12106223" cy="1215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Summary of Progress So Far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B2BDA5-6A4B-8095-C0B0-19EF6E37D946}"/>
              </a:ext>
            </a:extLst>
          </p:cNvPr>
          <p:cNvGrpSpPr/>
          <p:nvPr/>
        </p:nvGrpSpPr>
        <p:grpSpPr>
          <a:xfrm>
            <a:off x="4419599" y="7214068"/>
            <a:ext cx="13182597" cy="2501432"/>
            <a:chOff x="7720235" y="2527185"/>
            <a:chExt cx="8975556" cy="2501432"/>
          </a:xfrm>
        </p:grpSpPr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6BF87CEE-F3F8-7AE2-129C-095FEF23D29D}"/>
                </a:ext>
              </a:extLst>
            </p:cNvPr>
            <p:cNvSpPr txBox="1"/>
            <p:nvPr/>
          </p:nvSpPr>
          <p:spPr>
            <a:xfrm>
              <a:off x="7849502" y="3088620"/>
              <a:ext cx="8846289" cy="15271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079"/>
                </a:lnSpc>
              </a:pPr>
              <a:r>
                <a:rPr lang="en-US" sz="2400" dirty="0">
                  <a:latin typeface="Inter" panose="020B0604020202020204" charset="0"/>
                  <a:ea typeface="Open Sans"/>
                  <a:cs typeface="Inter" panose="020B0604020202020204" charset="0"/>
                  <a:sym typeface="Open Sans"/>
                </a:rPr>
                <a:t>Early prototypes of the multi-task learning framework have been implemented, with CNN-based feature extraction successfully integrated.</a:t>
              </a:r>
            </a:p>
            <a:p>
              <a:pPr marL="0" lvl="0" indent="0">
                <a:lnSpc>
                  <a:spcPts val="4079"/>
                </a:lnSpc>
              </a:pPr>
              <a:r>
                <a:rPr lang="en-US" sz="2400" dirty="0">
                  <a:latin typeface="Inter" panose="020B0604020202020204" charset="0"/>
                  <a:ea typeface="Open Sans"/>
                  <a:cs typeface="Inter" panose="020B0604020202020204" charset="0"/>
                  <a:sym typeface="Open Sans"/>
                </a:rPr>
                <a:t>Integration with transformer-based architectures (RT-DETR) is in progress.</a:t>
              </a:r>
            </a:p>
          </p:txBody>
        </p:sp>
        <p:sp>
          <p:nvSpPr>
            <p:cNvPr id="30" name="TextBox 13">
              <a:extLst>
                <a:ext uri="{FF2B5EF4-FFF2-40B4-BE49-F238E27FC236}">
                  <a16:creationId xmlns:a16="http://schemas.microsoft.com/office/drawing/2014/main" id="{CAFA6465-31EE-D9D8-1F82-9EA279B3FB1C}"/>
                </a:ext>
              </a:extLst>
            </p:cNvPr>
            <p:cNvSpPr txBox="1"/>
            <p:nvPr/>
          </p:nvSpPr>
          <p:spPr>
            <a:xfrm>
              <a:off x="8077200" y="2527185"/>
              <a:ext cx="8618591" cy="4064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</a:rPr>
                <a:t>Model Prototyping</a:t>
              </a:r>
              <a:endParaRPr lang="en-US" sz="2400" b="1" dirty="0">
                <a:solidFill>
                  <a:schemeClr val="accent6">
                    <a:lumMod val="75000"/>
                  </a:schemeClr>
                </a:solidFill>
                <a:latin typeface="Inter" panose="020B0604020202020204" charset="0"/>
                <a:ea typeface="Open Sans Bold"/>
                <a:cs typeface="Inter" panose="020B0604020202020204" charset="0"/>
                <a:sym typeface="Open Sans Bold"/>
              </a:endParaRPr>
            </a:p>
          </p:txBody>
        </p:sp>
        <p:sp>
          <p:nvSpPr>
            <p:cNvPr id="31" name="AutoShape 20">
              <a:extLst>
                <a:ext uri="{FF2B5EF4-FFF2-40B4-BE49-F238E27FC236}">
                  <a16:creationId xmlns:a16="http://schemas.microsoft.com/office/drawing/2014/main" id="{25233EEF-B8A6-D7DA-0373-B4679FB0E512}"/>
                </a:ext>
              </a:extLst>
            </p:cNvPr>
            <p:cNvSpPr/>
            <p:nvPr/>
          </p:nvSpPr>
          <p:spPr>
            <a:xfrm>
              <a:off x="7720235" y="2593637"/>
              <a:ext cx="0" cy="2434980"/>
            </a:xfrm>
            <a:prstGeom prst="line">
              <a:avLst/>
            </a:prstGeom>
            <a:ln w="114300" cap="rnd">
              <a:solidFill>
                <a:srgbClr val="5EB24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7259300" y="14960"/>
            <a:ext cx="1028700" cy="10272040"/>
            <a:chOff x="0" y="0"/>
            <a:chExt cx="270933" cy="27053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5393"/>
            </a:xfrm>
            <a:custGeom>
              <a:avLst/>
              <a:gdLst/>
              <a:ahLst/>
              <a:cxnLst/>
              <a:rect l="l" t="t" r="r" b="b"/>
              <a:pathLst>
                <a:path w="270933" h="2705393">
                  <a:moveTo>
                    <a:pt x="0" y="0"/>
                  </a:moveTo>
                  <a:lnTo>
                    <a:pt x="270933" y="0"/>
                  </a:lnTo>
                  <a:lnTo>
                    <a:pt x="270933" y="2705393"/>
                  </a:lnTo>
                  <a:lnTo>
                    <a:pt x="0" y="2705393"/>
                  </a:lnTo>
                  <a:close/>
                </a:path>
              </a:pathLst>
            </a:custGeom>
            <a:solidFill>
              <a:srgbClr val="EEA6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2743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0" y="-9945"/>
            <a:ext cx="1028700" cy="10272040"/>
            <a:chOff x="0" y="0"/>
            <a:chExt cx="270933" cy="27053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0933" cy="2705393"/>
            </a:xfrm>
            <a:custGeom>
              <a:avLst/>
              <a:gdLst/>
              <a:ahLst/>
              <a:cxnLst/>
              <a:rect l="l" t="t" r="r" b="b"/>
              <a:pathLst>
                <a:path w="270933" h="2705393">
                  <a:moveTo>
                    <a:pt x="0" y="0"/>
                  </a:moveTo>
                  <a:lnTo>
                    <a:pt x="270933" y="0"/>
                  </a:lnTo>
                  <a:lnTo>
                    <a:pt x="270933" y="2705393"/>
                  </a:lnTo>
                  <a:lnTo>
                    <a:pt x="0" y="2705393"/>
                  </a:lnTo>
                  <a:close/>
                </a:path>
              </a:pathLst>
            </a:custGeom>
            <a:solidFill>
              <a:srgbClr val="EEA6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70933" cy="2743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3C47E031-E73D-0558-A22A-FB127B7C0D41}"/>
              </a:ext>
            </a:extLst>
          </p:cNvPr>
          <p:cNvSpPr txBox="1"/>
          <p:nvPr/>
        </p:nvSpPr>
        <p:spPr>
          <a:xfrm>
            <a:off x="466777" y="-11023"/>
            <a:ext cx="12106223" cy="1215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Perspectives and Next Steps</a:t>
            </a: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3522F8C9-70C6-C49C-9906-E3B5972AC0C7}"/>
              </a:ext>
            </a:extLst>
          </p:cNvPr>
          <p:cNvGrpSpPr/>
          <p:nvPr/>
        </p:nvGrpSpPr>
        <p:grpSpPr>
          <a:xfrm>
            <a:off x="533399" y="1175192"/>
            <a:ext cx="10341389" cy="8692708"/>
            <a:chOff x="0" y="-38100"/>
            <a:chExt cx="964638" cy="1919841"/>
          </a:xfrm>
        </p:grpSpPr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B8527519-9B86-F47D-971C-30E9B7DEC1BF}"/>
                </a:ext>
              </a:extLst>
            </p:cNvPr>
            <p:cNvSpPr/>
            <p:nvPr/>
          </p:nvSpPr>
          <p:spPr>
            <a:xfrm>
              <a:off x="0" y="0"/>
              <a:ext cx="964638" cy="1881741"/>
            </a:xfrm>
            <a:custGeom>
              <a:avLst/>
              <a:gdLst/>
              <a:ahLst/>
              <a:cxnLst/>
              <a:rect l="l" t="t" r="r" b="b"/>
              <a:pathLst>
                <a:path w="964638" h="1881741">
                  <a:moveTo>
                    <a:pt x="0" y="0"/>
                  </a:moveTo>
                  <a:lnTo>
                    <a:pt x="964638" y="0"/>
                  </a:lnTo>
                  <a:lnTo>
                    <a:pt x="964638" y="1881741"/>
                  </a:lnTo>
                  <a:lnTo>
                    <a:pt x="0" y="1881741"/>
                  </a:lnTo>
                  <a:close/>
                </a:path>
              </a:pathLst>
            </a:custGeom>
            <a:solidFill>
              <a:srgbClr val="FE420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TextBox 4">
              <a:extLst>
                <a:ext uri="{FF2B5EF4-FFF2-40B4-BE49-F238E27FC236}">
                  <a16:creationId xmlns:a16="http://schemas.microsoft.com/office/drawing/2014/main" id="{2396D110-26FA-6C2E-6B53-D49BA1E75D48}"/>
                </a:ext>
              </a:extLst>
            </p:cNvPr>
            <p:cNvSpPr txBox="1"/>
            <p:nvPr/>
          </p:nvSpPr>
          <p:spPr>
            <a:xfrm>
              <a:off x="0" y="-38100"/>
              <a:ext cx="964638" cy="1919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0" name="Freeform 6">
            <a:extLst>
              <a:ext uri="{FF2B5EF4-FFF2-40B4-BE49-F238E27FC236}">
                <a16:creationId xmlns:a16="http://schemas.microsoft.com/office/drawing/2014/main" id="{5F750F13-C2F3-198D-90D6-3912B5D8A25E}"/>
              </a:ext>
            </a:extLst>
          </p:cNvPr>
          <p:cNvSpPr/>
          <p:nvPr/>
        </p:nvSpPr>
        <p:spPr>
          <a:xfrm>
            <a:off x="5975996" y="1347702"/>
            <a:ext cx="8310001" cy="8520198"/>
          </a:xfrm>
          <a:custGeom>
            <a:avLst/>
            <a:gdLst/>
            <a:ahLst/>
            <a:cxnLst/>
            <a:rect l="l" t="t" r="r" b="b"/>
            <a:pathLst>
              <a:path w="964638" h="1881741">
                <a:moveTo>
                  <a:pt x="0" y="0"/>
                </a:moveTo>
                <a:lnTo>
                  <a:pt x="964638" y="0"/>
                </a:lnTo>
                <a:lnTo>
                  <a:pt x="964638" y="1881741"/>
                </a:lnTo>
                <a:lnTo>
                  <a:pt x="0" y="1881741"/>
                </a:lnTo>
                <a:close/>
              </a:path>
            </a:pathLst>
          </a:custGeom>
          <a:solidFill>
            <a:srgbClr val="F3DABD"/>
          </a:solidFill>
        </p:spPr>
        <p:txBody>
          <a:bodyPr/>
          <a:lstStyle/>
          <a:p>
            <a:endParaRPr lang="en-US"/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8E3B58C8-4C70-21D1-5353-49ED61B714E6}"/>
              </a:ext>
            </a:extLst>
          </p:cNvPr>
          <p:cNvSpPr/>
          <p:nvPr/>
        </p:nvSpPr>
        <p:spPr>
          <a:xfrm>
            <a:off x="11521267" y="1347702"/>
            <a:ext cx="6157133" cy="8520198"/>
          </a:xfrm>
          <a:custGeom>
            <a:avLst/>
            <a:gdLst/>
            <a:ahLst/>
            <a:cxnLst/>
            <a:rect l="l" t="t" r="r" b="b"/>
            <a:pathLst>
              <a:path w="964638" h="1881741">
                <a:moveTo>
                  <a:pt x="0" y="0"/>
                </a:moveTo>
                <a:lnTo>
                  <a:pt x="964638" y="0"/>
                </a:lnTo>
                <a:lnTo>
                  <a:pt x="964638" y="1881741"/>
                </a:lnTo>
                <a:lnTo>
                  <a:pt x="0" y="1881741"/>
                </a:lnTo>
                <a:close/>
              </a:path>
            </a:pathLst>
          </a:custGeom>
          <a:solidFill>
            <a:srgbClr val="5EB241"/>
          </a:solidFill>
        </p:spPr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217FE3-33D9-FEFC-49E8-A8FCFC05E082}"/>
              </a:ext>
            </a:extLst>
          </p:cNvPr>
          <p:cNvSpPr txBox="1"/>
          <p:nvPr/>
        </p:nvSpPr>
        <p:spPr>
          <a:xfrm>
            <a:off x="797589" y="1347701"/>
            <a:ext cx="35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Short-Term Goals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F7670B-254D-4039-5EE3-DFE0FF29149E}"/>
              </a:ext>
            </a:extLst>
          </p:cNvPr>
          <p:cNvSpPr txBox="1"/>
          <p:nvPr/>
        </p:nvSpPr>
        <p:spPr>
          <a:xfrm>
            <a:off x="533399" y="3771900"/>
            <a:ext cx="54425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 and integrate the TB and synthetic anemia modules with the existing malaria module.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Complete and validate the synthetic data generation pipeline for anemia using GANs/VAEs/Diffusion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Enhance transformer-based model integration (RT-DETR) for improved localization and feature extraction.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Conduct further internal testing and ablation studies to fine-tune model components.</a:t>
            </a:r>
          </a:p>
          <a:p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3A173A-2138-47CA-5C9F-AEAFEAE46CD4}"/>
              </a:ext>
            </a:extLst>
          </p:cNvPr>
          <p:cNvSpPr txBox="1"/>
          <p:nvPr/>
        </p:nvSpPr>
        <p:spPr>
          <a:xfrm>
            <a:off x="6596600" y="1351717"/>
            <a:ext cx="35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Mid-Term Goals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001904-4387-0D14-A8D7-0366D9E3CE35}"/>
              </a:ext>
            </a:extLst>
          </p:cNvPr>
          <p:cNvSpPr txBox="1"/>
          <p:nvPr/>
        </p:nvSpPr>
        <p:spPr>
          <a:xfrm>
            <a:off x="12504679" y="1374537"/>
            <a:ext cx="35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Long-Term Goals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5F6C75-763D-8B85-0BD0-B02EEC739D08}"/>
              </a:ext>
            </a:extLst>
          </p:cNvPr>
          <p:cNvSpPr txBox="1"/>
          <p:nvPr/>
        </p:nvSpPr>
        <p:spPr>
          <a:xfrm>
            <a:off x="6138641" y="3810000"/>
            <a:ext cx="5442597" cy="4642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federated learning protocols to enable collaborative training across multiple healthcare centers while preserving privacy.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Expand dataset exploration and preprocessing to include additional clinical data for TB and anemia.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Initiate pilot testing in collaboration with clinical partners to gather real-world feedback.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8B5A3-510B-D269-F29B-AC99C9AF1EC6}"/>
              </a:ext>
            </a:extLst>
          </p:cNvPr>
          <p:cNvSpPr txBox="1"/>
          <p:nvPr/>
        </p:nvSpPr>
        <p:spPr>
          <a:xfrm>
            <a:off x="11505037" y="3543800"/>
            <a:ext cx="61733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Deploy the complete diagnostic framework on edge devices for real-time, point-of-care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Iteratively refine the system using an active learning loop with continuous clinician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Pursue large-scale clinical trials to benchmark the framework against existing diagnostic methods and secure regulatory approvals.</a:t>
            </a:r>
          </a:p>
        </p:txBody>
      </p:sp>
      <p:sp>
        <p:nvSpPr>
          <p:cNvPr id="41" name="Freeform 23"/>
          <p:cNvSpPr/>
          <p:nvPr/>
        </p:nvSpPr>
        <p:spPr>
          <a:xfrm>
            <a:off x="13877370" y="2248138"/>
            <a:ext cx="1444925" cy="1421445"/>
          </a:xfrm>
          <a:custGeom>
            <a:avLst/>
            <a:gdLst/>
            <a:ahLst/>
            <a:cxnLst/>
            <a:rect l="l" t="t" r="r" b="b"/>
            <a:pathLst>
              <a:path w="2292321" h="2255071">
                <a:moveTo>
                  <a:pt x="0" y="0"/>
                </a:moveTo>
                <a:lnTo>
                  <a:pt x="2292321" y="0"/>
                </a:lnTo>
                <a:lnTo>
                  <a:pt x="2292321" y="2255071"/>
                </a:lnTo>
                <a:lnTo>
                  <a:pt x="0" y="22550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3" name="Freeform 20">
            <a:extLst>
              <a:ext uri="{FF2B5EF4-FFF2-40B4-BE49-F238E27FC236}">
                <a16:creationId xmlns:a16="http://schemas.microsoft.com/office/drawing/2014/main" id="{0704849E-AC91-3EFD-47AD-38F1A12DAD26}"/>
              </a:ext>
            </a:extLst>
          </p:cNvPr>
          <p:cNvSpPr/>
          <p:nvPr/>
        </p:nvSpPr>
        <p:spPr>
          <a:xfrm>
            <a:off x="7620000" y="2095500"/>
            <a:ext cx="1796913" cy="1649893"/>
          </a:xfrm>
          <a:custGeom>
            <a:avLst/>
            <a:gdLst/>
            <a:ahLst/>
            <a:cxnLst/>
            <a:rect l="l" t="t" r="r" b="b"/>
            <a:pathLst>
              <a:path w="2207799" h="2027161">
                <a:moveTo>
                  <a:pt x="0" y="0"/>
                </a:moveTo>
                <a:lnTo>
                  <a:pt x="2207799" y="0"/>
                </a:lnTo>
                <a:lnTo>
                  <a:pt x="2207799" y="2027161"/>
                </a:lnTo>
                <a:lnTo>
                  <a:pt x="0" y="202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6" name="Freeform 22">
            <a:extLst>
              <a:ext uri="{FF2B5EF4-FFF2-40B4-BE49-F238E27FC236}">
                <a16:creationId xmlns:a16="http://schemas.microsoft.com/office/drawing/2014/main" id="{C2A96418-3AD6-4166-335C-98F017F9400D}"/>
              </a:ext>
            </a:extLst>
          </p:cNvPr>
          <p:cNvSpPr/>
          <p:nvPr/>
        </p:nvSpPr>
        <p:spPr>
          <a:xfrm>
            <a:off x="2133600" y="2171700"/>
            <a:ext cx="1627618" cy="1331600"/>
          </a:xfrm>
          <a:custGeom>
            <a:avLst/>
            <a:gdLst/>
            <a:ahLst/>
            <a:cxnLst/>
            <a:rect l="l" t="t" r="r" b="b"/>
            <a:pathLst>
              <a:path w="2206757" h="1805410">
                <a:moveTo>
                  <a:pt x="0" y="0"/>
                </a:moveTo>
                <a:lnTo>
                  <a:pt x="2206757" y="0"/>
                </a:lnTo>
                <a:lnTo>
                  <a:pt x="2206757" y="1805411"/>
                </a:lnTo>
                <a:lnTo>
                  <a:pt x="0" y="18054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BE6023-2CBD-49A3-975F-3ADFB3969786}"/>
              </a:ext>
            </a:extLst>
          </p:cNvPr>
          <p:cNvSpPr/>
          <p:nvPr/>
        </p:nvSpPr>
        <p:spPr>
          <a:xfrm rot="10800000">
            <a:off x="-4" y="-1"/>
            <a:ext cx="1028699" cy="10286999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1DFB7E6B-4554-472F-95DB-EF21E14E0F9A}"/>
              </a:ext>
            </a:extLst>
          </p:cNvPr>
          <p:cNvSpPr txBox="1"/>
          <p:nvPr/>
        </p:nvSpPr>
        <p:spPr>
          <a:xfrm>
            <a:off x="5690003" y="9779168"/>
            <a:ext cx="8172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Bridging data gaps, strengthening data systems, and enhancing collaboration for data-driven decision-making in Africa</a:t>
            </a:r>
            <a:endParaRPr lang="x-none" sz="1200" dirty="0">
              <a:solidFill>
                <a:schemeClr val="bg1">
                  <a:lumMod val="50000"/>
                </a:schemeClr>
              </a:solidFill>
              <a:latin typeface="Inter" panose="020B0604020202020204" charset="0"/>
              <a:cs typeface="Inter" panose="020B0604020202020204" charset="0"/>
            </a:endParaRPr>
          </a:p>
          <a:p>
            <a:pPr algn="ctr"/>
            <a:endParaRPr lang="x-none" sz="1500" i="1" dirty="0">
              <a:solidFill>
                <a:schemeClr val="bg1"/>
              </a:solidFill>
              <a:latin typeface="Inter" panose="020B0604020202020204" charset="0"/>
              <a:cs typeface="Inter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FCA4B-EF83-8453-ECE8-EABBD2E415CE}"/>
              </a:ext>
            </a:extLst>
          </p:cNvPr>
          <p:cNvSpPr txBox="1"/>
          <p:nvPr/>
        </p:nvSpPr>
        <p:spPr>
          <a:xfrm>
            <a:off x="1524000" y="2095500"/>
            <a:ext cx="164592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This research introduces a 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 panose="020B0604020202020204"/>
              </a:rPr>
              <a:t>next-generation AI diagnostic framework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 that combines 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 panose="020B0604020202020204"/>
              </a:rPr>
              <a:t>RT-DETR (transformer-based architectures)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, 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 panose="020B0604020202020204"/>
              </a:rPr>
              <a:t>synthetic data generation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, and 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 panose="020B0604020202020204"/>
              </a:rPr>
              <a:t>multi-task learning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 to enable real-time, simultaneous diagnosis of 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 panose="020B0604020202020204"/>
              </a:rPr>
              <a:t>malaria, tuberculosis (TB), and anemia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. By tackling critical challenges such as 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 panose="020B0604020202020204"/>
              </a:rPr>
              <a:t>data scarcity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, 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 panose="020B0604020202020204"/>
              </a:rPr>
              <a:t>ethical AI deployment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, and 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 panose="020B0604020202020204"/>
              </a:rPr>
              <a:t>real-world scalability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, this framework has the potential to </a:t>
            </a:r>
            <a:r>
              <a:rPr lang="en-US" sz="2800" b="1" i="0" dirty="0">
                <a:solidFill>
                  <a:srgbClr val="404040"/>
                </a:solidFill>
                <a:effectLst/>
                <a:latin typeface="Inter" panose="020B0604020202020204"/>
              </a:rPr>
              <a:t>transform global health diagnostics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 panose="020B0604020202020204"/>
              </a:rPr>
              <a:t>, particularly in resource-limited settings. Its innovative approach not only enhances diagnostic accuracy but also ensures accessibility, privacy, and fairness, paving the way for more equitable and effective healthcare solutions worldwide.</a:t>
            </a:r>
            <a:endParaRPr lang="en-US" sz="2800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206A3D6E-8C1A-7873-2025-24FEEB29BBFB}"/>
              </a:ext>
            </a:extLst>
          </p:cNvPr>
          <p:cNvSpPr txBox="1"/>
          <p:nvPr/>
        </p:nvSpPr>
        <p:spPr>
          <a:xfrm>
            <a:off x="466777" y="-11023"/>
            <a:ext cx="12106223" cy="1215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fr-FR" sz="7200" b="1" dirty="0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C</a:t>
            </a:r>
            <a:r>
              <a:rPr lang="en-US" sz="7200" b="1" dirty="0" err="1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onclusion</a:t>
            </a:r>
            <a:endParaRPr lang="en-US" sz="7200" b="1" dirty="0">
              <a:solidFill>
                <a:srgbClr val="F25426"/>
              </a:solidFill>
              <a:latin typeface="Inter" panose="020B0604020202020204" charset="0"/>
              <a:ea typeface="Corben"/>
              <a:cs typeface="Inter" panose="020B0604020202020204" charset="0"/>
              <a:sym typeface="Corben"/>
            </a:endParaRPr>
          </a:p>
        </p:txBody>
      </p:sp>
    </p:spTree>
    <p:extLst>
      <p:ext uri="{BB962C8B-B14F-4D97-AF65-F5344CB8AC3E}">
        <p14:creationId xmlns:p14="http://schemas.microsoft.com/office/powerpoint/2010/main" val="415247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9142114" y="1968904"/>
            <a:ext cx="3662611" cy="728939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2804725" y="1968904"/>
            <a:ext cx="3662611" cy="728939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endParaRPr/>
          </a:p>
        </p:txBody>
      </p:sp>
      <p:grpSp>
        <p:nvGrpSpPr>
          <p:cNvPr id="14" name="Group 14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EA6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257911" y="0"/>
            <a:ext cx="1028700" cy="10287000"/>
            <a:chOff x="0" y="0"/>
            <a:chExt cx="270933" cy="27093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EA61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0159610" y="2724137"/>
            <a:ext cx="1627618" cy="1331600"/>
          </a:xfrm>
          <a:custGeom>
            <a:avLst/>
            <a:gdLst/>
            <a:ahLst/>
            <a:cxnLst/>
            <a:rect l="l" t="t" r="r" b="b"/>
            <a:pathLst>
              <a:path w="2206757" h="1805410">
                <a:moveTo>
                  <a:pt x="0" y="0"/>
                </a:moveTo>
                <a:lnTo>
                  <a:pt x="2206757" y="0"/>
                </a:lnTo>
                <a:lnTo>
                  <a:pt x="2206757" y="1805411"/>
                </a:lnTo>
                <a:lnTo>
                  <a:pt x="0" y="18054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1948261" y="4625185"/>
            <a:ext cx="340741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Inter" panose="020B0604020202020204" charset="0"/>
                <a:ea typeface="Open Sans Bold"/>
                <a:cs typeface="Inter" panose="020B0604020202020204" charset="0"/>
                <a:sym typeface="Open Sans Bold"/>
              </a:rPr>
              <a:t>Subtitle Here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69711" y="4624789"/>
            <a:ext cx="3407417" cy="397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Inter" panose="020B0604020202020204" charset="0"/>
                <a:ea typeface="Open Sans Bold"/>
                <a:cs typeface="Inter" panose="020B0604020202020204" charset="0"/>
                <a:sym typeface="Open Sans Bold"/>
              </a:rPr>
              <a:t>Subtitle Here</a:t>
            </a:r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BDBE8480-C3BA-410D-9DE5-42049366AADB}"/>
              </a:ext>
            </a:extLst>
          </p:cNvPr>
          <p:cNvSpPr txBox="1"/>
          <p:nvPr/>
        </p:nvSpPr>
        <p:spPr>
          <a:xfrm>
            <a:off x="5690003" y="9779168"/>
            <a:ext cx="8172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Inter" panose="020B0604020202020204" charset="0"/>
                <a:cs typeface="Inter" panose="020B0604020202020204" charset="0"/>
              </a:rPr>
              <a:t>Bridging data gaps, strengthening data systems, and enhancing collaboration for data-driven decision-making in Africa</a:t>
            </a:r>
            <a:endParaRPr lang="x-none" sz="1200" dirty="0">
              <a:solidFill>
                <a:schemeClr val="bg1">
                  <a:lumMod val="50000"/>
                </a:schemeClr>
              </a:solidFill>
              <a:latin typeface="Inter" panose="020B0604020202020204" charset="0"/>
              <a:cs typeface="Inter" panose="020B0604020202020204" charset="0"/>
            </a:endParaRPr>
          </a:p>
          <a:p>
            <a:pPr algn="ctr"/>
            <a:endParaRPr lang="x-none" sz="15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69230FB-4647-F99A-C622-BC53B58B7A50}"/>
              </a:ext>
            </a:extLst>
          </p:cNvPr>
          <p:cNvSpPr txBox="1"/>
          <p:nvPr/>
        </p:nvSpPr>
        <p:spPr>
          <a:xfrm>
            <a:off x="466777" y="-11023"/>
            <a:ext cx="12106223" cy="1215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fr-FR" sz="7200" b="1" dirty="0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R</a:t>
            </a:r>
            <a:r>
              <a:rPr lang="en-US" sz="7200" b="1" dirty="0" err="1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eferences</a:t>
            </a:r>
            <a:endParaRPr lang="en-US" sz="7200" b="1" dirty="0">
              <a:solidFill>
                <a:srgbClr val="F25426"/>
              </a:solidFill>
              <a:latin typeface="Inter" panose="020B0604020202020204" charset="0"/>
              <a:ea typeface="Corben"/>
              <a:cs typeface="Inter" panose="020B0604020202020204" charset="0"/>
              <a:sym typeface="Corben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3FD13B-BC31-2837-CD64-5A254ADDD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70020"/>
              </p:ext>
            </p:extLst>
          </p:nvPr>
        </p:nvGraphicFramePr>
        <p:xfrm>
          <a:off x="152400" y="1084817"/>
          <a:ext cx="18058011" cy="878825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516634">
                  <a:extLst>
                    <a:ext uri="{9D8B030D-6E8A-4147-A177-3AD203B41FA5}">
                      <a16:colId xmlns:a16="http://schemas.microsoft.com/office/drawing/2014/main" val="1030653140"/>
                    </a:ext>
                  </a:extLst>
                </a:gridCol>
                <a:gridCol w="7541377">
                  <a:extLst>
                    <a:ext uri="{9D8B030D-6E8A-4147-A177-3AD203B41FA5}">
                      <a16:colId xmlns:a16="http://schemas.microsoft.com/office/drawing/2014/main" val="3624901585"/>
                    </a:ext>
                  </a:extLst>
                </a:gridCol>
              </a:tblGrid>
              <a:tr h="196849">
                <a:tc>
                  <a:txBody>
                    <a:bodyPr/>
                    <a:lstStyle/>
                    <a:p>
                      <a:r>
                        <a:rPr lang="en-US" sz="2400" b="1" dirty="0"/>
                        <a:t>Reference</a:t>
                      </a:r>
                      <a:endParaRPr lang="en-US" sz="2400" dirty="0"/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Description</a:t>
                      </a:r>
                      <a:endParaRPr lang="en-US" sz="2400"/>
                    </a:p>
                  </a:txBody>
                  <a:tcPr marL="37716" marR="37716" marT="18858" marB="18858" anchor="ctr"/>
                </a:tc>
                <a:extLst>
                  <a:ext uri="{0D108BD9-81ED-4DB2-BD59-A6C34878D82A}">
                    <a16:rowId xmlns:a16="http://schemas.microsoft.com/office/drawing/2014/main" val="3612040006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r>
                        <a:rPr lang="en-US" sz="2400" b="1" dirty="0"/>
                        <a:t>Gao, X., et al. (2020) </a:t>
                      </a:r>
                      <a:r>
                        <a:rPr lang="en-US" sz="2400" dirty="0"/>
                        <a:t>Multi-task learning for diagnosing multiple diseases from a single chest X-ray image. IEEE Access, 8, 55588–55599.</a:t>
                      </a:r>
                    </a:p>
                    <a:p>
                      <a:endParaRPr lang="en-US" sz="2400" dirty="0"/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Demonstrates a multi-task approach for integrated disease diagnosis from X-rays.</a:t>
                      </a:r>
                    </a:p>
                  </a:txBody>
                  <a:tcPr marL="37716" marR="37716" marT="18858" marB="18858" anchor="ctr"/>
                </a:tc>
                <a:extLst>
                  <a:ext uri="{0D108BD9-81ED-4DB2-BD59-A6C34878D82A}">
                    <a16:rowId xmlns:a16="http://schemas.microsoft.com/office/drawing/2014/main" val="200178216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Rajpurkar</a:t>
                      </a:r>
                      <a:r>
                        <a:rPr lang="en-US" sz="2400" b="1" dirty="0"/>
                        <a:t>, P., et al. (2020) </a:t>
                      </a:r>
                      <a:r>
                        <a:rPr lang="en-US" sz="2400" dirty="0" err="1"/>
                        <a:t>CheXpedition</a:t>
                      </a:r>
                      <a:r>
                        <a:rPr lang="en-US" sz="2400" dirty="0"/>
                        <a:t>: Investigating generalized deep learning for chest X-ray diagnosis. arXiv:2002.11379.</a:t>
                      </a:r>
                    </a:p>
                    <a:p>
                      <a:endParaRPr lang="en-US" sz="2400" dirty="0"/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Explores generalized deep learning for chest X-ray analysis, supporting transfer learning strategies.</a:t>
                      </a:r>
                    </a:p>
                  </a:txBody>
                  <a:tcPr marL="37716" marR="37716" marT="18858" marB="18858" anchor="ctr"/>
                </a:tc>
                <a:extLst>
                  <a:ext uri="{0D108BD9-81ED-4DB2-BD59-A6C34878D82A}">
                    <a16:rowId xmlns:a16="http://schemas.microsoft.com/office/drawing/2014/main" val="3710512667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Carion</a:t>
                      </a:r>
                      <a:r>
                        <a:rPr lang="en-US" sz="2400" b="1" dirty="0"/>
                        <a:t>, N., et al. (2020) </a:t>
                      </a:r>
                      <a:r>
                        <a:rPr lang="en-US" sz="2400" dirty="0"/>
                        <a:t>End-to-end object detection with transformers (DETR).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ECCV Proceedings.</a:t>
                      </a:r>
                    </a:p>
                    <a:p>
                      <a:endParaRPr lang="en-US" sz="2400" dirty="0"/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Introduces transformer-based object detection, forming the basis for RT-DETR integration.</a:t>
                      </a:r>
                    </a:p>
                  </a:txBody>
                  <a:tcPr marL="37716" marR="37716" marT="18858" marB="18858" anchor="ctr"/>
                </a:tc>
                <a:extLst>
                  <a:ext uri="{0D108BD9-81ED-4DB2-BD59-A6C34878D82A}">
                    <a16:rowId xmlns:a16="http://schemas.microsoft.com/office/drawing/2014/main" val="2234938929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Dosovitskiy</a:t>
                      </a:r>
                      <a:r>
                        <a:rPr lang="en-US" sz="2400" b="1" dirty="0"/>
                        <a:t>, A., et al. (2020) </a:t>
                      </a:r>
                      <a:r>
                        <a:rPr lang="en-US" sz="2400" dirty="0"/>
                        <a:t>An image is worth 16×16 words: Transformers for image recognition at scale. arXiv:2010.11929.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Establishes the potential of Vision Transformers for complex image recognition tasks.</a:t>
                      </a:r>
                    </a:p>
                  </a:txBody>
                  <a:tcPr marL="37716" marR="37716" marT="18858" marB="18858" anchor="ctr"/>
                </a:tc>
                <a:extLst>
                  <a:ext uri="{0D108BD9-81ED-4DB2-BD59-A6C34878D82A}">
                    <a16:rowId xmlns:a16="http://schemas.microsoft.com/office/drawing/2014/main" val="1877302314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Dhariwal</a:t>
                      </a:r>
                      <a:r>
                        <a:rPr lang="en-US" sz="2400" b="1" dirty="0"/>
                        <a:t>, P., &amp; Nichol, A. (2021) </a:t>
                      </a:r>
                      <a:r>
                        <a:rPr lang="en-US" sz="2400" dirty="0"/>
                        <a:t>Diffusion models beat GANs on image synthesis.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Advances in Neural Information Processing Systems, 34, 8780–8794.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Provides evidence that diffusion models can generate high-fidelity synthetic images, crucial for augmenting scarce datasets (e.g., for anemia).</a:t>
                      </a:r>
                    </a:p>
                  </a:txBody>
                  <a:tcPr marL="37716" marR="37716" marT="18858" marB="18858" anchor="ctr"/>
                </a:tc>
                <a:extLst>
                  <a:ext uri="{0D108BD9-81ED-4DB2-BD59-A6C34878D82A}">
                    <a16:rowId xmlns:a16="http://schemas.microsoft.com/office/drawing/2014/main" val="349692169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Mehrabi</a:t>
                      </a:r>
                      <a:r>
                        <a:rPr lang="en-US" sz="2400" b="1" dirty="0"/>
                        <a:t>, N., et al. (2021) </a:t>
                      </a:r>
                      <a:r>
                        <a:rPr lang="en-US" sz="2400" dirty="0"/>
                        <a:t>A survey on bias and fairness in machine learning.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ACM Computing Surveys, 54(6), 1–35.</a:t>
                      </a:r>
                    </a:p>
                    <a:p>
                      <a:endParaRPr lang="en-US" sz="2400" dirty="0"/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Addresses bias and fairness challenges in AI, essential for ethical, equitable model deployment.</a:t>
                      </a:r>
                    </a:p>
                  </a:txBody>
                  <a:tcPr marL="37716" marR="37716" marT="18858" marB="18858" anchor="ctr"/>
                </a:tc>
                <a:extLst>
                  <a:ext uri="{0D108BD9-81ED-4DB2-BD59-A6C34878D82A}">
                    <a16:rowId xmlns:a16="http://schemas.microsoft.com/office/drawing/2014/main" val="301185751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Kairouz</a:t>
                      </a:r>
                      <a:r>
                        <a:rPr lang="en-US" sz="2400" b="1" dirty="0"/>
                        <a:t>, P., et al. (2021) </a:t>
                      </a:r>
                      <a:r>
                        <a:rPr lang="en-US" sz="2400" dirty="0"/>
                        <a:t>Advances and open problems in federated learning.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Foundations and Trends® in Machine Learning, 14(1–2), 1–210.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Discusses federated learning techniques for privacy-preserving collaborative model training.</a:t>
                      </a:r>
                    </a:p>
                  </a:txBody>
                  <a:tcPr marL="37716" marR="37716" marT="18858" marB="18858" anchor="ctr"/>
                </a:tc>
                <a:extLst>
                  <a:ext uri="{0D108BD9-81ED-4DB2-BD59-A6C34878D82A}">
                    <a16:rowId xmlns:a16="http://schemas.microsoft.com/office/drawing/2014/main" val="122738424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r>
                        <a:rPr lang="en-US" sz="2400" b="1" dirty="0"/>
                        <a:t>Rieke, N., et al. (2020) </a:t>
                      </a:r>
                      <a:r>
                        <a:rPr lang="en-US" sz="2400" dirty="0"/>
                        <a:t>The future of digital health with federated learning.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NPJ Digital Medicine, 3(1), 1–7.</a:t>
                      </a:r>
                    </a:p>
                  </a:txBody>
                  <a:tcPr marL="37716" marR="37716" marT="18858" marB="18858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Demonstrates practical applications of federated learning in healthcare, ensuring data privacy during collaborative training.</a:t>
                      </a:r>
                    </a:p>
                  </a:txBody>
                  <a:tcPr marL="37716" marR="37716" marT="18858" marB="18858" anchor="ctr"/>
                </a:tc>
                <a:extLst>
                  <a:ext uri="{0D108BD9-81ED-4DB2-BD59-A6C34878D82A}">
                    <a16:rowId xmlns:a16="http://schemas.microsoft.com/office/drawing/2014/main" val="7981907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369;p9" descr="https://lh7-us.googleusercontent.com/docsz/AD_4nXfJB6CD5HUKcXHVAIp_TG7jMPcWVTQAbRVmhgIuE-6R8NhfAcReNYDAorbAPwOS04hTjGYJxkvIvPPw_yWwC6jGIW8RBQTL2LvNLGjj2dt3PcRpKtiEfnld8Ut8zHaP4NgeBOpw5RVhAGwt9wHqR4RUWQ7nTqeubCUPOP43rQ?key=K2QoG7Q2w2xpgqmR4suPqg">
            <a:extLst>
              <a:ext uri="{FF2B5EF4-FFF2-40B4-BE49-F238E27FC236}">
                <a16:creationId xmlns:a16="http://schemas.microsoft.com/office/drawing/2014/main" id="{2F712FDE-B8C4-4DF4-AE96-53B10114AE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7558" y="2522836"/>
            <a:ext cx="2136945" cy="137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70;p9" descr="https://lh7-eu.googleusercontent.com/slidesz/AGV_vUfAdaNn0E0AtAS4Q3tzeIV-GyTEQUZU_GaUlrypkA2uVdkMSJWGiZEmWmNcEIoGFqTRi-V_71e6Gqg95DMr0QYNOqIT2f0TbKCvhPWYa3fLyRGkrOinCt6CROcvZtMUubYVF6i68LZ3wR7HFWyfG5Q-lCFyns4EDywChSlmnQCRr_QUmqWGDg=s2048?key=6IJvCKIjPO6z5sEeMSqNOg">
            <a:extLst>
              <a:ext uri="{FF2B5EF4-FFF2-40B4-BE49-F238E27FC236}">
                <a16:creationId xmlns:a16="http://schemas.microsoft.com/office/drawing/2014/main" id="{F4B05A9F-2EE6-47F8-9636-C5418C3EBA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2764" y="7117049"/>
            <a:ext cx="1628172" cy="1830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78A73-89DC-4B3B-8BED-7F866D553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188" y="1286723"/>
            <a:ext cx="2285720" cy="1921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77D0E-CC89-4D06-8B60-C855812D6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827" y="3311615"/>
            <a:ext cx="2478953" cy="2214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C2CDAC-7498-4401-AFA1-3354626D7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3167" y="1842714"/>
            <a:ext cx="2607984" cy="1705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4575E-3440-4382-9528-0BF748C4C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3267" y="5629164"/>
            <a:ext cx="2512797" cy="1579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A20E76-6CBC-4B42-B2CC-4217DD52A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3815025"/>
            <a:ext cx="3660352" cy="150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9C2D37-1B14-433D-B525-8D90A12EDE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943" y="4981746"/>
            <a:ext cx="2634152" cy="1867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F5EE01-71E5-43B7-BAF0-8AB97A983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9" y="4841036"/>
            <a:ext cx="3482397" cy="2368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AB7D91-0A14-476B-9F2E-7123E88F317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4" b="25330"/>
          <a:stretch/>
        </p:blipFill>
        <p:spPr>
          <a:xfrm>
            <a:off x="10822465" y="7399538"/>
            <a:ext cx="4267200" cy="14359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64F181-0888-4BB9-86F6-A88C3823E454}"/>
              </a:ext>
            </a:extLst>
          </p:cNvPr>
          <p:cNvSpPr/>
          <p:nvPr/>
        </p:nvSpPr>
        <p:spPr>
          <a:xfrm rot="10800000">
            <a:off x="-4" y="-1"/>
            <a:ext cx="1028699" cy="10286999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6C604346-7D1B-4F84-A3CC-E89728940054}"/>
              </a:ext>
            </a:extLst>
          </p:cNvPr>
          <p:cNvSpPr/>
          <p:nvPr/>
        </p:nvSpPr>
        <p:spPr>
          <a:xfrm rot="5400000">
            <a:off x="15564555" y="4512881"/>
            <a:ext cx="3694222" cy="937730"/>
          </a:xfrm>
          <a:custGeom>
            <a:avLst/>
            <a:gdLst/>
            <a:ahLst/>
            <a:cxnLst/>
            <a:rect l="l" t="t" r="r" b="b"/>
            <a:pathLst>
              <a:path w="3694222" h="937730">
                <a:moveTo>
                  <a:pt x="0" y="0"/>
                </a:moveTo>
                <a:lnTo>
                  <a:pt x="3694222" y="0"/>
                </a:lnTo>
                <a:lnTo>
                  <a:pt x="3694222" y="937730"/>
                </a:lnTo>
                <a:lnTo>
                  <a:pt x="0" y="9377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id="{72D3F9B5-A027-4108-A3B0-60439D8F0B17}"/>
              </a:ext>
            </a:extLst>
          </p:cNvPr>
          <p:cNvSpPr txBox="1"/>
          <p:nvPr/>
        </p:nvSpPr>
        <p:spPr>
          <a:xfrm>
            <a:off x="1589875" y="571500"/>
            <a:ext cx="8069770" cy="110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dirty="0">
                <a:solidFill>
                  <a:srgbClr val="4B4545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159398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607375" y="2436412"/>
            <a:ext cx="13087304" cy="256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859"/>
              </a:lnSpc>
            </a:pPr>
            <a:r>
              <a:rPr lang="en-US" sz="15614" dirty="0"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Thank You</a:t>
            </a:r>
          </a:p>
        </p:txBody>
      </p:sp>
      <p:sp>
        <p:nvSpPr>
          <p:cNvPr id="9" name="AutoShape 9"/>
          <p:cNvSpPr/>
          <p:nvPr/>
        </p:nvSpPr>
        <p:spPr>
          <a:xfrm>
            <a:off x="1828578" y="966788"/>
            <a:ext cx="4889722" cy="23812"/>
          </a:xfrm>
          <a:prstGeom prst="line">
            <a:avLst/>
          </a:prstGeom>
          <a:ln w="123825" cap="rnd">
            <a:solidFill>
              <a:srgbClr val="F25426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11563397" y="9258300"/>
            <a:ext cx="4876948" cy="0"/>
          </a:xfrm>
          <a:prstGeom prst="line">
            <a:avLst/>
          </a:prstGeom>
          <a:ln w="123825" cap="rnd">
            <a:solidFill>
              <a:srgbClr val="F25426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6097875" y="5143500"/>
            <a:ext cx="6130688" cy="2940810"/>
          </a:xfrm>
          <a:custGeom>
            <a:avLst/>
            <a:gdLst/>
            <a:ahLst/>
            <a:cxnLst/>
            <a:rect l="l" t="t" r="r" b="b"/>
            <a:pathLst>
              <a:path w="6130688" h="2940810">
                <a:moveTo>
                  <a:pt x="0" y="0"/>
                </a:moveTo>
                <a:lnTo>
                  <a:pt x="6130688" y="0"/>
                </a:lnTo>
                <a:lnTo>
                  <a:pt x="6130688" y="2940810"/>
                </a:lnTo>
                <a:lnTo>
                  <a:pt x="0" y="29408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4F917-EC14-450B-9408-875AE2D33B94}"/>
              </a:ext>
            </a:extLst>
          </p:cNvPr>
          <p:cNvSpPr/>
          <p:nvPr/>
        </p:nvSpPr>
        <p:spPr>
          <a:xfrm rot="10800000">
            <a:off x="14054" y="1"/>
            <a:ext cx="1028699" cy="10286999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F6CE2-97AD-44AA-A030-F8D8BB2FFF13}"/>
              </a:ext>
            </a:extLst>
          </p:cNvPr>
          <p:cNvSpPr/>
          <p:nvPr/>
        </p:nvSpPr>
        <p:spPr>
          <a:xfrm rot="10800000">
            <a:off x="17259301" y="1"/>
            <a:ext cx="1028699" cy="10286999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>
                <a:solidFill>
                  <a:srgbClr val="F5750B"/>
                </a:solidFill>
              </a:rPr>
              <a:t>Overview of Tools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216F29-E25C-AE19-D79D-43D4E4D02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988773"/>
              </p:ext>
            </p:extLst>
          </p:nvPr>
        </p:nvGraphicFramePr>
        <p:xfrm>
          <a:off x="1219200" y="1430338"/>
          <a:ext cx="15621000" cy="7627209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444164301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1775582612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3018931471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2517805259"/>
                    </a:ext>
                  </a:extLst>
                </a:gridCol>
              </a:tblGrid>
              <a:tr h="12411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Concern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>
                          <a:solidFill>
                            <a:srgbClr val="00B050"/>
                          </a:solidFill>
                        </a:rPr>
                        <a:t>PHP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031475"/>
                  </a:ext>
                </a:extLst>
              </a:tr>
              <a:tr h="12411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Service Framework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 err="1"/>
                        <a:t>FastAPI</a:t>
                      </a:r>
                      <a:r>
                        <a:rPr lang="en-US" sz="3200" dirty="0"/>
                        <a:t> (async, auto‑docs)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Spring Boot</a:t>
                      </a:r>
                      <a:r>
                        <a:rPr lang="en-US" sz="3200" dirty="0"/>
                        <a:t> (standalone JARs)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Laravel Lumen</a:t>
                      </a:r>
                      <a:r>
                        <a:rPr lang="en-US" sz="3200" dirty="0"/>
                        <a:t> (micro‑framework)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125662"/>
                  </a:ext>
                </a:extLst>
              </a:tr>
              <a:tr h="709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Dependency </a:t>
                      </a:r>
                      <a:r>
                        <a:rPr lang="en-US" sz="3200" b="1" dirty="0" err="1"/>
                        <a:t>Mgmt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pip / Poetry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Maven / Gradle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Composer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862395"/>
                  </a:ext>
                </a:extLst>
              </a:tr>
              <a:tr h="709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Containerization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Docker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/>
                        <a:t>Docker</a:t>
                      </a:r>
                      <a:endParaRPr lang="en-US" sz="3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Docker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193925"/>
                  </a:ext>
                </a:extLst>
              </a:tr>
              <a:tr h="709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/>
                        <a:t>Local Orchestration</a:t>
                      </a:r>
                      <a:endParaRPr lang="en-US" sz="3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Docker Compose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/>
                        <a:t>Docker Compose</a:t>
                      </a:r>
                      <a:endParaRPr lang="en-US" sz="3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Docker Compose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864178"/>
                  </a:ext>
                </a:extLst>
              </a:tr>
              <a:tr h="709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/>
                        <a:t>Database</a:t>
                      </a:r>
                      <a:endParaRPr lang="en-US" sz="3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PostgreSQL, MongoDB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PostgreSQL, MongoDB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/>
                        <a:t>PostgreSQL, MongoDB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191159"/>
                  </a:ext>
                </a:extLst>
              </a:tr>
              <a:tr h="12411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/>
                        <a:t>API Gateway / Proxy</a:t>
                      </a:r>
                      <a:endParaRPr lang="en-US" sz="3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 err="1"/>
                        <a:t>Traefik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/>
                        <a:t>Traefik</a:t>
                      </a:r>
                      <a:endParaRPr lang="en-US" sz="3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 err="1"/>
                        <a:t>Traefik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846846"/>
                  </a:ext>
                </a:extLst>
              </a:tr>
              <a:tr h="709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/>
                        <a:t>CI / CD</a:t>
                      </a:r>
                      <a:endParaRPr lang="en-US" sz="3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GitHub Actions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GitHub Actions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GitHub Actions</a:t>
                      </a:r>
                      <a:endParaRPr lang="en-US" sz="3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5482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0F79939-2301-69F3-BBA7-DF319E8105B3}"/>
              </a:ext>
            </a:extLst>
          </p:cNvPr>
          <p:cNvSpPr/>
          <p:nvPr/>
        </p:nvSpPr>
        <p:spPr>
          <a:xfrm rot="10800000">
            <a:off x="-1" y="-1"/>
            <a:ext cx="1028699" cy="10287000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49E2A-6951-9766-5B55-ADE0A37B7102}"/>
              </a:ext>
            </a:extLst>
          </p:cNvPr>
          <p:cNvSpPr/>
          <p:nvPr/>
        </p:nvSpPr>
        <p:spPr>
          <a:xfrm rot="10800000">
            <a:off x="17259301" y="1"/>
            <a:ext cx="1028699" cy="10286999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endParaRPr dirty="0"/>
          </a:p>
          <a:p>
            <a:r>
              <a:rPr dirty="0"/>
              <a:t>GitHub Organization &amp; Starter Repositories</a:t>
            </a:r>
          </a:p>
          <a:p>
            <a:r>
              <a:rPr dirty="0"/>
              <a:t>Deployment Accounts on </a:t>
            </a:r>
            <a:r>
              <a:rPr dirty="0" err="1"/>
              <a:t>Vercel</a:t>
            </a:r>
            <a:r>
              <a:rPr dirty="0"/>
              <a:t>, Netlify, Heroku</a:t>
            </a:r>
          </a:p>
          <a:p>
            <a:r>
              <a:rPr dirty="0"/>
              <a:t>Access to Cloud Resources (APIs, Storage)</a:t>
            </a:r>
          </a:p>
          <a:p>
            <a:r>
              <a:rPr dirty="0"/>
              <a:t>Documentation &amp; Starter Templates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Fork &amp; Clone Repositories</a:t>
            </a:r>
          </a:p>
          <a:p>
            <a:r>
              <a:t>• Branching Strategy: Feature Branches &amp; Pull Requests</a:t>
            </a:r>
          </a:p>
          <a:p>
            <a:r>
              <a:t>• Automated Deployments via CI/CD Pipelines</a:t>
            </a:r>
          </a:p>
          <a:p>
            <a:r>
              <a:t>• Monitoring &amp; Logging Setup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Synthetic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• Files: patient_feedback, clinical_summaries, blood_bank_records (CSV)</a:t>
            </a:r>
          </a:p>
          <a:p>
            <a:r>
              <a:t>• Record Count: 50,000 entries each (12-month period: Jul 2024–Jun 2025)</a:t>
            </a:r>
          </a:p>
          <a:p>
            <a:r>
              <a:t>• Variables: Demographics, vitals, wait/resolution times, department/sites, hemoglobin levels, etc.</a:t>
            </a:r>
          </a:p>
          <a:p>
            <a:r>
              <a:t>• Data Quality: 10% missing values injected randomly</a:t>
            </a:r>
          </a:p>
          <a:p>
            <a:r>
              <a:t>• Outliers: 1% extreme values in numeric fields</a:t>
            </a:r>
          </a:p>
          <a:p>
            <a:r>
              <a:t>• Formats: CSV files with JSON metadata descriptor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Checkpoints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439400" cy="4525963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Module 1 (Patient Feedback Analytics): Due Fri, 18 July 2025</a:t>
            </a:r>
          </a:p>
          <a:p>
            <a:r>
              <a:rPr dirty="0"/>
              <a:t>Module 2 (LLM Chatbot Integration): Due Fri, 25 July 2025</a:t>
            </a:r>
          </a:p>
          <a:p>
            <a:r>
              <a:rPr dirty="0"/>
              <a:t>Module 3 (Blood Bank Dashboard): Due Fri, 1 August 2025</a:t>
            </a:r>
          </a:p>
          <a:p>
            <a:r>
              <a:rPr dirty="0"/>
              <a:t>Minimum requirements per module must be met</a:t>
            </a:r>
          </a:p>
          <a:p>
            <a:r>
              <a:rPr dirty="0"/>
              <a:t>Non-compliance =&gt; Disqualification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144000" cy="4525963"/>
          </a:xfrm>
        </p:spPr>
        <p:txBody>
          <a:bodyPr/>
          <a:lstStyle/>
          <a:p>
            <a:endParaRPr dirty="0"/>
          </a:p>
          <a:p>
            <a:r>
              <a:rPr dirty="0"/>
              <a:t>Confirm repository access &amp; team formation</a:t>
            </a:r>
          </a:p>
          <a:p>
            <a:r>
              <a:rPr dirty="0"/>
              <a:t>Download &amp; inspect synthetic dataset</a:t>
            </a:r>
          </a:p>
          <a:p>
            <a:r>
              <a:rPr dirty="0"/>
              <a:t>Plan feature engineering &amp; modeling approach</a:t>
            </a:r>
          </a:p>
          <a:p>
            <a:r>
              <a:rPr dirty="0"/>
              <a:t>Prepare deliverables for first checkpoint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724401" y="390080"/>
            <a:ext cx="8102884" cy="1215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0B050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Presentation outline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70411" y="3219147"/>
            <a:ext cx="6307532" cy="541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Background and 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70411" y="4449507"/>
            <a:ext cx="590159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Research Questions and Objectives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70411" y="5679867"/>
            <a:ext cx="6307532" cy="541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Methodology and Available/Potential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70411" y="6910227"/>
            <a:ext cx="590159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Summary of Progress So Far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29226" y="3219147"/>
            <a:ext cx="590159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Perspectives and Next Steps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54323" y="4449507"/>
            <a:ext cx="590159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Conclusion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62344" y="5676900"/>
            <a:ext cx="590159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References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72285" y="3031245"/>
            <a:ext cx="1063581" cy="9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00B050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72285" y="4261605"/>
            <a:ext cx="1063581" cy="9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00B050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72285" y="5491965"/>
            <a:ext cx="1063581" cy="9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00B050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72285" y="6722325"/>
            <a:ext cx="1063581" cy="9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00B050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831100" y="3031245"/>
            <a:ext cx="1063581" cy="9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00B050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05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823079" y="4261605"/>
            <a:ext cx="1063581" cy="9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00B050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06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831100" y="5488998"/>
            <a:ext cx="1063581" cy="939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00B050"/>
                </a:solidFill>
                <a:latin typeface="Inter" panose="020B0604020202020204" charset="0"/>
                <a:ea typeface="Open Sans"/>
                <a:cs typeface="Inter" panose="020B0604020202020204" charset="0"/>
                <a:sym typeface="Open Sans"/>
              </a:rPr>
              <a:t>07</a:t>
            </a:r>
          </a:p>
        </p:txBody>
      </p:sp>
      <p:sp>
        <p:nvSpPr>
          <p:cNvPr id="27" name="Freeform 27"/>
          <p:cNvSpPr/>
          <p:nvPr/>
        </p:nvSpPr>
        <p:spPr>
          <a:xfrm>
            <a:off x="14564753" y="464540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5"/>
                </a:lnTo>
                <a:lnTo>
                  <a:pt x="0" y="74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88642B-F4F7-4895-B095-A85177FEF9E4}"/>
              </a:ext>
            </a:extLst>
          </p:cNvPr>
          <p:cNvSpPr/>
          <p:nvPr/>
        </p:nvSpPr>
        <p:spPr>
          <a:xfrm rot="10800000">
            <a:off x="-1" y="-1"/>
            <a:ext cx="1028699" cy="10287000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858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DA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54894" y="523430"/>
            <a:ext cx="2948212" cy="748366"/>
          </a:xfrm>
          <a:custGeom>
            <a:avLst/>
            <a:gdLst/>
            <a:ahLst/>
            <a:cxnLst/>
            <a:rect l="l" t="t" r="r" b="b"/>
            <a:pathLst>
              <a:path w="2948212" h="748366">
                <a:moveTo>
                  <a:pt x="0" y="0"/>
                </a:moveTo>
                <a:lnTo>
                  <a:pt x="2948212" y="0"/>
                </a:lnTo>
                <a:lnTo>
                  <a:pt x="2948212" y="748365"/>
                </a:lnTo>
                <a:lnTo>
                  <a:pt x="0" y="748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996359" y="4457759"/>
            <a:ext cx="4865283" cy="1226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25426"/>
                </a:solidFill>
                <a:latin typeface="Inter" panose="020B0604020202020204" charset="0"/>
                <a:ea typeface="Corben"/>
                <a:cs typeface="Inter" panose="020B0604020202020204" charset="0"/>
                <a:sym typeface="Corben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34200" y="523430"/>
            <a:ext cx="10325101" cy="27222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Global Health Challenges: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Malaria, tuberculosis (TB), and anemia are major health challenges in low-resource settings.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2023, malaria alone accounted for approximately </a:t>
            </a:r>
            <a:r>
              <a:rPr lang="en-US" sz="2000" b="1" dirty="0"/>
              <a:t>597,000 deaths</a:t>
            </a:r>
            <a:r>
              <a:rPr lang="en-US" sz="2000" dirty="0"/>
              <a:t> worldwide (WHO, 2023).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TB caused about </a:t>
            </a:r>
            <a:r>
              <a:rPr lang="en-US" sz="2000" b="1" dirty="0"/>
              <a:t>1.5 million deaths</a:t>
            </a:r>
            <a:r>
              <a:rPr lang="en-US" sz="2000" dirty="0"/>
              <a:t> in 2020 (WHO, 2021).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Anemia affects roughly </a:t>
            </a:r>
            <a:r>
              <a:rPr lang="en-US" sz="2000" b="1" dirty="0"/>
              <a:t>1.62 billion people</a:t>
            </a:r>
            <a:r>
              <a:rPr lang="en-US" sz="2000" dirty="0"/>
              <a:t> globally (24.8% of the population), with prevalence as high as </a:t>
            </a:r>
            <a:r>
              <a:rPr lang="en-US" sz="2000" b="1" dirty="0"/>
              <a:t>42% in children under five</a:t>
            </a:r>
            <a:r>
              <a:rPr lang="en-US" sz="2000" dirty="0"/>
              <a:t> and </a:t>
            </a:r>
            <a:r>
              <a:rPr lang="en-US" sz="2000" b="1" dirty="0"/>
              <a:t>30% in women of reproductive age</a:t>
            </a:r>
            <a:r>
              <a:rPr lang="en-US" sz="2000" dirty="0"/>
              <a:t> (WHO, 2021).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3A06B-AA4E-465F-85A0-D2042CCF456F}"/>
              </a:ext>
            </a:extLst>
          </p:cNvPr>
          <p:cNvSpPr/>
          <p:nvPr/>
        </p:nvSpPr>
        <p:spPr>
          <a:xfrm rot="10800000">
            <a:off x="17259301" y="1"/>
            <a:ext cx="1028699" cy="10286999"/>
          </a:xfrm>
          <a:prstGeom prst="rect">
            <a:avLst/>
          </a:prstGeom>
          <a:gradFill>
            <a:gsLst>
              <a:gs pos="100000">
                <a:srgbClr val="FF0000"/>
              </a:gs>
              <a:gs pos="0">
                <a:srgbClr val="92D050"/>
              </a:gs>
              <a:gs pos="65000">
                <a:schemeClr val="accent6"/>
              </a:gs>
              <a:gs pos="12000">
                <a:schemeClr val="accent1">
                  <a:lumMod val="45000"/>
                </a:schemeClr>
              </a:gs>
              <a:gs pos="86000">
                <a:srgbClr val="FFC000"/>
              </a:gs>
              <a:gs pos="39000">
                <a:schemeClr val="tx1">
                  <a:lumMod val="65000"/>
                  <a:lumOff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solidFill>
                <a:schemeClr val="tx1"/>
              </a:solidFill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AFB98CC2-10C0-52E1-42EB-ED9BC23E49AD}"/>
              </a:ext>
            </a:extLst>
          </p:cNvPr>
          <p:cNvSpPr/>
          <p:nvPr/>
        </p:nvSpPr>
        <p:spPr>
          <a:xfrm>
            <a:off x="1889594" y="8610683"/>
            <a:ext cx="3078812" cy="1026272"/>
          </a:xfrm>
          <a:custGeom>
            <a:avLst/>
            <a:gdLst/>
            <a:ahLst/>
            <a:cxnLst/>
            <a:rect l="l" t="t" r="r" b="b"/>
            <a:pathLst>
              <a:path w="6293256" h="3018791">
                <a:moveTo>
                  <a:pt x="0" y="0"/>
                </a:moveTo>
                <a:lnTo>
                  <a:pt x="6293256" y="0"/>
                </a:lnTo>
                <a:lnTo>
                  <a:pt x="6293256" y="3018791"/>
                </a:lnTo>
                <a:lnTo>
                  <a:pt x="0" y="30187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705" t="-42524" r="-15966" b="-4695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5792D29D-C3B2-55F0-A32E-96075BE8E661}"/>
              </a:ext>
            </a:extLst>
          </p:cNvPr>
          <p:cNvSpPr txBox="1"/>
          <p:nvPr/>
        </p:nvSpPr>
        <p:spPr>
          <a:xfrm>
            <a:off x="6896100" y="3789114"/>
            <a:ext cx="10325101" cy="13372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Diagnostic Limitations: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Current methods require specialized equipment and trained personnel, which are often lacking in resource-limited settings.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EAF047B-7F11-8033-956E-53ED8B0144AE}"/>
              </a:ext>
            </a:extLst>
          </p:cNvPr>
          <p:cNvSpPr txBox="1"/>
          <p:nvPr/>
        </p:nvSpPr>
        <p:spPr>
          <a:xfrm>
            <a:off x="6878870" y="5822376"/>
            <a:ext cx="10283360" cy="13372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AI in Healthcare: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Deep learning models show promise but are typically disease-specific.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Integrated approaches for multi-disease diagnosis are lacking.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8D7A73C3-22D0-657C-C3CE-56A3098BD241}"/>
              </a:ext>
            </a:extLst>
          </p:cNvPr>
          <p:cNvSpPr txBox="1"/>
          <p:nvPr/>
        </p:nvSpPr>
        <p:spPr>
          <a:xfrm>
            <a:off x="6858000" y="7630504"/>
            <a:ext cx="10325100" cy="17989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Co-occurrence and Complications: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Malaria and anemia frequently co-occur, with malaria being a leading cause of anemia in endemic regions.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Co-infection with TB further complicates clinical presentations and treatment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4645</TotalTime>
  <Words>1977</Words>
  <Application>Microsoft Office PowerPoint</Application>
  <PresentationFormat>Custom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Inter</vt:lpstr>
      <vt:lpstr>Office Theme</vt:lpstr>
      <vt:lpstr>PowerPoint Presentation</vt:lpstr>
      <vt:lpstr>Overview of Tools</vt:lpstr>
      <vt:lpstr>Materials Provided</vt:lpstr>
      <vt:lpstr>Methods &amp; Workflow</vt:lpstr>
      <vt:lpstr>Synthetic Dataset Overview</vt:lpstr>
      <vt:lpstr>Checkpoints Schedule</vt:lpstr>
      <vt:lpstr>Next Steps &amp; Q&amp;A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Tosca Simple Sales Report Presentation</dc:title>
  <dc:creator>Christine Ochola</dc:creator>
  <cp:lastModifiedBy>Cyrille Brice Fomazou Tchinda</cp:lastModifiedBy>
  <cp:revision>35</cp:revision>
  <dcterms:created xsi:type="dcterms:W3CDTF">2006-08-16T00:00:00Z</dcterms:created>
  <dcterms:modified xsi:type="dcterms:W3CDTF">2025-07-11T07:43:49Z</dcterms:modified>
  <dc:identifier>DAGdBVqbSR4</dc:identifier>
</cp:coreProperties>
</file>