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6"/>
    <a:srgbClr val="00A4C6"/>
    <a:srgbClr val="00DDE8"/>
    <a:srgbClr val="00CDEC"/>
    <a:srgbClr val="00A6F0"/>
    <a:srgbClr val="01857C"/>
    <a:srgbClr val="01B8AA"/>
    <a:srgbClr val="002060"/>
    <a:srgbClr val="C7CCE4"/>
    <a:srgbClr val="A0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em branco e preto&#10;&#10;Descrição gerada automaticamente com confiança baixa">
            <a:extLst>
              <a:ext uri="{FF2B5EF4-FFF2-40B4-BE49-F238E27FC236}">
                <a16:creationId xmlns:a16="http://schemas.microsoft.com/office/drawing/2014/main" id="{1A81DE40-D0E0-46A6-854E-9F2BB450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" y="0"/>
            <a:ext cx="12231794" cy="6858000"/>
          </a:xfrm>
          <a:prstGeom prst="rect">
            <a:avLst/>
          </a:prstGeom>
        </p:spPr>
      </p:pic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B57D6A45-E2E9-47F0-986D-FD4678A935CB}"/>
              </a:ext>
            </a:extLst>
          </p:cNvPr>
          <p:cNvSpPr/>
          <p:nvPr/>
        </p:nvSpPr>
        <p:spPr>
          <a:xfrm>
            <a:off x="27704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BD432E-0941-49A3-B5B3-9A35E1A35A94}"/>
              </a:ext>
            </a:extLst>
          </p:cNvPr>
          <p:cNvSpPr/>
          <p:nvPr/>
        </p:nvSpPr>
        <p:spPr>
          <a:xfrm>
            <a:off x="27704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58B799-AF76-4574-8B3C-543239BA8BA6}"/>
              </a:ext>
            </a:extLst>
          </p:cNvPr>
          <p:cNvSpPr/>
          <p:nvPr/>
        </p:nvSpPr>
        <p:spPr>
          <a:xfrm>
            <a:off x="153693" y="1512898"/>
            <a:ext cx="6191124" cy="2361064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CFCAD6DB-1DF9-4DC0-81BA-A912DB21F5D2}"/>
              </a:ext>
            </a:extLst>
          </p:cNvPr>
          <p:cNvSpPr/>
          <p:nvPr/>
        </p:nvSpPr>
        <p:spPr>
          <a:xfrm>
            <a:off x="6494822" y="1452707"/>
            <a:ext cx="5560866" cy="2421255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9384AA1C-E140-4666-A8A8-E1ABB22472DF}"/>
              </a:ext>
            </a:extLst>
          </p:cNvPr>
          <p:cNvSpPr/>
          <p:nvPr/>
        </p:nvSpPr>
        <p:spPr>
          <a:xfrm>
            <a:off x="127753" y="4024604"/>
            <a:ext cx="7538482" cy="2787489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2116F58-9375-41FA-8D61-06AFBBCFCCEC}"/>
              </a:ext>
            </a:extLst>
          </p:cNvPr>
          <p:cNvSpPr/>
          <p:nvPr/>
        </p:nvSpPr>
        <p:spPr>
          <a:xfrm>
            <a:off x="7815528" y="4007553"/>
            <a:ext cx="4240159" cy="2787489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85640962-8296-4A97-91B4-38C569AE496A}"/>
              </a:ext>
            </a:extLst>
          </p:cNvPr>
          <p:cNvSpPr/>
          <p:nvPr/>
        </p:nvSpPr>
        <p:spPr>
          <a:xfrm>
            <a:off x="127752" y="3970719"/>
            <a:ext cx="7538482" cy="259162"/>
          </a:xfrm>
          <a:prstGeom prst="round2SameRect">
            <a:avLst>
              <a:gd name="adj1" fmla="val 31368"/>
              <a:gd name="adj2" fmla="val 0"/>
            </a:avLst>
          </a:prstGeom>
          <a:solidFill>
            <a:srgbClr val="00A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Movimentação de Itens de Estoque</a:t>
            </a:r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0EC6EA6A-F815-4E7B-ACD7-33EBEEAAEC32}"/>
              </a:ext>
            </a:extLst>
          </p:cNvPr>
          <p:cNvSpPr/>
          <p:nvPr/>
        </p:nvSpPr>
        <p:spPr>
          <a:xfrm>
            <a:off x="152677" y="1492221"/>
            <a:ext cx="6191125" cy="259162"/>
          </a:xfrm>
          <a:prstGeom prst="round2SameRect">
            <a:avLst>
              <a:gd name="adj1" fmla="val 31368"/>
              <a:gd name="adj2" fmla="val 0"/>
            </a:avLst>
          </a:prstGeom>
          <a:solidFill>
            <a:srgbClr val="00A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Itens em Estoque por Subcategoria e Produto</a:t>
            </a:r>
          </a:p>
        </p:txBody>
      </p:sp>
      <p:sp>
        <p:nvSpPr>
          <p:cNvPr id="21" name="Retângulo: Cantos Superiores Arredondados 20">
            <a:extLst>
              <a:ext uri="{FF2B5EF4-FFF2-40B4-BE49-F238E27FC236}">
                <a16:creationId xmlns:a16="http://schemas.microsoft.com/office/drawing/2014/main" id="{B0D25CC4-1E71-4C32-B9F9-C3CF249A06FC}"/>
              </a:ext>
            </a:extLst>
          </p:cNvPr>
          <p:cNvSpPr/>
          <p:nvPr/>
        </p:nvSpPr>
        <p:spPr>
          <a:xfrm>
            <a:off x="6494826" y="1491689"/>
            <a:ext cx="5560866" cy="259162"/>
          </a:xfrm>
          <a:prstGeom prst="round2SameRect">
            <a:avLst>
              <a:gd name="adj1" fmla="val 31368"/>
              <a:gd name="adj2" fmla="val 0"/>
            </a:avLst>
          </a:prstGeom>
          <a:solidFill>
            <a:srgbClr val="00A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Estoque Acumulado por Mês</a:t>
            </a:r>
          </a:p>
        </p:txBody>
      </p:sp>
      <p:sp>
        <p:nvSpPr>
          <p:cNvPr id="22" name="Retângulo: Cantos Superiores Arredondados 21">
            <a:extLst>
              <a:ext uri="{FF2B5EF4-FFF2-40B4-BE49-F238E27FC236}">
                <a16:creationId xmlns:a16="http://schemas.microsoft.com/office/drawing/2014/main" id="{06904937-4274-4CD1-9A71-778CC04A3DF2}"/>
              </a:ext>
            </a:extLst>
          </p:cNvPr>
          <p:cNvSpPr/>
          <p:nvPr/>
        </p:nvSpPr>
        <p:spPr>
          <a:xfrm>
            <a:off x="7815529" y="3970719"/>
            <a:ext cx="4240157" cy="259162"/>
          </a:xfrm>
          <a:prstGeom prst="round2SameRect">
            <a:avLst>
              <a:gd name="adj1" fmla="val 31368"/>
              <a:gd name="adj2" fmla="val 0"/>
            </a:avLst>
          </a:prstGeom>
          <a:solidFill>
            <a:srgbClr val="00A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Itens em Estoque por Loja x Categoria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F8E5714-8ACE-4237-B50D-2794361910B7}"/>
              </a:ext>
            </a:extLst>
          </p:cNvPr>
          <p:cNvGrpSpPr/>
          <p:nvPr/>
        </p:nvGrpSpPr>
        <p:grpSpPr>
          <a:xfrm>
            <a:off x="4866973" y="46703"/>
            <a:ext cx="1753978" cy="1369438"/>
            <a:chOff x="4730536" y="125412"/>
            <a:chExt cx="1753978" cy="1072722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91C6E3F4-93F9-47F6-B303-87AAF3639B89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tângulo: Cantos Superiores Arredondados 22">
              <a:extLst>
                <a:ext uri="{FF2B5EF4-FFF2-40B4-BE49-F238E27FC236}">
                  <a16:creationId xmlns:a16="http://schemas.microsoft.com/office/drawing/2014/main" id="{DCDD8157-B1B5-4CBF-8BFA-DABA2C0B0685}"/>
                </a:ext>
              </a:extLst>
            </p:cNvPr>
            <p:cNvSpPr/>
            <p:nvPr/>
          </p:nvSpPr>
          <p:spPr>
            <a:xfrm>
              <a:off x="4730536" y="125412"/>
              <a:ext cx="1753977" cy="259162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0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Estoque Acumulado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24000E5-2F2A-44EC-A275-4A0A0D7E268A}"/>
              </a:ext>
            </a:extLst>
          </p:cNvPr>
          <p:cNvGrpSpPr/>
          <p:nvPr/>
        </p:nvGrpSpPr>
        <p:grpSpPr>
          <a:xfrm>
            <a:off x="6674167" y="46703"/>
            <a:ext cx="1753978" cy="1369438"/>
            <a:chOff x="4730536" y="125412"/>
            <a:chExt cx="1753978" cy="1072722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11305835-9C12-4CAF-ABDA-5C430D5D250A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tângulo: Cantos Superiores Arredondados 26">
              <a:extLst>
                <a:ext uri="{FF2B5EF4-FFF2-40B4-BE49-F238E27FC236}">
                  <a16:creationId xmlns:a16="http://schemas.microsoft.com/office/drawing/2014/main" id="{4DF2E4D7-3C53-422E-981B-EFEDF39B6A59}"/>
                </a:ext>
              </a:extLst>
            </p:cNvPr>
            <p:cNvSpPr/>
            <p:nvPr/>
          </p:nvSpPr>
          <p:spPr>
            <a:xfrm>
              <a:off x="4730536" y="125412"/>
              <a:ext cx="1753977" cy="259162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0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Entradas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C667DC9-12D3-472D-8252-AE1FE40A497A}"/>
              </a:ext>
            </a:extLst>
          </p:cNvPr>
          <p:cNvGrpSpPr/>
          <p:nvPr/>
        </p:nvGrpSpPr>
        <p:grpSpPr>
          <a:xfrm>
            <a:off x="8481361" y="46703"/>
            <a:ext cx="1753978" cy="1369438"/>
            <a:chOff x="4730536" y="125412"/>
            <a:chExt cx="1753978" cy="1072722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4C1109DC-5AED-4333-982C-B1C32658F38E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tângulo: Cantos Superiores Arredondados 32">
              <a:extLst>
                <a:ext uri="{FF2B5EF4-FFF2-40B4-BE49-F238E27FC236}">
                  <a16:creationId xmlns:a16="http://schemas.microsoft.com/office/drawing/2014/main" id="{B59D045C-9B50-49F8-981A-9C9CF8CB8931}"/>
                </a:ext>
              </a:extLst>
            </p:cNvPr>
            <p:cNvSpPr/>
            <p:nvPr/>
          </p:nvSpPr>
          <p:spPr>
            <a:xfrm>
              <a:off x="4730536" y="125412"/>
              <a:ext cx="1753977" cy="259162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0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Saídas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2D1A447-5443-417B-8873-CFA974B6A548}"/>
              </a:ext>
            </a:extLst>
          </p:cNvPr>
          <p:cNvGrpSpPr/>
          <p:nvPr/>
        </p:nvGrpSpPr>
        <p:grpSpPr>
          <a:xfrm>
            <a:off x="10288556" y="46703"/>
            <a:ext cx="1753978" cy="1369438"/>
            <a:chOff x="4730536" y="125412"/>
            <a:chExt cx="1753978" cy="1072722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74483E75-33E0-41A8-B286-87D06204E4B8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tângulo: Cantos Superiores Arredondados 35">
              <a:extLst>
                <a:ext uri="{FF2B5EF4-FFF2-40B4-BE49-F238E27FC236}">
                  <a16:creationId xmlns:a16="http://schemas.microsoft.com/office/drawing/2014/main" id="{C7365827-B5C8-48F3-8BC5-AF418497DB67}"/>
                </a:ext>
              </a:extLst>
            </p:cNvPr>
            <p:cNvSpPr/>
            <p:nvPr/>
          </p:nvSpPr>
          <p:spPr>
            <a:xfrm>
              <a:off x="4730536" y="125412"/>
              <a:ext cx="1753977" cy="259162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rgbClr val="00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Devoluções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42AD3CE-B25D-4018-AAE6-9A3092557A25}"/>
              </a:ext>
            </a:extLst>
          </p:cNvPr>
          <p:cNvGrpSpPr/>
          <p:nvPr/>
        </p:nvGrpSpPr>
        <p:grpSpPr>
          <a:xfrm>
            <a:off x="1941657" y="43012"/>
            <a:ext cx="2732979" cy="1369438"/>
            <a:chOff x="4730536" y="125412"/>
            <a:chExt cx="1753978" cy="1072722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C4471A9C-C90B-4408-995D-A324B82BA276}"/>
                </a:ext>
              </a:extLst>
            </p:cNvPr>
            <p:cNvSpPr/>
            <p:nvPr/>
          </p:nvSpPr>
          <p:spPr>
            <a:xfrm>
              <a:off x="4730536" y="128699"/>
              <a:ext cx="1753978" cy="1069435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tângulo: Cantos Superiores Arredondados 37">
              <a:extLst>
                <a:ext uri="{FF2B5EF4-FFF2-40B4-BE49-F238E27FC236}">
                  <a16:creationId xmlns:a16="http://schemas.microsoft.com/office/drawing/2014/main" id="{F2A77C7D-FB9D-4D88-9CF9-BADE35234970}"/>
                </a:ext>
              </a:extLst>
            </p:cNvPr>
            <p:cNvSpPr/>
            <p:nvPr/>
          </p:nvSpPr>
          <p:spPr>
            <a:xfrm>
              <a:off x="4730536" y="125412"/>
              <a:ext cx="1753977" cy="259162"/>
            </a:xfrm>
            <a:prstGeom prst="round2SameRect">
              <a:avLst>
                <a:gd name="adj1" fmla="val 31368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Filtros</a:t>
              </a:r>
            </a:p>
          </p:txBody>
        </p:sp>
      </p:grp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8ECF2A00-E766-47A7-B2AC-339ABAB98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84" y="-25951"/>
            <a:ext cx="1197457" cy="1197457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EA170374-358E-4259-A471-35461F297B49}"/>
              </a:ext>
            </a:extLst>
          </p:cNvPr>
          <p:cNvSpPr txBox="1"/>
          <p:nvPr/>
        </p:nvSpPr>
        <p:spPr>
          <a:xfrm>
            <a:off x="191167" y="902772"/>
            <a:ext cx="175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6B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ESTOQUE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3C9AF302-83CF-4055-98E3-F06941DFB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57" y="416870"/>
            <a:ext cx="360000" cy="360000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243DBD55-B5D5-4071-AA4A-85C7A82EA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945055"/>
            <a:ext cx="367539" cy="3600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7CC255D-B500-4ED6-8683-906EF5961C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71" y="945055"/>
            <a:ext cx="367200" cy="360000"/>
          </a:xfrm>
          <a:prstGeom prst="rect">
            <a:avLst/>
          </a:prstGeom>
        </p:spPr>
      </p:pic>
      <p:pic>
        <p:nvPicPr>
          <p:cNvPr id="15" name="Imagem 14" descr="Uma imagem contendo Ícone&#10;&#10;Descrição gerada automaticamente">
            <a:extLst>
              <a:ext uri="{FF2B5EF4-FFF2-40B4-BE49-F238E27FC236}">
                <a16:creationId xmlns:a16="http://schemas.microsoft.com/office/drawing/2014/main" id="{9DAAC555-90C2-4DB1-8831-9A7016CA07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40" y="963350"/>
            <a:ext cx="360000" cy="360000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B6860D69-CA25-487C-ADDB-37A8A9C7EA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2" y="945055"/>
            <a:ext cx="367200" cy="360000"/>
          </a:xfrm>
          <a:prstGeom prst="rect">
            <a:avLst/>
          </a:prstGeom>
        </p:spPr>
      </p:pic>
      <p:pic>
        <p:nvPicPr>
          <p:cNvPr id="28" name="Gráfico 27" descr="Inventário correto com preenchimento sólido">
            <a:extLst>
              <a:ext uri="{FF2B5EF4-FFF2-40B4-BE49-F238E27FC236}">
                <a16:creationId xmlns:a16="http://schemas.microsoft.com/office/drawing/2014/main" id="{B2BA6FB9-73AA-496E-9DD6-9DC0D08054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13175" y="94505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99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Neilton Souza</cp:lastModifiedBy>
  <cp:revision>9</cp:revision>
  <dcterms:created xsi:type="dcterms:W3CDTF">2022-02-02T21:26:44Z</dcterms:created>
  <dcterms:modified xsi:type="dcterms:W3CDTF">2023-03-14T16:46:34Z</dcterms:modified>
</cp:coreProperties>
</file>