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Raleway Thin"/>
      <p:regular r:id="rId41"/>
      <p:bold r:id="rId42"/>
      <p:italic r:id="rId43"/>
      <p:boldItalic r:id="rId44"/>
    </p:embeddedFont>
    <p:embeddedFont>
      <p:font typeface="Lora"/>
      <p:regular r:id="rId45"/>
      <p:bold r:id="rId46"/>
      <p:italic r:id="rId47"/>
      <p:boldItalic r:id="rId48"/>
    </p:embeddedFont>
    <p:embeddedFont>
      <p:font typeface="Lora Regula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B8887D-C493-451A-B708-0C5204AB08E9}">
  <a:tblStyle styleId="{6BB8887D-C493-451A-B708-0C5204AB0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30F06A8-FA62-4B9C-847C-8192979650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42" Type="http://schemas.openxmlformats.org/officeDocument/2006/relationships/font" Target="fonts/RalewayThin-bold.fntdata"/><Relationship Id="rId41" Type="http://schemas.openxmlformats.org/officeDocument/2006/relationships/font" Target="fonts/RalewayThin-regular.fntdata"/><Relationship Id="rId44" Type="http://schemas.openxmlformats.org/officeDocument/2006/relationships/font" Target="fonts/RalewayThin-boldItalic.fntdata"/><Relationship Id="rId43" Type="http://schemas.openxmlformats.org/officeDocument/2006/relationships/font" Target="fonts/RalewayThin-italic.fntdata"/><Relationship Id="rId46" Type="http://schemas.openxmlformats.org/officeDocument/2006/relationships/font" Target="fonts/Lora-bold.fntdata"/><Relationship Id="rId45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ora-boldItalic.fntdata"/><Relationship Id="rId47" Type="http://schemas.openxmlformats.org/officeDocument/2006/relationships/font" Target="fonts/Lora-italic.fntdata"/><Relationship Id="rId49" Type="http://schemas.openxmlformats.org/officeDocument/2006/relationships/font" Target="fonts/LoraRegula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regular.fntdata"/><Relationship Id="rId32" Type="http://schemas.openxmlformats.org/officeDocument/2006/relationships/slide" Target="slides/slide26.xml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Lato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Lato-italic.fntdata"/><Relationship Id="rId38" Type="http://schemas.openxmlformats.org/officeDocument/2006/relationships/font" Target="fonts/La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oraRegular-italic.fntdata"/><Relationship Id="rId50" Type="http://schemas.openxmlformats.org/officeDocument/2006/relationships/font" Target="fonts/LoraRegular-bold.fntdata"/><Relationship Id="rId52" Type="http://schemas.openxmlformats.org/officeDocument/2006/relationships/font" Target="fonts/LoraRegula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3f398d28d_4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3f398d28d_4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3f398d28d_3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3f398d28d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f398d2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3f398d2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3f398d28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3f398d28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3f398d28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3f398d28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3f398d28d_1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3f398d28d_1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3f398d28d_1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3f398d28d_1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3f398d28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3f398d28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3f398d28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3f398d28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3f398d28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3f398d28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bias low variance - Underfit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error - not learning anything from training data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Training AUC is low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variance low bias - Overfit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Overfits towards training data so much that it is too sensitive to changes in training data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Training AUC is very high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3f398d28d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3f398d28d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f398d28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3f398d28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3f398d28d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3f398d28d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3f398d28d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3f398d28d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3f398d28d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3f398d28d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3f398d28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3f398d28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3f398d28d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3f398d28d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3f398d28d_3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3f398d28d_3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3f398d28d_1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3f398d28d_1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3f398d2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3f398d2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3f398d2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3f398d2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3f398d28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3f398d28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3f398d28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3f398d28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f398d28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3f398d28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f398d28d_1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f398d28d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3f398d28d_3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3f398d28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433075"/>
            <a:ext cx="76881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Riiid AIEd Challenge 2020 (5DMACP03)</a:t>
            </a:r>
            <a:endParaRPr b="0" sz="65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{6BB8887D-C493-451A-B708-0C5204AB08E9}</a:tableStyleId>
              </a:tblPr>
              <a:tblGrid>
                <a:gridCol w="2413000"/>
                <a:gridCol w="2413000"/>
                <a:gridCol w="2413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ora Regular"/>
                          <a:ea typeface="Lora Regular"/>
                          <a:cs typeface="Lora Regular"/>
                          <a:sym typeface="Lora Regular"/>
                        </a:rPr>
                        <a:t>Team D-1</a:t>
                      </a:r>
                      <a:endParaRPr sz="1500">
                        <a:latin typeface="Lora Regular"/>
                        <a:ea typeface="Lora Regular"/>
                        <a:cs typeface="Lora Regular"/>
                        <a:sym typeface="Lor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Sumit Kumar Singh 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01FE18BCS231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438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Sneha Majjigudda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01FE18BCS211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419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Swati S Mugda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01FE18BCS237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444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Naveen Kumar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01FE19BCS426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460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276" y="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aphicFrame>
        <p:nvGraphicFramePr>
          <p:cNvPr id="89" name="Google Shape;89;p13"/>
          <p:cNvGraphicFramePr/>
          <p:nvPr/>
        </p:nvGraphicFramePr>
        <p:xfrm>
          <a:off x="952500" y="378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{6BB8887D-C493-451A-B708-0C5204AB08E9}</a:tableStyleId>
              </a:tblPr>
              <a:tblGrid>
                <a:gridCol w="3983825"/>
                <a:gridCol w="325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Leader - Sumit Kumar Singh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Name - D</a:t>
                      </a:r>
                      <a:r>
                        <a:rPr lang="en"/>
                        <a:t>1_5D_2020_SoCSE_KLETech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Number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 Instructor - Shashidhar Vyakarnal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 Code - 18ECSC301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676175" y="1043125"/>
            <a:ext cx="1093500" cy="3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948363" y="4427800"/>
            <a:ext cx="30489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Fig 7. Test.csv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22050" l="5791" r="47766" t="3852"/>
          <a:stretch/>
        </p:blipFill>
        <p:spPr>
          <a:xfrm>
            <a:off x="676175" y="1164525"/>
            <a:ext cx="3593276" cy="32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4939175" y="1043125"/>
            <a:ext cx="1093500" cy="3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5068825" y="3476613"/>
            <a:ext cx="3593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</a:rPr>
              <a:t>Fig 8. </a:t>
            </a:r>
            <a:r>
              <a:rPr lang="en" sz="1200">
                <a:solidFill>
                  <a:srgbClr val="000000"/>
                </a:solidFill>
              </a:rPr>
              <a:t> example_sample_submission.csv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62730" l="5428" r="52231" t="20486"/>
          <a:stretch/>
        </p:blipFill>
        <p:spPr>
          <a:xfrm>
            <a:off x="5007325" y="1619750"/>
            <a:ext cx="3716286" cy="93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b="19221" l="5428" r="52231" t="63995"/>
          <a:stretch/>
        </p:blipFill>
        <p:spPr>
          <a:xfrm>
            <a:off x="5007390" y="2471869"/>
            <a:ext cx="3716286" cy="937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>
            <p:ph type="title"/>
          </p:nvPr>
        </p:nvSpPr>
        <p:spPr>
          <a:xfrm>
            <a:off x="676175" y="265650"/>
            <a:ext cx="76884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ora Regular"/>
                <a:ea typeface="Lora Regular"/>
                <a:cs typeface="Lora Regular"/>
                <a:sym typeface="Lora Regular"/>
              </a:rPr>
              <a:t>Dataset</a:t>
            </a:r>
            <a:endParaRPr b="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310875" y="1713825"/>
            <a:ext cx="30354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Correlation heat map helps to decide which attributes affect target variable the most.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0" l="0" r="2638" t="0"/>
          <a:stretch/>
        </p:blipFill>
        <p:spPr>
          <a:xfrm>
            <a:off x="3430066" y="621500"/>
            <a:ext cx="5669609" cy="45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>
            <p:ph type="title"/>
          </p:nvPr>
        </p:nvSpPr>
        <p:spPr>
          <a:xfrm>
            <a:off x="703400" y="566450"/>
            <a:ext cx="31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5359000" y="4743300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 9. Correlation Heat Map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8600" y="0"/>
            <a:ext cx="3035400" cy="6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727650" y="55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(cont.)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266125" y="1530875"/>
            <a:ext cx="33414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tudent has seen explanation of previous questions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Student is more likely to answer next questions correctly.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b="14685" l="31305" r="22603" t="41253"/>
          <a:stretch/>
        </p:blipFill>
        <p:spPr>
          <a:xfrm>
            <a:off x="3607522" y="1254100"/>
            <a:ext cx="5438828" cy="29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4080538" y="4019475"/>
            <a:ext cx="4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 10. Answered_correctly vs Prior_question_had_explanation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24"/>
          <p:cNvCxnSpPr/>
          <p:nvPr/>
        </p:nvCxnSpPr>
        <p:spPr>
          <a:xfrm>
            <a:off x="1936825" y="2409782"/>
            <a:ext cx="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727650" y="55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(cont.)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266125" y="1530875"/>
            <a:ext cx="33414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Part 1 in TOEIC is most correctly answered part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Helps to analyse difficulty of parts based of number of times they have been answered correctly.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551450" y="3904325"/>
            <a:ext cx="4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 11. Percentage of answered_correctly for each part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17677" l="30689" r="23409" t="39705"/>
          <a:stretch/>
        </p:blipFill>
        <p:spPr>
          <a:xfrm>
            <a:off x="3658350" y="1091475"/>
            <a:ext cx="5385902" cy="281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727650" y="58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727650" y="1322375"/>
            <a:ext cx="39249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8">
                <a:solidFill>
                  <a:srgbClr val="000000"/>
                </a:solidFill>
              </a:rPr>
              <a:t>Data Cleaning</a:t>
            </a:r>
            <a:endParaRPr b="1" sz="182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I.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Handling the Null Values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Inserting ‘0’  for numeric attributes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Inserting ‘False’ for categorical attributes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4810750" y="1282163"/>
            <a:ext cx="39249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II.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Dropping Irrelevant Attributes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Dropping attributes like ‘row_id’ that are redundant.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727650" y="3104450"/>
            <a:ext cx="35772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8">
                <a:latin typeface="Lato"/>
                <a:ea typeface="Lato"/>
                <a:cs typeface="Lato"/>
                <a:sym typeface="Lato"/>
              </a:rPr>
              <a:t>Data Transformation</a:t>
            </a:r>
            <a:endParaRPr b="1" sz="1828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I.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Label Encoding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Categorical variables are converted to numerical variables using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Label Encoder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4810750" y="3010475"/>
            <a:ext cx="39249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II.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Data Type Conversion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Converting the data types of attributes to optimize memory.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729450" y="59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10109" r="5998" t="9206"/>
          <a:stretch/>
        </p:blipFill>
        <p:spPr>
          <a:xfrm>
            <a:off x="6517843" y="1323075"/>
            <a:ext cx="2626157" cy="26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>
            <a:off x="565575" y="3881400"/>
            <a:ext cx="450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793475" y="1397763"/>
            <a:ext cx="5647500" cy="28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b="1" lang="en" sz="1400">
                <a:solidFill>
                  <a:srgbClr val="000000"/>
                </a:solidFill>
              </a:rPr>
              <a:t>Lagtime</a:t>
            </a:r>
            <a:r>
              <a:rPr lang="en" sz="1400">
                <a:solidFill>
                  <a:srgbClr val="000000"/>
                </a:solidFill>
              </a:rPr>
              <a:t> - The time a user takes between answering 2 questions.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b="1" lang="en" sz="1400">
                <a:solidFill>
                  <a:srgbClr val="000000"/>
                </a:solidFill>
              </a:rPr>
              <a:t>User_interaction_count</a:t>
            </a:r>
            <a:r>
              <a:rPr lang="en" sz="1400">
                <a:solidFill>
                  <a:srgbClr val="000000"/>
                </a:solidFill>
              </a:rPr>
              <a:t> - The number of times a user interacts with content ids.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b="1" lang="en" sz="1400">
                <a:solidFill>
                  <a:srgbClr val="000000"/>
                </a:solidFill>
              </a:rPr>
              <a:t>User_lecture_sum</a:t>
            </a:r>
            <a:r>
              <a:rPr lang="en" sz="1400">
                <a:solidFill>
                  <a:srgbClr val="000000"/>
                </a:solidFill>
              </a:rPr>
              <a:t> - The Number of lectures a user has seen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b="1" lang="en" sz="1400">
                <a:solidFill>
                  <a:srgbClr val="000000"/>
                </a:solidFill>
              </a:rPr>
              <a:t>User_Correctness</a:t>
            </a:r>
            <a:r>
              <a:rPr lang="en" sz="1400">
                <a:solidFill>
                  <a:srgbClr val="000000"/>
                </a:solidFill>
              </a:rPr>
              <a:t> - The number of question a user has answered correctly over all the questions attempted.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b="1" lang="en" sz="1400">
                <a:solidFill>
                  <a:srgbClr val="000000"/>
                </a:solidFill>
              </a:rPr>
              <a:t>Attempt_no</a:t>
            </a:r>
            <a:r>
              <a:rPr lang="en" sz="1400">
                <a:solidFill>
                  <a:srgbClr val="000000"/>
                </a:solidFill>
              </a:rPr>
              <a:t> - The count value of the attempt of a user on a particular content id.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b="1" lang="en" sz="1400">
                <a:solidFill>
                  <a:srgbClr val="000000"/>
                </a:solidFill>
              </a:rPr>
              <a:t>Correct_Probability - </a:t>
            </a:r>
            <a:r>
              <a:rPr lang="en" sz="1400">
                <a:solidFill>
                  <a:srgbClr val="000000"/>
                </a:solidFill>
              </a:rPr>
              <a:t>derived from the TrueSkill library that implements Microsoft TrueSkill Ranking System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6753925" y="3969675"/>
            <a:ext cx="21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 12. TrueSkill Graph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729450" y="631650"/>
            <a:ext cx="76887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257100" y="1361425"/>
            <a:ext cx="58500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Boosting is an ensemble meta-algorithm for primarily reducing bias, and also variance in supervised learning.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 family of machine learning algorithms that convert weak learners to strong ones.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LGBM is a powerful boosting algorithm.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Ensembling can also be used when pairing up two models to give one output.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LGBM and SAKT have been paired for our challenge.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66797" r="0" t="2987"/>
          <a:stretch/>
        </p:blipFill>
        <p:spPr>
          <a:xfrm>
            <a:off x="6488225" y="1173950"/>
            <a:ext cx="2499676" cy="28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81" name="Google Shape;281;p28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6998113" y="3977575"/>
            <a:ext cx="14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 13. Boosting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729450" y="56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88" name="Google Shape;288;p29"/>
          <p:cNvGraphicFramePr/>
          <p:nvPr/>
        </p:nvGraphicFramePr>
        <p:xfrm>
          <a:off x="1232425" y="135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{130F06A8-FA62-4B9C-847C-819297965021}</a:tableStyleId>
              </a:tblPr>
              <a:tblGrid>
                <a:gridCol w="3339575"/>
                <a:gridCol w="3339575"/>
              </a:tblGrid>
              <a:tr h="3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Learning Model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Best AUC score obtained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0.5968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0.6570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LGBM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0.7568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0.6640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K-Nearest Neighbour Classifier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0.6121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Naive Bayes Classifier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CatBoost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0.7489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LGBM + SAKT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0.7830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3419550" y="4634000"/>
            <a:ext cx="23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Table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727650" y="55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using Learning Curves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4527" r="6003" t="0"/>
          <a:stretch/>
        </p:blipFill>
        <p:spPr>
          <a:xfrm>
            <a:off x="493775" y="1595875"/>
            <a:ext cx="4078224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1448088" y="4339075"/>
            <a:ext cx="216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 14. Logistic Regression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4830425" y="1520675"/>
            <a:ext cx="3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967525" y="2013175"/>
            <a:ext cx="369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learning curve shows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high bias, low variance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AUC is lower than Validation AUC suggesting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Underfitting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727650" y="55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using Learning Curves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3668" l="3844" r="6965" t="5743"/>
          <a:stretch/>
        </p:blipFill>
        <p:spPr>
          <a:xfrm>
            <a:off x="4738950" y="1647200"/>
            <a:ext cx="3945951" cy="26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/>
        </p:nvSpPr>
        <p:spPr>
          <a:xfrm>
            <a:off x="5804275" y="4401263"/>
            <a:ext cx="18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 15.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Decision Tree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520450" y="1927063"/>
            <a:ext cx="39441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learning curve shows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low bias, high variance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AUC is higher than Validation AUC suggesting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Overfitting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12" name="Google Shape;312;p31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27650" y="1550950"/>
            <a:ext cx="384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Riid Labs launched Santa in 2017, to help students better prepare for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TOEIC test.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27650" y="2328000"/>
            <a:ext cx="379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EdNet, the dataset,  contains 131,441,538 interactions from 784,309 students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27650" y="3105050"/>
            <a:ext cx="379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Personalized education to understand how a student fares when faced with a new concept is helpful for teaching them.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276" y="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850" y="19654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727650" y="55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using Learning Curves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4882825" y="2037450"/>
            <a:ext cx="37398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LGBM model shows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low variance , low bias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suggesting that it is a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proper fit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for the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model generalizes well for unseen data.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4282" l="3622" r="4903" t="4218"/>
          <a:stretch/>
        </p:blipFill>
        <p:spPr>
          <a:xfrm>
            <a:off x="743925" y="1662975"/>
            <a:ext cx="4055850" cy="2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 txBox="1"/>
          <p:nvPr/>
        </p:nvSpPr>
        <p:spPr>
          <a:xfrm>
            <a:off x="2034748" y="4463450"/>
            <a:ext cx="14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Fig. 16  LGBM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22" name="Google Shape;322;p32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727650" y="55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using Learning Curves</a:t>
            </a:r>
            <a:endParaRPr/>
          </a:p>
        </p:txBody>
      </p:sp>
      <p:sp>
        <p:nvSpPr>
          <p:cNvPr id="328" name="Google Shape;328;p33"/>
          <p:cNvSpPr txBox="1"/>
          <p:nvPr/>
        </p:nvSpPr>
        <p:spPr>
          <a:xfrm>
            <a:off x="6035698" y="4282125"/>
            <a:ext cx="14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Fig. 17 CatBoost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650500"/>
            <a:ext cx="4401599" cy="27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3"/>
          <p:cNvSpPr txBox="1"/>
          <p:nvPr/>
        </p:nvSpPr>
        <p:spPr>
          <a:xfrm>
            <a:off x="718450" y="1665525"/>
            <a:ext cx="3583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learning curve shows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low bias, low variance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AUC and Validation AUC converges with increase in training size.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model generalizes well for unseen data.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32" name="Google Shape;332;p33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727650" y="55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using Learning Curves</a:t>
            </a:r>
            <a:endParaRPr/>
          </a:p>
        </p:txBody>
      </p:sp>
      <p:sp>
        <p:nvSpPr>
          <p:cNvPr id="338" name="Google Shape;338;p34"/>
          <p:cNvSpPr txBox="1"/>
          <p:nvPr/>
        </p:nvSpPr>
        <p:spPr>
          <a:xfrm>
            <a:off x="1623225" y="4463450"/>
            <a:ext cx="18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Fig. 18 Random Forest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9" name="Google Shape;339;p34"/>
          <p:cNvPicPr preferRelativeResize="0"/>
          <p:nvPr/>
        </p:nvPicPr>
        <p:blipFill rotWithShape="1">
          <a:blip r:embed="rId3">
            <a:alphaModFix/>
          </a:blip>
          <a:srcRect b="4105" l="2678" r="3985" t="6256"/>
          <a:stretch/>
        </p:blipFill>
        <p:spPr>
          <a:xfrm>
            <a:off x="347500" y="1551175"/>
            <a:ext cx="4411749" cy="28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/>
        </p:nvSpPr>
        <p:spPr>
          <a:xfrm>
            <a:off x="4967025" y="1850575"/>
            <a:ext cx="38178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learning curve shows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low bias, high variance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AUC is higher than Validation AUC suggesting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Overfitting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42" name="Google Shape;342;p34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7276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KDD Iterations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625" y="1277575"/>
            <a:ext cx="4921925" cy="35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2401038" y="4646275"/>
            <a:ext cx="4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Fig. 19 Score Increase after every KDD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727650" y="59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 in KDD Iterations</a:t>
            </a:r>
            <a:endParaRPr/>
          </a:p>
        </p:txBody>
      </p:sp>
      <p:sp>
        <p:nvSpPr>
          <p:cNvPr id="357" name="Google Shape;357;p36"/>
          <p:cNvSpPr txBox="1"/>
          <p:nvPr/>
        </p:nvSpPr>
        <p:spPr>
          <a:xfrm>
            <a:off x="912475" y="1534825"/>
            <a:ext cx="5786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Questions Mean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Hmean, User Correctness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Temporal user correctness,  Content correctness, Lagtime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Bundle Correctness, First Tag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Explanation mean, task_content_correctness, Attempt_No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True Skill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LGBM + SAKT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59" name="Google Shape;359;p36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75" y="1265413"/>
            <a:ext cx="4827249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 txBox="1"/>
          <p:nvPr/>
        </p:nvSpPr>
        <p:spPr>
          <a:xfrm>
            <a:off x="731925" y="621625"/>
            <a:ext cx="78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Ranking Trend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6" name="Google Shape;3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67" name="Google Shape;367;p37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3092100" y="4250250"/>
            <a:ext cx="29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Fig. 20 Ranking Trend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ctrTitle"/>
          </p:nvPr>
        </p:nvSpPr>
        <p:spPr>
          <a:xfrm>
            <a:off x="669300" y="551450"/>
            <a:ext cx="76881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endParaRPr sz="2300"/>
          </a:p>
        </p:txBody>
      </p:sp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729625" y="1493925"/>
            <a:ext cx="76881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Temporal Features </a:t>
            </a:r>
            <a:r>
              <a:rPr lang="en"/>
              <a:t>increase</a:t>
            </a:r>
            <a:r>
              <a:rPr lang="en"/>
              <a:t> the capability of knowledge tracing algorithms.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Self attention based Transformer models performed better than boosting algorithms like LGBM.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 with better parameter tuning and feature generation LGBM can give </a:t>
            </a:r>
            <a:r>
              <a:rPr lang="en"/>
              <a:t>competitive</a:t>
            </a:r>
            <a:r>
              <a:rPr lang="en"/>
              <a:t> results to deep learning techniques like SAKT</a:t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15438" l="4458" r="3621" t="3819"/>
          <a:stretch/>
        </p:blipFill>
        <p:spPr>
          <a:xfrm>
            <a:off x="230100" y="2011450"/>
            <a:ext cx="4341900" cy="242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812725" y="1957850"/>
            <a:ext cx="14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BYJU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8079" l="2447" r="3061" t="0"/>
          <a:stretch/>
        </p:blipFill>
        <p:spPr>
          <a:xfrm>
            <a:off x="4713075" y="2003500"/>
            <a:ext cx="4341897" cy="24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6504375" y="2011450"/>
            <a:ext cx="12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30100" y="4804800"/>
            <a:ext cx="127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Source  :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craft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.co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139600" y="4443775"/>
            <a:ext cx="48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Increase in paying subscribers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BYJU and Unacademy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8276" y="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5861400" y="474330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30100" y="1407175"/>
            <a:ext cx="66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EdTech is booming and has potential for a lot of research as well.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752000" y="4443775"/>
            <a:ext cx="12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 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626475" y="4443775"/>
            <a:ext cx="10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 2.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9450" y="611600"/>
            <a:ext cx="76887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Problem Statement</a:t>
            </a:r>
            <a:endParaRPr sz="2300"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729450" y="1363575"/>
            <a:ext cx="56970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challenge is to create an algorithm for "Knowledge Tracing," the modeling of student knowledge over time. The goal is to accurately predict how students will perform on future interactions.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Predictions should be made based on the student’s performance history, the performance of other students on same question, metadata about the questions and lectures, and more.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276" y="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100" y="1594050"/>
            <a:ext cx="1434299" cy="14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7650" y="559375"/>
            <a:ext cx="76887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7650" y="1285025"/>
            <a:ext cx="7688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EdNet: A Large-Scale Hierarchical Dataset in Education </a:t>
            </a:r>
            <a:r>
              <a:rPr b="1" lang="en" sz="12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[1]</a:t>
            </a:r>
            <a:endParaRPr b="1" sz="12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EdNet is a dataset consisting of all student-system interactions collected  by Santa, a multi-platform AI tutoring service. It aims to prepare students for the TOEIC (Test of English for International Communication R ) Listening and Reading Test.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Figure 3: Hierarchical structure of EdNet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5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12955" l="10653" r="8701" t="3620"/>
          <a:stretch/>
        </p:blipFill>
        <p:spPr>
          <a:xfrm>
            <a:off x="1882988" y="2420375"/>
            <a:ext cx="53816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8276" y="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80475" y="561475"/>
            <a:ext cx="88932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LightGBM: A Highly Efficient Gradient Boosting Decision Tree </a:t>
            </a:r>
            <a:r>
              <a:rPr lang="en" sz="1200">
                <a:solidFill>
                  <a:srgbClr val="000000"/>
                </a:solidFill>
              </a:rPr>
              <a:t>[4]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72025" y="1313450"/>
            <a:ext cx="76461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Gradient Boosting Decision Tree (GBDT) is a popular machine learning algorithm.GBDT is an ensemble model of decision trees, which are trained in sequence.LightGBM, which contains two novel techniques: Gradient-based One-Side Sampling and Exclusive Feature Bundling to deal with large numbers of data instances and large number of features respectively.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It is more efficient than other gradient boosting  algorithms as it reduces the optimal bundling problem to a graph coloring problem, and solving it by a greedy algorithm with a constant approximation ratio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276" y="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9450" y="591550"/>
            <a:ext cx="76887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A Self-Attentive model for Knowledge Tracing</a:t>
            </a:r>
            <a:r>
              <a:rPr lang="en" sz="1200">
                <a:solidFill>
                  <a:srgbClr val="000000"/>
                </a:solidFill>
              </a:rPr>
              <a:t>[2]</a:t>
            </a:r>
            <a:endParaRPr sz="1200"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729450" y="1333500"/>
            <a:ext cx="76887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self-attention based knowledge tracing model(SAKT), it models a student’s interaction history and predicts his performance on the next exercise by considering the relevant exercises from his past interactions.The relevance between the knowledge concepts is  identified using  self-attention based approach.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Since predictions are made based on relatively few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past activities, it handles the data sparsity problem</a:t>
            </a:r>
            <a:r>
              <a:rPr lang="en" sz="1600">
                <a:solidFill>
                  <a:srgbClr val="000000"/>
                </a:solidFill>
              </a:rPr>
              <a:t> which is the case in most real world data.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276" y="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339298" y="2557994"/>
            <a:ext cx="1776000" cy="643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EDA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721329" y="4435312"/>
            <a:ext cx="76575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8" name="Google Shape;158;p20"/>
          <p:cNvGrpSpPr/>
          <p:nvPr/>
        </p:nvGrpSpPr>
        <p:grpSpPr>
          <a:xfrm>
            <a:off x="908217" y="2049438"/>
            <a:ext cx="197866" cy="512741"/>
            <a:chOff x="777447" y="1610215"/>
            <a:chExt cx="198900" cy="593656"/>
          </a:xfrm>
        </p:grpSpPr>
        <p:cxnSp>
          <p:nvCxnSpPr>
            <p:cNvPr id="159" name="Google Shape;159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27475" y="392463"/>
            <a:ext cx="3145500" cy="23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Visualize available data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Try to find out main characteristics 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and relationships between given attributes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1807762" y="2557994"/>
            <a:ext cx="2040300" cy="643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2115428" y="2676797"/>
            <a:ext cx="144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Pre Processing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64" name="Google Shape;164;p20"/>
          <p:cNvGrpSpPr/>
          <p:nvPr/>
        </p:nvGrpSpPr>
        <p:grpSpPr>
          <a:xfrm>
            <a:off x="2254641" y="3197073"/>
            <a:ext cx="197866" cy="512741"/>
            <a:chOff x="2223534" y="2938958"/>
            <a:chExt cx="198900" cy="593656"/>
          </a:xfrm>
        </p:grpSpPr>
        <p:cxnSp>
          <p:nvCxnSpPr>
            <p:cNvPr id="165" name="Google Shape;165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106096" y="3823869"/>
            <a:ext cx="28770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Changing Variable data types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Convert categorical to numerical variables using label or one hot encoding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454088" y="2557994"/>
            <a:ext cx="2040300" cy="643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748329" y="2676797"/>
            <a:ext cx="144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5">
                <a:solidFill>
                  <a:schemeClr val="lt1"/>
                </a:solidFill>
              </a:rPr>
              <a:t>Feature</a:t>
            </a:r>
            <a:endParaRPr b="1" sz="1405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5">
                <a:solidFill>
                  <a:schemeClr val="lt1"/>
                </a:solidFill>
              </a:rPr>
              <a:t>Engineering</a:t>
            </a:r>
            <a:endParaRPr b="1" sz="1405">
              <a:solidFill>
                <a:schemeClr val="lt1"/>
              </a:solidFill>
            </a:endParaRPr>
          </a:p>
        </p:txBody>
      </p:sp>
      <p:grpSp>
        <p:nvGrpSpPr>
          <p:cNvPr id="170" name="Google Shape;170;p20"/>
          <p:cNvGrpSpPr/>
          <p:nvPr/>
        </p:nvGrpSpPr>
        <p:grpSpPr>
          <a:xfrm>
            <a:off x="4037771" y="2049438"/>
            <a:ext cx="197866" cy="512741"/>
            <a:chOff x="3918084" y="1610215"/>
            <a:chExt cx="198900" cy="593656"/>
          </a:xfrm>
        </p:grpSpPr>
        <p:cxnSp>
          <p:nvCxnSpPr>
            <p:cNvPr id="171" name="Google Shape;17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454100" y="749892"/>
            <a:ext cx="2481300" cy="12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Create Temporal features for users and content</a:t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Create TrueSkill Feature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100415" y="2557994"/>
            <a:ext cx="2040300" cy="643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5388716" y="2676797"/>
            <a:ext cx="1308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2">
                <a:solidFill>
                  <a:schemeClr val="lt1"/>
                </a:solidFill>
              </a:rPr>
              <a:t>Model Selection</a:t>
            </a:r>
            <a:endParaRPr b="1" sz="1402">
              <a:solidFill>
                <a:schemeClr val="lt1"/>
              </a:solidFill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5942153" y="3197073"/>
            <a:ext cx="197866" cy="512741"/>
            <a:chOff x="5958946" y="2938958"/>
            <a:chExt cx="198900" cy="593656"/>
          </a:xfrm>
        </p:grpSpPr>
        <p:cxnSp>
          <p:nvCxnSpPr>
            <p:cNvPr id="177" name="Google Shape;177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5100421" y="3904280"/>
            <a:ext cx="27276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Train a model on available features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6746742" y="2557994"/>
            <a:ext cx="2040300" cy="643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047184" y="2677056"/>
            <a:ext cx="15069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5">
                <a:solidFill>
                  <a:schemeClr val="lt1"/>
                </a:solidFill>
              </a:rPr>
              <a:t>Performance Evaluation</a:t>
            </a:r>
            <a:endParaRPr b="1" sz="1405">
              <a:solidFill>
                <a:schemeClr val="lt1"/>
              </a:solidFill>
            </a:endParaRPr>
          </a:p>
        </p:txBody>
      </p:sp>
      <p:grpSp>
        <p:nvGrpSpPr>
          <p:cNvPr id="182" name="Google Shape;182;p20"/>
          <p:cNvGrpSpPr/>
          <p:nvPr/>
        </p:nvGrpSpPr>
        <p:grpSpPr>
          <a:xfrm>
            <a:off x="7630096" y="2049438"/>
            <a:ext cx="197866" cy="512741"/>
            <a:chOff x="3918084" y="1610215"/>
            <a:chExt cx="198900" cy="593656"/>
          </a:xfrm>
        </p:grpSpPr>
        <p:cxnSp>
          <p:nvCxnSpPr>
            <p:cNvPr id="183" name="Google Shape;183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612206" y="1191497"/>
            <a:ext cx="23769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>
                <a:solidFill>
                  <a:srgbClr val="000000"/>
                </a:solidFill>
              </a:rPr>
              <a:t>Make bias variance graphs and reevaluate the selection of models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86" name="Google Shape;186;p20"/>
          <p:cNvCxnSpPr>
            <a:stCxn id="180" idx="0"/>
            <a:endCxn id="174" idx="0"/>
          </p:cNvCxnSpPr>
          <p:nvPr/>
        </p:nvCxnSpPr>
        <p:spPr>
          <a:xfrm rot="5400000">
            <a:off x="6782442" y="1735094"/>
            <a:ext cx="600" cy="1646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>
            <a:endCxn id="174" idx="0"/>
          </p:cNvCxnSpPr>
          <p:nvPr/>
        </p:nvCxnSpPr>
        <p:spPr>
          <a:xfrm flipH="1">
            <a:off x="5959615" y="2352194"/>
            <a:ext cx="13200" cy="2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>
            <a:stCxn id="180" idx="2"/>
            <a:endCxn id="168" idx="2"/>
          </p:cNvCxnSpPr>
          <p:nvPr/>
        </p:nvCxnSpPr>
        <p:spPr>
          <a:xfrm rot="5400000">
            <a:off x="5959242" y="1555694"/>
            <a:ext cx="600" cy="3292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>
            <a:endCxn id="168" idx="2"/>
          </p:cNvCxnSpPr>
          <p:nvPr/>
        </p:nvCxnSpPr>
        <p:spPr>
          <a:xfrm rot="10800000">
            <a:off x="4313288" y="3201794"/>
            <a:ext cx="72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571275" y="155225"/>
            <a:ext cx="6691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51" y="63050"/>
            <a:ext cx="3105726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676175" y="532525"/>
            <a:ext cx="7688400" cy="535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aleway Thin"/>
                <a:ea typeface="Raleway Thin"/>
                <a:cs typeface="Raleway Thin"/>
                <a:sym typeface="Raleway Thin"/>
              </a:rPr>
              <a:t>Dataset</a:t>
            </a:r>
            <a:endParaRPr b="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15625" l="31335" r="38889" t="31781"/>
          <a:stretch/>
        </p:blipFill>
        <p:spPr>
          <a:xfrm>
            <a:off x="296288" y="1147350"/>
            <a:ext cx="3048965" cy="30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846525" y="3320300"/>
            <a:ext cx="16998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Fig 5. questions.csv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59398" l="31516" r="43055" t="29094"/>
          <a:stretch/>
        </p:blipFill>
        <p:spPr>
          <a:xfrm>
            <a:off x="6161275" y="1469250"/>
            <a:ext cx="2682950" cy="68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b="13647" l="31516" r="43055" t="63886"/>
          <a:stretch/>
        </p:blipFill>
        <p:spPr>
          <a:xfrm>
            <a:off x="6161275" y="2152175"/>
            <a:ext cx="2682941" cy="13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29242" l="3148" r="74862" t="37245"/>
          <a:stretch/>
        </p:blipFill>
        <p:spPr>
          <a:xfrm>
            <a:off x="3389388" y="1823188"/>
            <a:ext cx="2614064" cy="14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6738050" y="3485525"/>
            <a:ext cx="1529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Fig 6. lectures.csv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830475" y="4176700"/>
            <a:ext cx="198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</a:rPr>
              <a:t>Fig 4. Train.csv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75">
              <a:solidFill>
                <a:srgbClr val="000000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07100" y="0"/>
            <a:ext cx="3036901" cy="682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5861450" y="4832750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School of Computer Science, KLETech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