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6" r:id="rId2"/>
    <p:sldId id="257" r:id="rId3"/>
    <p:sldId id="259" r:id="rId4"/>
    <p:sldId id="258"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6" r:id="rId41"/>
    <p:sldId id="295" r:id="rId42"/>
    <p:sldId id="297" r:id="rId43"/>
    <p:sldId id="298" r:id="rId44"/>
    <p:sldId id="299" r:id="rId45"/>
    <p:sldId id="300" r:id="rId46"/>
    <p:sldId id="311" r:id="rId47"/>
    <p:sldId id="301" r:id="rId48"/>
    <p:sldId id="302" r:id="rId49"/>
    <p:sldId id="303" r:id="rId50"/>
    <p:sldId id="304" r:id="rId51"/>
    <p:sldId id="305" r:id="rId52"/>
    <p:sldId id="306" r:id="rId53"/>
    <p:sldId id="307" r:id="rId54"/>
    <p:sldId id="308" r:id="rId55"/>
    <p:sldId id="310" r:id="rId56"/>
    <p:sldId id="30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52C7A-6552-450B-802B-FAE310B27930}" type="datetimeFigureOut">
              <a:rPr lang="fr-FR" smtClean="0"/>
              <a:t>27/09/2020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39F66-39B8-4376-BEE4-6ECF36D02040}" type="slidenum">
              <a:rPr lang="fr-FR" smtClean="0"/>
              <a:t>‹N°›</a:t>
            </a:fld>
            <a:endParaRPr lang="fr-FR"/>
          </a:p>
        </p:txBody>
      </p:sp>
    </p:spTree>
    <p:extLst>
      <p:ext uri="{BB962C8B-B14F-4D97-AF65-F5344CB8AC3E}">
        <p14:creationId xmlns:p14="http://schemas.microsoft.com/office/powerpoint/2010/main" val="128670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1512C84-3380-4090-9A7D-1C51B5BFFF1F}" type="datetime1">
              <a:rPr lang="fr-FR" smtClean="0"/>
              <a:t>27/09/2020</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fr-FR"/>
              <a:t>Stella Roulière</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375647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F0373C-D254-4D49-AC7E-FF9553D4B359}" type="datetime1">
              <a:rPr lang="fr-FR" smtClean="0"/>
              <a:t>27/09/2020</a:t>
            </a:fld>
            <a:endParaRPr lang="fr-FR"/>
          </a:p>
        </p:txBody>
      </p:sp>
      <p:sp>
        <p:nvSpPr>
          <p:cNvPr id="6" name="Footer Placeholder 5"/>
          <p:cNvSpPr>
            <a:spLocks noGrp="1"/>
          </p:cNvSpPr>
          <p:nvPr>
            <p:ph type="ftr" sz="quarter" idx="11"/>
          </p:nvPr>
        </p:nvSpPr>
        <p:spPr/>
        <p:txBody>
          <a:bodyPr/>
          <a:lstStyle/>
          <a:p>
            <a:r>
              <a:rPr lang="fr-FR"/>
              <a:t>Stella Roulière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265230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FDD84AC-A8FD-4765-BE94-63DB131037D2}"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150436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1A7D39-52F5-47D8-B25D-3A5F0E9D2E0F}"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467332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B0067B2-C26C-4596-A9AA-D23F32408FAD}"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106507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54D689-76F3-4CFD-93D4-A7CD130DCCD7}" type="datetime1">
              <a:rPr lang="fr-FR" smtClean="0"/>
              <a:t>27/09/2020</a:t>
            </a:fld>
            <a:endParaRPr lang="fr-FR"/>
          </a:p>
        </p:txBody>
      </p:sp>
      <p:sp>
        <p:nvSpPr>
          <p:cNvPr id="8" name="Footer Placeholder 7"/>
          <p:cNvSpPr>
            <a:spLocks noGrp="1"/>
          </p:cNvSpPr>
          <p:nvPr>
            <p:ph type="ftr" sz="quarter" idx="11"/>
          </p:nvPr>
        </p:nvSpPr>
        <p:spPr/>
        <p:txBody>
          <a:bodyPr/>
          <a:lstStyle/>
          <a:p>
            <a:r>
              <a:rPr lang="fr-FR"/>
              <a:t>Stella Roulière</a:t>
            </a:r>
          </a:p>
        </p:txBody>
      </p:sp>
      <p:sp>
        <p:nvSpPr>
          <p:cNvPr id="9" name="Slide Number Placeholder 8"/>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17312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7665B7-7E6D-4E4E-A587-99D6D0B0641F}" type="datetime1">
              <a:rPr lang="fr-FR" smtClean="0"/>
              <a:t>27/09/2020</a:t>
            </a:fld>
            <a:endParaRPr lang="fr-FR"/>
          </a:p>
        </p:txBody>
      </p:sp>
      <p:sp>
        <p:nvSpPr>
          <p:cNvPr id="8" name="Footer Placeholder 7"/>
          <p:cNvSpPr>
            <a:spLocks noGrp="1"/>
          </p:cNvSpPr>
          <p:nvPr>
            <p:ph type="ftr" sz="quarter" idx="11"/>
          </p:nvPr>
        </p:nvSpPr>
        <p:spPr>
          <a:xfrm>
            <a:off x="561111" y="6391838"/>
            <a:ext cx="3644282" cy="304801"/>
          </a:xfrm>
        </p:spPr>
        <p:txBody>
          <a:bodyPr/>
          <a:lstStyle/>
          <a:p>
            <a:r>
              <a:rPr lang="fr-FR"/>
              <a:t>Stella Roulière</a:t>
            </a:r>
          </a:p>
        </p:txBody>
      </p:sp>
      <p:sp>
        <p:nvSpPr>
          <p:cNvPr id="9" name="Slide Number Placeholder 8"/>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2289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3241CF-4FB2-42FD-B577-98BC1D9FA958}"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175300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BB8ABED-C4B0-420D-9A8A-F91E5CE2F9C6}"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353991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27B3C-1EF9-4339-B5C8-DD152AC0B877}"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284093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24C594-2C5A-4B7B-8882-7CB4B1CF4309}" type="datetime1">
              <a:rPr lang="fr-FR" smtClean="0"/>
              <a:t>27/09/2020</a:t>
            </a:fld>
            <a:endParaRPr lang="fr-FR"/>
          </a:p>
        </p:txBody>
      </p:sp>
      <p:sp>
        <p:nvSpPr>
          <p:cNvPr id="5" name="Footer Placeholder 4"/>
          <p:cNvSpPr>
            <a:spLocks noGrp="1"/>
          </p:cNvSpPr>
          <p:nvPr>
            <p:ph type="ftr" sz="quarter" idx="11"/>
          </p:nvPr>
        </p:nvSpPr>
        <p:spPr/>
        <p:txBody>
          <a:bodyPr/>
          <a:lstStyle/>
          <a:p>
            <a:r>
              <a:rPr lang="fr-FR"/>
              <a:t>Stella Roulière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23914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E7C0766-9924-4203-B04E-9A9B2ACD6A90}" type="datetime1">
              <a:rPr lang="fr-FR" smtClean="0"/>
              <a:t>27/09/2020</a:t>
            </a:fld>
            <a:endParaRPr lang="fr-FR"/>
          </a:p>
        </p:txBody>
      </p:sp>
      <p:sp>
        <p:nvSpPr>
          <p:cNvPr id="6" name="Footer Placeholder 5"/>
          <p:cNvSpPr>
            <a:spLocks noGrp="1"/>
          </p:cNvSpPr>
          <p:nvPr>
            <p:ph type="ftr" sz="quarter" idx="11"/>
          </p:nvPr>
        </p:nvSpPr>
        <p:spPr/>
        <p:txBody>
          <a:bodyPr/>
          <a:lstStyle/>
          <a:p>
            <a:r>
              <a:rPr lang="fr-FR"/>
              <a:t>Stella Roulière</a:t>
            </a:r>
          </a:p>
        </p:txBody>
      </p:sp>
      <p:sp>
        <p:nvSpPr>
          <p:cNvPr id="7" name="Slide Number Placeholder 6"/>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50565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CFFD0EC-1FF0-43CF-BAEC-D298A504FF9A}" type="datetime1">
              <a:rPr lang="fr-FR" smtClean="0"/>
              <a:t>27/09/2020</a:t>
            </a:fld>
            <a:endParaRPr lang="fr-FR"/>
          </a:p>
        </p:txBody>
      </p:sp>
      <p:sp>
        <p:nvSpPr>
          <p:cNvPr id="8" name="Footer Placeholder 7"/>
          <p:cNvSpPr>
            <a:spLocks noGrp="1"/>
          </p:cNvSpPr>
          <p:nvPr>
            <p:ph type="ftr" sz="quarter" idx="11"/>
          </p:nvPr>
        </p:nvSpPr>
        <p:spPr/>
        <p:txBody>
          <a:bodyPr/>
          <a:lstStyle/>
          <a:p>
            <a:r>
              <a:rPr lang="fr-FR"/>
              <a:t>Stella Roulière</a:t>
            </a:r>
          </a:p>
        </p:txBody>
      </p:sp>
      <p:sp>
        <p:nvSpPr>
          <p:cNvPr id="9" name="Slide Number Placeholder 8"/>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947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9CDFB037-BE74-46FD-98F6-BCCDA639C6BF}" type="datetime1">
              <a:rPr lang="fr-FR" smtClean="0"/>
              <a:t>27/09/2020</a:t>
            </a:fld>
            <a:endParaRPr lang="fr-FR"/>
          </a:p>
        </p:txBody>
      </p:sp>
      <p:sp>
        <p:nvSpPr>
          <p:cNvPr id="4" name="Footer Placeholder 3"/>
          <p:cNvSpPr>
            <a:spLocks noGrp="1"/>
          </p:cNvSpPr>
          <p:nvPr>
            <p:ph type="ftr" sz="quarter" idx="11"/>
          </p:nvPr>
        </p:nvSpPr>
        <p:spPr/>
        <p:txBody>
          <a:bodyPr/>
          <a:lstStyle/>
          <a:p>
            <a:r>
              <a:rPr lang="fr-FR"/>
              <a:t>Stella Roulière</a:t>
            </a:r>
          </a:p>
        </p:txBody>
      </p:sp>
      <p:sp>
        <p:nvSpPr>
          <p:cNvPr id="5" name="Slide Number Placeholder 4"/>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388762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29425-1BDC-419A-B891-1795CF7C69DB}" type="datetime1">
              <a:rPr lang="fr-FR" smtClean="0"/>
              <a:t>27/09/2020</a:t>
            </a:fld>
            <a:endParaRPr lang="fr-FR"/>
          </a:p>
        </p:txBody>
      </p:sp>
      <p:sp>
        <p:nvSpPr>
          <p:cNvPr id="3" name="Footer Placeholder 2"/>
          <p:cNvSpPr>
            <a:spLocks noGrp="1"/>
          </p:cNvSpPr>
          <p:nvPr>
            <p:ph type="ftr" sz="quarter" idx="11"/>
          </p:nvPr>
        </p:nvSpPr>
        <p:spPr/>
        <p:txBody>
          <a:bodyPr/>
          <a:lstStyle/>
          <a:p>
            <a:r>
              <a:rPr lang="fr-FR"/>
              <a:t>Stella Roulière</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102276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16D8AEB-0AA5-45D3-96BE-3414AC10A35E}" type="datetime1">
              <a:rPr lang="fr-FR" smtClean="0"/>
              <a:t>27/09/2020</a:t>
            </a:fld>
            <a:endParaRPr lang="fr-FR"/>
          </a:p>
        </p:txBody>
      </p:sp>
      <p:sp>
        <p:nvSpPr>
          <p:cNvPr id="6" name="Footer Placeholder 5"/>
          <p:cNvSpPr>
            <a:spLocks noGrp="1"/>
          </p:cNvSpPr>
          <p:nvPr>
            <p:ph type="ftr" sz="quarter" idx="11"/>
          </p:nvPr>
        </p:nvSpPr>
        <p:spPr/>
        <p:txBody>
          <a:bodyPr/>
          <a:lstStyle/>
          <a:p>
            <a:r>
              <a:rPr lang="fr-FR"/>
              <a:t>Stella Roulière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282301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59C054-3050-46BF-9FEA-148B885F2488}" type="datetime1">
              <a:rPr lang="fr-FR" smtClean="0"/>
              <a:t>27/09/2020</a:t>
            </a:fld>
            <a:endParaRPr lang="fr-FR"/>
          </a:p>
        </p:txBody>
      </p:sp>
      <p:sp>
        <p:nvSpPr>
          <p:cNvPr id="6" name="Footer Placeholder 5"/>
          <p:cNvSpPr>
            <a:spLocks noGrp="1"/>
          </p:cNvSpPr>
          <p:nvPr>
            <p:ph type="ftr" sz="quarter" idx="11"/>
          </p:nvPr>
        </p:nvSpPr>
        <p:spPr/>
        <p:txBody>
          <a:bodyPr/>
          <a:lstStyle/>
          <a:p>
            <a:r>
              <a:rPr lang="fr-FR"/>
              <a:t>Stella Roulière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937A49-3969-4E83-B461-15750A49E54D}" type="slidenum">
              <a:rPr lang="fr-FR" smtClean="0"/>
              <a:t>‹N°›</a:t>
            </a:fld>
            <a:endParaRPr lang="fr-FR"/>
          </a:p>
        </p:txBody>
      </p:sp>
    </p:spTree>
    <p:extLst>
      <p:ext uri="{BB962C8B-B14F-4D97-AF65-F5344CB8AC3E}">
        <p14:creationId xmlns:p14="http://schemas.microsoft.com/office/powerpoint/2010/main" val="400942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45B058F-4963-4B86-9A0C-10E396694262}" type="datetime1">
              <a:rPr lang="fr-FR" smtClean="0"/>
              <a:t>27/09/2020</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fr-FR"/>
              <a:t>Stella Roulière</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3937A49-3969-4E83-B461-15750A49E54D}" type="slidenum">
              <a:rPr lang="fr-FR" smtClean="0"/>
              <a:t>‹N°›</a:t>
            </a:fld>
            <a:endParaRPr lang="fr-FR"/>
          </a:p>
        </p:txBody>
      </p:sp>
    </p:spTree>
    <p:extLst>
      <p:ext uri="{BB962C8B-B14F-4D97-AF65-F5344CB8AC3E}">
        <p14:creationId xmlns:p14="http://schemas.microsoft.com/office/powerpoint/2010/main" val="3256018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fr-fr/windows-server/security/credentials-protection-and-management/whats-new-in-credential-protection" TargetMode="External"/><Relationship Id="rId2" Type="http://schemas.openxmlformats.org/officeDocument/2006/relationships/hyperlink" Target="https://docs.microsoft.com/fr-fr/windows-server/security/kerberos/whats-new-in-kerberos-authenticatio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D5008-BD4D-4682-8312-3CFEA9AB0961}"/>
              </a:ext>
            </a:extLst>
          </p:cNvPr>
          <p:cNvSpPr>
            <a:spLocks noGrp="1"/>
          </p:cNvSpPr>
          <p:nvPr>
            <p:ph type="ctrTitle"/>
          </p:nvPr>
        </p:nvSpPr>
        <p:spPr>
          <a:xfrm>
            <a:off x="1154955" y="751352"/>
            <a:ext cx="8825658" cy="2677648"/>
          </a:xfrm>
        </p:spPr>
        <p:txBody>
          <a:bodyPr/>
          <a:lstStyle/>
          <a:p>
            <a:r>
              <a:rPr lang="fr-FR" dirty="0"/>
              <a:t>Administration Windows Server</a:t>
            </a:r>
          </a:p>
        </p:txBody>
      </p:sp>
      <p:sp>
        <p:nvSpPr>
          <p:cNvPr id="3" name="Sous-titre 2">
            <a:extLst>
              <a:ext uri="{FF2B5EF4-FFF2-40B4-BE49-F238E27FC236}">
                <a16:creationId xmlns:a16="http://schemas.microsoft.com/office/drawing/2014/main" id="{3ABB4EDC-F6C2-4FC7-BF2E-660E138BFC37}"/>
              </a:ext>
            </a:extLst>
          </p:cNvPr>
          <p:cNvSpPr>
            <a:spLocks noGrp="1"/>
          </p:cNvSpPr>
          <p:nvPr>
            <p:ph type="subTitle" idx="1"/>
          </p:nvPr>
        </p:nvSpPr>
        <p:spPr>
          <a:xfrm>
            <a:off x="1154955" y="3574473"/>
            <a:ext cx="8825658" cy="2064327"/>
          </a:xfrm>
        </p:spPr>
        <p:txBody>
          <a:bodyPr>
            <a:normAutofit/>
          </a:bodyPr>
          <a:lstStyle/>
          <a:p>
            <a:pPr lvl="1"/>
            <a:r>
              <a:rPr lang="fr-FR" sz="3600" dirty="0"/>
              <a:t>Les services d’annuaire</a:t>
            </a:r>
          </a:p>
          <a:p>
            <a:pPr lvl="1"/>
            <a:r>
              <a:rPr lang="fr-FR" sz="3600" dirty="0"/>
              <a:t>Présentation - Installation </a:t>
            </a:r>
          </a:p>
          <a:p>
            <a:endParaRPr lang="fr-FR" dirty="0"/>
          </a:p>
        </p:txBody>
      </p:sp>
    </p:spTree>
    <p:extLst>
      <p:ext uri="{BB962C8B-B14F-4D97-AF65-F5344CB8AC3E}">
        <p14:creationId xmlns:p14="http://schemas.microsoft.com/office/powerpoint/2010/main" val="104054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707886"/>
          </a:xfrm>
          <a:prstGeom prst="rect">
            <a:avLst/>
          </a:prstGeom>
          <a:noFill/>
        </p:spPr>
        <p:txBody>
          <a:bodyPr wrap="square">
            <a:spAutoFit/>
          </a:bodyPr>
          <a:lstStyle/>
          <a:p>
            <a:r>
              <a:rPr lang="fr-FR" sz="4000" b="1" dirty="0">
                <a:solidFill>
                  <a:schemeClr val="bg1"/>
                </a:solidFill>
              </a:rPr>
              <a:t>Les apports fonctionnels</a:t>
            </a:r>
          </a:p>
        </p:txBody>
      </p:sp>
      <p:sp>
        <p:nvSpPr>
          <p:cNvPr id="3" name="Espace réservé du contenu 1">
            <a:extLst>
              <a:ext uri="{FF2B5EF4-FFF2-40B4-BE49-F238E27FC236}">
                <a16:creationId xmlns:a16="http://schemas.microsoft.com/office/drawing/2014/main" id="{E24C05CA-62A6-4A57-978A-E1876236BF8A}"/>
              </a:ext>
            </a:extLst>
          </p:cNvPr>
          <p:cNvSpPr txBox="1">
            <a:spLocks/>
          </p:cNvSpPr>
          <p:nvPr/>
        </p:nvSpPr>
        <p:spPr>
          <a:xfrm>
            <a:off x="445519" y="2427249"/>
            <a:ext cx="8856984" cy="388843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eaLnBrk="0" fontAlgn="base" hangingPunct="0">
              <a:spcBef>
                <a:spcPct val="0"/>
              </a:spcBef>
              <a:spcAft>
                <a:spcPct val="0"/>
              </a:spcAft>
            </a:pPr>
            <a:r>
              <a:rPr lang="fr-FR" altLang="fr-FR">
                <a:latin typeface="Calibri" pitchFamily="34" charset="0"/>
                <a:ea typeface="Times New Roman" pitchFamily="18" charset="0"/>
                <a:cs typeface="Times New Roman" pitchFamily="18" charset="0"/>
              </a:rPr>
              <a:t>Exemples de fonctionnalités des niveaux de </a:t>
            </a:r>
            <a:r>
              <a:rPr lang="fr-FR" altLang="fr-FR" b="1">
                <a:latin typeface="Calibri" pitchFamily="34" charset="0"/>
                <a:ea typeface="Times New Roman" pitchFamily="18" charset="0"/>
                <a:cs typeface="Times New Roman" pitchFamily="18" charset="0"/>
              </a:rPr>
              <a:t>domaine</a:t>
            </a:r>
          </a:p>
          <a:p>
            <a:pPr eaLnBrk="0" fontAlgn="base" hangingPunct="0">
              <a:spcBef>
                <a:spcPct val="0"/>
              </a:spcBef>
              <a:spcAft>
                <a:spcPct val="0"/>
              </a:spcAft>
            </a:pPr>
            <a:endParaRPr lang="fr-FR" altLang="fr-FR" b="1">
              <a:latin typeface="Calibri" pitchFamily="34" charset="0"/>
              <a:ea typeface="Times New Roman" pitchFamily="18" charset="0"/>
              <a:cs typeface="Times New Roman" pitchFamily="18" charset="0"/>
            </a:endParaRPr>
          </a:p>
          <a:p>
            <a:pPr eaLnBrk="0" fontAlgn="base" hangingPunct="0">
              <a:spcBef>
                <a:spcPct val="0"/>
              </a:spcBef>
              <a:spcAft>
                <a:spcPct val="0"/>
              </a:spcAft>
            </a:pPr>
            <a:endParaRPr lang="fr-FR" altLang="fr-FR" b="1">
              <a:latin typeface="Calibri" pitchFamily="34" charset="0"/>
              <a:ea typeface="Times New Roman" pitchFamily="18" charset="0"/>
              <a:cs typeface="Times New Roman" pitchFamily="18" charset="0"/>
            </a:endParaRPr>
          </a:p>
          <a:p>
            <a:pPr eaLnBrk="0" fontAlgn="base" hangingPunct="0">
              <a:spcBef>
                <a:spcPct val="0"/>
              </a:spcBef>
              <a:spcAft>
                <a:spcPct val="0"/>
              </a:spcAft>
            </a:pPr>
            <a:endParaRPr lang="fr-FR" altLang="fr-FR">
              <a:latin typeface="Arial" pitchFamily="34" charset="0"/>
              <a:cs typeface="Arial" pitchFamily="34" charset="0"/>
            </a:endParaRPr>
          </a:p>
          <a:p>
            <a:pPr eaLnBrk="0" fontAlgn="base" hangingPunct="0">
              <a:spcBef>
                <a:spcPct val="0"/>
              </a:spcBef>
              <a:spcAft>
                <a:spcPct val="0"/>
              </a:spcAft>
            </a:pPr>
            <a:endParaRPr lang="fr-FR" altLang="fr-FR">
              <a:latin typeface="Arial" pitchFamily="34" charset="0"/>
              <a:cs typeface="Arial" pitchFamily="34" charset="0"/>
            </a:endParaRPr>
          </a:p>
          <a:p>
            <a:pPr marL="0" indent="0" eaLnBrk="0" fontAlgn="base" hangingPunct="0">
              <a:spcBef>
                <a:spcPct val="0"/>
              </a:spcBef>
              <a:spcAft>
                <a:spcPct val="0"/>
              </a:spcAft>
              <a:buFont typeface="Wingdings 3" charset="2"/>
              <a:buNone/>
            </a:pPr>
            <a:endParaRPr lang="fr-FR" altLang="fr-FR">
              <a:latin typeface="Arial" pitchFamily="34" charset="0"/>
              <a:cs typeface="Arial" pitchFamily="34" charset="0"/>
            </a:endParaRPr>
          </a:p>
          <a:p>
            <a:pPr eaLnBrk="0" fontAlgn="base" hangingPunct="0">
              <a:spcBef>
                <a:spcPct val="0"/>
              </a:spcBef>
              <a:spcAft>
                <a:spcPct val="0"/>
              </a:spcAft>
            </a:pPr>
            <a:endParaRPr lang="fr-FR" altLang="fr-FR">
              <a:latin typeface="Arial" pitchFamily="34" charset="0"/>
              <a:cs typeface="Arial" pitchFamily="34" charset="0"/>
            </a:endParaRPr>
          </a:p>
          <a:p>
            <a:pPr marL="0" indent="0">
              <a:spcBef>
                <a:spcPts val="1200"/>
              </a:spcBef>
              <a:buFont typeface="Wingdings 3" charset="2"/>
              <a:buNone/>
            </a:pPr>
            <a:endParaRPr lang="fr-FR" altLang="fr-FR">
              <a:latin typeface="Calibri" pitchFamily="34" charset="0"/>
              <a:ea typeface="Times New Roman" pitchFamily="18" charset="0"/>
              <a:cs typeface="Times New Roman" pitchFamily="18" charset="0"/>
            </a:endParaRPr>
          </a:p>
          <a:p>
            <a:pPr>
              <a:spcBef>
                <a:spcPts val="0"/>
              </a:spcBef>
            </a:pPr>
            <a:endParaRPr lang="fr-FR" altLang="fr-FR">
              <a:latin typeface="Calibri" pitchFamily="34" charset="0"/>
              <a:ea typeface="Times New Roman" pitchFamily="18" charset="0"/>
              <a:cs typeface="Times New Roman" pitchFamily="18" charset="0"/>
            </a:endParaRPr>
          </a:p>
          <a:p>
            <a:pPr>
              <a:spcBef>
                <a:spcPts val="0"/>
              </a:spcBef>
            </a:pPr>
            <a:r>
              <a:rPr lang="fr-FR" altLang="fr-FR">
                <a:latin typeface="Calibri" pitchFamily="34" charset="0"/>
                <a:ea typeface="Times New Roman" pitchFamily="18" charset="0"/>
                <a:cs typeface="Times New Roman" pitchFamily="18" charset="0"/>
              </a:rPr>
              <a:t>Exemples de fonctionnalités des niveaux de </a:t>
            </a:r>
            <a:r>
              <a:rPr lang="fr-FR" altLang="fr-FR" b="1">
                <a:latin typeface="Calibri" pitchFamily="34" charset="0"/>
                <a:ea typeface="Times New Roman" pitchFamily="18" charset="0"/>
                <a:cs typeface="Times New Roman" pitchFamily="18" charset="0"/>
              </a:rPr>
              <a:t>forêt</a:t>
            </a:r>
            <a:endParaRPr lang="fr-FR"/>
          </a:p>
          <a:p>
            <a:endParaRPr lang="fr-FR"/>
          </a:p>
          <a:p>
            <a:endParaRPr lang="fr-FR"/>
          </a:p>
          <a:p>
            <a:endParaRPr lang="fr-FR"/>
          </a:p>
          <a:p>
            <a:endParaRPr lang="fr-FR" dirty="0"/>
          </a:p>
        </p:txBody>
      </p:sp>
      <p:graphicFrame>
        <p:nvGraphicFramePr>
          <p:cNvPr id="5" name="Tableau 4">
            <a:extLst>
              <a:ext uri="{FF2B5EF4-FFF2-40B4-BE49-F238E27FC236}">
                <a16:creationId xmlns:a16="http://schemas.microsoft.com/office/drawing/2014/main" id="{FEF8FA6D-C36C-46D7-848A-9FAB0A4FE84E}"/>
              </a:ext>
            </a:extLst>
          </p:cNvPr>
          <p:cNvGraphicFramePr>
            <a:graphicFrameLocks noGrp="1"/>
          </p:cNvGraphicFramePr>
          <p:nvPr>
            <p:extLst>
              <p:ext uri="{D42A27DB-BD31-4B8C-83A1-F6EECF244321}">
                <p14:modId xmlns:p14="http://schemas.microsoft.com/office/powerpoint/2010/main" val="710971926"/>
              </p:ext>
            </p:extLst>
          </p:nvPr>
        </p:nvGraphicFramePr>
        <p:xfrm>
          <a:off x="1006126" y="2842671"/>
          <a:ext cx="9280585" cy="2194560"/>
        </p:xfrm>
        <a:graphic>
          <a:graphicData uri="http://schemas.openxmlformats.org/drawingml/2006/table">
            <a:tbl>
              <a:tblPr firstRow="1" firstCol="1" bandRow="1">
                <a:tableStyleId>{5C22544A-7EE6-4342-B048-85BDC9FD1C3A}</a:tableStyleId>
              </a:tblPr>
              <a:tblGrid>
                <a:gridCol w="2335196">
                  <a:extLst>
                    <a:ext uri="{9D8B030D-6E8A-4147-A177-3AD203B41FA5}">
                      <a16:colId xmlns:a16="http://schemas.microsoft.com/office/drawing/2014/main" val="20000"/>
                    </a:ext>
                  </a:extLst>
                </a:gridCol>
                <a:gridCol w="6945389">
                  <a:extLst>
                    <a:ext uri="{9D8B030D-6E8A-4147-A177-3AD203B41FA5}">
                      <a16:colId xmlns:a16="http://schemas.microsoft.com/office/drawing/2014/main" val="20001"/>
                    </a:ext>
                  </a:extLst>
                </a:gridCol>
              </a:tblGrid>
              <a:tr h="218924">
                <a:tc>
                  <a:txBody>
                    <a:bodyPr/>
                    <a:lstStyle/>
                    <a:p>
                      <a:pPr>
                        <a:spcAft>
                          <a:spcPts val="0"/>
                        </a:spcAft>
                      </a:pPr>
                      <a:r>
                        <a:rPr lang="fr-FR" sz="1600" dirty="0">
                          <a:effectLst/>
                        </a:rPr>
                        <a:t>Domaine</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rPr>
                        <a:t>Fonctionnalités</a:t>
                      </a:r>
                      <a:endParaRPr lang="fr-FR"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437849">
                <a:tc>
                  <a:txBody>
                    <a:bodyPr/>
                    <a:lstStyle/>
                    <a:p>
                      <a:pPr>
                        <a:spcAft>
                          <a:spcPts val="0"/>
                        </a:spcAft>
                      </a:pPr>
                      <a:r>
                        <a:rPr lang="fr-FR" sz="1600" dirty="0">
                          <a:effectLst/>
                        </a:rPr>
                        <a:t>W2000 Natif</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rPr>
                        <a:t>Groupes universels</a:t>
                      </a:r>
                    </a:p>
                    <a:p>
                      <a:pPr>
                        <a:spcAft>
                          <a:spcPts val="0"/>
                        </a:spcAft>
                      </a:pPr>
                      <a:r>
                        <a:rPr lang="fr-FR" sz="1600" dirty="0">
                          <a:effectLst/>
                        </a:rPr>
                        <a:t>Imbrication de groupes</a:t>
                      </a:r>
                    </a:p>
                  </a:txBody>
                  <a:tcPr marL="68580" marR="68580" marT="0" marB="0"/>
                </a:tc>
                <a:extLst>
                  <a:ext uri="{0D108BD9-81ED-4DB2-BD59-A6C34878D82A}">
                    <a16:rowId xmlns:a16="http://schemas.microsoft.com/office/drawing/2014/main" val="10001"/>
                  </a:ext>
                </a:extLst>
              </a:tr>
              <a:tr h="437849">
                <a:tc>
                  <a:txBody>
                    <a:bodyPr/>
                    <a:lstStyle/>
                    <a:p>
                      <a:pPr>
                        <a:spcAft>
                          <a:spcPts val="0"/>
                        </a:spcAft>
                      </a:pPr>
                      <a:r>
                        <a:rPr lang="fr-FR" sz="1600" dirty="0">
                          <a:effectLst/>
                        </a:rPr>
                        <a:t>W2003</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rPr>
                        <a:t>DNS dans partitions AD</a:t>
                      </a:r>
                    </a:p>
                    <a:p>
                      <a:pPr>
                        <a:spcAft>
                          <a:spcPts val="0"/>
                        </a:spcAft>
                      </a:pPr>
                      <a:r>
                        <a:rPr lang="fr-FR" sz="1600" dirty="0">
                          <a:solidFill>
                            <a:schemeClr val="tx1"/>
                          </a:solidFill>
                          <a:effectLst/>
                        </a:rPr>
                        <a:t>Authentification</a:t>
                      </a:r>
                      <a:r>
                        <a:rPr lang="fr-FR" sz="1600" baseline="0" dirty="0">
                          <a:solidFill>
                            <a:schemeClr val="tx1"/>
                          </a:solidFill>
                          <a:effectLst/>
                        </a:rPr>
                        <a:t> sélective (approbations)</a:t>
                      </a:r>
                      <a:endParaRPr lang="fr-FR" sz="1600" dirty="0">
                        <a:solidFill>
                          <a:schemeClr val="tx1"/>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437849">
                <a:tc>
                  <a:txBody>
                    <a:bodyPr/>
                    <a:lstStyle/>
                    <a:p>
                      <a:pPr>
                        <a:spcAft>
                          <a:spcPts val="0"/>
                        </a:spcAft>
                      </a:pPr>
                      <a:r>
                        <a:rPr lang="fr-FR" sz="1600">
                          <a:effectLst/>
                        </a:rPr>
                        <a:t>W2008</a:t>
                      </a:r>
                      <a:endParaRPr lang="fr-FR" sz="1600">
                        <a:effectLst/>
                        <a:latin typeface="Calibri"/>
                        <a:ea typeface="Times New Roman"/>
                        <a:cs typeface="Times New Roman"/>
                      </a:endParaRPr>
                    </a:p>
                  </a:txBody>
                  <a:tcPr marL="68580" marR="68580" marT="0" marB="0"/>
                </a:tc>
                <a:tc>
                  <a:txBody>
                    <a:bodyPr/>
                    <a:lstStyle/>
                    <a:p>
                      <a:pPr>
                        <a:spcAft>
                          <a:spcPts val="0"/>
                        </a:spcAft>
                      </a:pPr>
                      <a:r>
                        <a:rPr lang="fr-FR" sz="1600" dirty="0">
                          <a:effectLst/>
                        </a:rPr>
                        <a:t>Mots de passe affinés (PSO)</a:t>
                      </a:r>
                      <a:r>
                        <a:rPr lang="fr-FR" sz="1600" baseline="0" dirty="0">
                          <a:effectLst/>
                        </a:rPr>
                        <a:t> et </a:t>
                      </a:r>
                      <a:r>
                        <a:rPr lang="fr-FR" sz="1600" dirty="0">
                          <a:effectLst/>
                        </a:rPr>
                        <a:t>RODC</a:t>
                      </a:r>
                    </a:p>
                    <a:p>
                      <a:pPr>
                        <a:spcAft>
                          <a:spcPts val="0"/>
                        </a:spcAft>
                      </a:pPr>
                      <a:r>
                        <a:rPr lang="fr-FR" sz="1600" dirty="0">
                          <a:solidFill>
                            <a:schemeClr val="tx1"/>
                          </a:solidFill>
                          <a:effectLst/>
                          <a:latin typeface="+mn-lt"/>
                          <a:ea typeface="Times New Roman"/>
                          <a:cs typeface="Times New Roman"/>
                        </a:rPr>
                        <a:t>Dernière ouverture de session interactive</a:t>
                      </a:r>
                      <a:endParaRPr lang="fr-FR" sz="1600" dirty="0">
                        <a:solidFill>
                          <a:schemeClr val="tx1"/>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218924">
                <a:tc>
                  <a:txBody>
                    <a:bodyPr/>
                    <a:lstStyle/>
                    <a:p>
                      <a:pPr>
                        <a:spcAft>
                          <a:spcPts val="0"/>
                        </a:spcAft>
                      </a:pPr>
                      <a:r>
                        <a:rPr lang="fr-FR" sz="1600" dirty="0">
                          <a:effectLst/>
                        </a:rPr>
                        <a:t>W2012</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latin typeface="Calibri"/>
                          <a:ea typeface="Times New Roman"/>
                          <a:cs typeface="Times New Roman"/>
                        </a:rPr>
                        <a:t>Extension des fonctionnalités  de l’authentification Kerberos</a:t>
                      </a:r>
                    </a:p>
                  </a:txBody>
                  <a:tcPr marL="68580" marR="68580" marT="0" marB="0"/>
                </a:tc>
                <a:extLst>
                  <a:ext uri="{0D108BD9-81ED-4DB2-BD59-A6C34878D82A}">
                    <a16:rowId xmlns:a16="http://schemas.microsoft.com/office/drawing/2014/main" val="10004"/>
                  </a:ext>
                </a:extLst>
              </a:tr>
              <a:tr h="218924">
                <a:tc>
                  <a:txBody>
                    <a:bodyPr/>
                    <a:lstStyle/>
                    <a:p>
                      <a:pPr>
                        <a:spcAft>
                          <a:spcPts val="0"/>
                        </a:spcAft>
                      </a:pPr>
                      <a:endParaRPr lang="fr-FR" sz="1600" dirty="0">
                        <a:effectLst/>
                        <a:latin typeface="Calibri"/>
                        <a:ea typeface="Times New Roman"/>
                        <a:cs typeface="Times New Roman"/>
                      </a:endParaRPr>
                    </a:p>
                  </a:txBody>
                  <a:tcPr marL="68580" marR="68580" marT="0" marB="0"/>
                </a:tc>
                <a:tc>
                  <a:txBody>
                    <a:bodyPr/>
                    <a:lstStyle/>
                    <a:p>
                      <a:pPr>
                        <a:spcAft>
                          <a:spcPts val="0"/>
                        </a:spcAft>
                      </a:pPr>
                      <a:endParaRPr lang="fr-FR"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614233786"/>
                  </a:ext>
                </a:extLst>
              </a:tr>
            </a:tbl>
          </a:graphicData>
        </a:graphic>
      </p:graphicFrame>
      <p:graphicFrame>
        <p:nvGraphicFramePr>
          <p:cNvPr id="6" name="Tableau 5">
            <a:extLst>
              <a:ext uri="{FF2B5EF4-FFF2-40B4-BE49-F238E27FC236}">
                <a16:creationId xmlns:a16="http://schemas.microsoft.com/office/drawing/2014/main" id="{3DB1C510-900E-4B9F-B329-2BB054A55861}"/>
              </a:ext>
            </a:extLst>
          </p:cNvPr>
          <p:cNvGraphicFramePr>
            <a:graphicFrameLocks noGrp="1"/>
          </p:cNvGraphicFramePr>
          <p:nvPr>
            <p:extLst>
              <p:ext uri="{D42A27DB-BD31-4B8C-83A1-F6EECF244321}">
                <p14:modId xmlns:p14="http://schemas.microsoft.com/office/powerpoint/2010/main" val="154484738"/>
              </p:ext>
            </p:extLst>
          </p:nvPr>
        </p:nvGraphicFramePr>
        <p:xfrm>
          <a:off x="1006126" y="5491866"/>
          <a:ext cx="8856983" cy="975360"/>
        </p:xfrm>
        <a:graphic>
          <a:graphicData uri="http://schemas.openxmlformats.org/drawingml/2006/table">
            <a:tbl>
              <a:tblPr firstRow="1" firstCol="1" bandRow="1">
                <a:tableStyleId>{5C22544A-7EE6-4342-B048-85BDC9FD1C3A}</a:tableStyleId>
              </a:tblPr>
              <a:tblGrid>
                <a:gridCol w="2228609">
                  <a:extLst>
                    <a:ext uri="{9D8B030D-6E8A-4147-A177-3AD203B41FA5}">
                      <a16:colId xmlns:a16="http://schemas.microsoft.com/office/drawing/2014/main" val="20000"/>
                    </a:ext>
                  </a:extLst>
                </a:gridCol>
                <a:gridCol w="6628374">
                  <a:extLst>
                    <a:ext uri="{9D8B030D-6E8A-4147-A177-3AD203B41FA5}">
                      <a16:colId xmlns:a16="http://schemas.microsoft.com/office/drawing/2014/main" val="20001"/>
                    </a:ext>
                  </a:extLst>
                </a:gridCol>
              </a:tblGrid>
              <a:tr h="171832">
                <a:tc>
                  <a:txBody>
                    <a:bodyPr/>
                    <a:lstStyle/>
                    <a:p>
                      <a:pPr>
                        <a:spcAft>
                          <a:spcPts val="0"/>
                        </a:spcAft>
                      </a:pPr>
                      <a:r>
                        <a:rPr lang="fr-FR" sz="1600" dirty="0">
                          <a:effectLst/>
                        </a:rPr>
                        <a:t>Forêt</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rPr>
                        <a:t>Fonctionnalités</a:t>
                      </a:r>
                      <a:endParaRPr lang="fr-FR"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fr-FR" sz="1600" dirty="0">
                          <a:effectLst/>
                        </a:rPr>
                        <a:t>W2003</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rPr>
                        <a:t>Approbation de forêt</a:t>
                      </a:r>
                    </a:p>
                    <a:p>
                      <a:pPr>
                        <a:spcAft>
                          <a:spcPts val="0"/>
                        </a:spcAft>
                      </a:pPr>
                      <a:r>
                        <a:rPr lang="fr-FR" sz="1600" dirty="0">
                          <a:effectLst/>
                        </a:rPr>
                        <a:t>Changement de nom de domaine (</a:t>
                      </a:r>
                      <a:r>
                        <a:rPr lang="fr-FR" sz="1600" dirty="0">
                          <a:effectLst/>
                          <a:sym typeface="Wingdings"/>
                        </a:rPr>
                        <a:t></a:t>
                      </a:r>
                      <a:r>
                        <a:rPr lang="fr-FR" sz="1600" dirty="0">
                          <a:effectLst/>
                        </a:rPr>
                        <a:t>)</a:t>
                      </a: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fr-FR" sz="1600" dirty="0">
                          <a:effectLst/>
                        </a:rPr>
                        <a:t>W2008 R2</a:t>
                      </a:r>
                      <a:endParaRPr lang="fr-FR" sz="1600" dirty="0">
                        <a:effectLst/>
                        <a:latin typeface="Calibri"/>
                        <a:ea typeface="Times New Roman"/>
                        <a:cs typeface="Times New Roman"/>
                      </a:endParaRPr>
                    </a:p>
                  </a:txBody>
                  <a:tcPr marL="68580" marR="68580" marT="0" marB="0"/>
                </a:tc>
                <a:tc>
                  <a:txBody>
                    <a:bodyPr/>
                    <a:lstStyle/>
                    <a:p>
                      <a:pPr>
                        <a:spcAft>
                          <a:spcPts val="0"/>
                        </a:spcAft>
                      </a:pPr>
                      <a:r>
                        <a:rPr lang="fr-FR" sz="1600" dirty="0">
                          <a:effectLst/>
                        </a:rPr>
                        <a:t>Corbeille Active Directory</a:t>
                      </a:r>
                      <a:endParaRPr lang="fr-FR"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2" name="Espace réservé du pied de page 1">
            <a:extLst>
              <a:ext uri="{FF2B5EF4-FFF2-40B4-BE49-F238E27FC236}">
                <a16:creationId xmlns:a16="http://schemas.microsoft.com/office/drawing/2014/main" id="{68B50F21-0C2B-4FDB-BF4F-FB18180354D6}"/>
              </a:ext>
            </a:extLst>
          </p:cNvPr>
          <p:cNvSpPr>
            <a:spLocks noGrp="1"/>
          </p:cNvSpPr>
          <p:nvPr>
            <p:ph type="ftr" sz="quarter" idx="11"/>
          </p:nvPr>
        </p:nvSpPr>
        <p:spPr/>
        <p:txBody>
          <a:bodyPr/>
          <a:lstStyle/>
          <a:p>
            <a:r>
              <a:rPr lang="fr-FR"/>
              <a:t>Stella Roulière</a:t>
            </a:r>
          </a:p>
        </p:txBody>
      </p:sp>
      <p:sp>
        <p:nvSpPr>
          <p:cNvPr id="7" name="Espace réservé du numéro de diapositive 6">
            <a:extLst>
              <a:ext uri="{FF2B5EF4-FFF2-40B4-BE49-F238E27FC236}">
                <a16:creationId xmlns:a16="http://schemas.microsoft.com/office/drawing/2014/main" id="{1892290A-0CD7-4C98-970D-D13E29023570}"/>
              </a:ext>
            </a:extLst>
          </p:cNvPr>
          <p:cNvSpPr>
            <a:spLocks noGrp="1"/>
          </p:cNvSpPr>
          <p:nvPr>
            <p:ph type="sldNum" sz="quarter" idx="12"/>
          </p:nvPr>
        </p:nvSpPr>
        <p:spPr/>
        <p:txBody>
          <a:bodyPr/>
          <a:lstStyle/>
          <a:p>
            <a:fld id="{83937A49-3969-4E83-B461-15750A49E54D}" type="slidenum">
              <a:rPr lang="fr-FR" smtClean="0"/>
              <a:t>10</a:t>
            </a:fld>
            <a:endParaRPr lang="fr-FR"/>
          </a:p>
        </p:txBody>
      </p:sp>
    </p:spTree>
    <p:extLst>
      <p:ext uri="{BB962C8B-B14F-4D97-AF65-F5344CB8AC3E}">
        <p14:creationId xmlns:p14="http://schemas.microsoft.com/office/powerpoint/2010/main" val="201458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707886"/>
          </a:xfrm>
          <a:prstGeom prst="rect">
            <a:avLst/>
          </a:prstGeom>
          <a:noFill/>
        </p:spPr>
        <p:txBody>
          <a:bodyPr wrap="square">
            <a:spAutoFit/>
          </a:bodyPr>
          <a:lstStyle/>
          <a:p>
            <a:r>
              <a:rPr lang="fr-FR" sz="4000" b="1" dirty="0">
                <a:solidFill>
                  <a:schemeClr val="bg1"/>
                </a:solidFill>
              </a:rPr>
              <a:t>Les apports fonctionnels</a:t>
            </a:r>
          </a:p>
        </p:txBody>
      </p:sp>
      <p:sp>
        <p:nvSpPr>
          <p:cNvPr id="8" name="ZoneTexte 7">
            <a:extLst>
              <a:ext uri="{FF2B5EF4-FFF2-40B4-BE49-F238E27FC236}">
                <a16:creationId xmlns:a16="http://schemas.microsoft.com/office/drawing/2014/main" id="{8A2EC8FB-7B0E-4641-9BF7-0FA67D7E9DB0}"/>
              </a:ext>
            </a:extLst>
          </p:cNvPr>
          <p:cNvSpPr txBox="1"/>
          <p:nvPr/>
        </p:nvSpPr>
        <p:spPr>
          <a:xfrm>
            <a:off x="482138" y="2553039"/>
            <a:ext cx="8657705" cy="369332"/>
          </a:xfrm>
          <a:prstGeom prst="rect">
            <a:avLst/>
          </a:prstGeom>
          <a:noFill/>
        </p:spPr>
        <p:txBody>
          <a:bodyPr wrap="square">
            <a:spAutoFit/>
          </a:bodyPr>
          <a:lstStyle/>
          <a:p>
            <a:r>
              <a:rPr lang="fr-FR" b="1" dirty="0"/>
              <a:t>Fonctionnalités du niveau fonctionnel de domaine Windows Server 2016</a:t>
            </a:r>
          </a:p>
        </p:txBody>
      </p:sp>
      <p:sp>
        <p:nvSpPr>
          <p:cNvPr id="9" name="ZoneTexte 8">
            <a:extLst>
              <a:ext uri="{FF2B5EF4-FFF2-40B4-BE49-F238E27FC236}">
                <a16:creationId xmlns:a16="http://schemas.microsoft.com/office/drawing/2014/main" id="{6AF61172-31A2-4EA9-AAEA-FCA008F0B307}"/>
              </a:ext>
            </a:extLst>
          </p:cNvPr>
          <p:cNvSpPr txBox="1"/>
          <p:nvPr/>
        </p:nvSpPr>
        <p:spPr>
          <a:xfrm>
            <a:off x="482138" y="3063760"/>
            <a:ext cx="11273444" cy="3416320"/>
          </a:xfrm>
          <a:prstGeom prst="rect">
            <a:avLst/>
          </a:prstGeom>
          <a:noFill/>
        </p:spPr>
        <p:txBody>
          <a:bodyPr wrap="square">
            <a:spAutoFit/>
          </a:bodyPr>
          <a:lstStyle/>
          <a:p>
            <a:pPr>
              <a:buFont typeface="Arial" panose="020B0604020202020204" pitchFamily="34" charset="0"/>
              <a:buChar char="•"/>
            </a:pPr>
            <a:r>
              <a:rPr lang="fr-FR" dirty="0"/>
              <a:t>Toutes les fonctionnalités Active Directory par défaut, toutes les fonctionnalités du niveau fonctionnel de domaine Windows Server 2012 R2, plus les fonctionnalités suivantes : Les contrôleurs de domaine peuvent prendre en charge le déroulement automatique des NTLM et autres secrets basés sur un mot de passe sur un compte d’utilisateur configuré pour exiger l’authentification PKI. Cette configuration est également appelée « Carte à puce requise pour l’ouverture de session interactive »</a:t>
            </a:r>
          </a:p>
          <a:p>
            <a:pPr>
              <a:buFont typeface="Arial" panose="020B0604020202020204" pitchFamily="34" charset="0"/>
              <a:buChar char="•"/>
            </a:pPr>
            <a:r>
              <a:rPr lang="fr-FR" dirty="0"/>
              <a:t>Les contrôleurs de domaine peuvent prendre en charge l’autorisation de réseau NTLM lorsqu’un utilisateur est limité à certains appareils associés à un domaine.</a:t>
            </a:r>
          </a:p>
          <a:p>
            <a:pPr>
              <a:buFont typeface="Arial" panose="020B0604020202020204" pitchFamily="34" charset="0"/>
              <a:buChar char="•"/>
            </a:pPr>
            <a:r>
              <a:rPr lang="fr-FR" dirty="0"/>
              <a:t>Les clients Kerberos qui sont authentifiés avec l’extension </a:t>
            </a:r>
            <a:r>
              <a:rPr lang="fr-FR" dirty="0" err="1"/>
              <a:t>PKInit</a:t>
            </a:r>
            <a:r>
              <a:rPr lang="fr-FR" dirty="0"/>
              <a:t> </a:t>
            </a:r>
            <a:r>
              <a:rPr lang="fr-FR" dirty="0" err="1"/>
              <a:t>Freshness</a:t>
            </a:r>
            <a:r>
              <a:rPr lang="fr-FR" dirty="0"/>
              <a:t> obtiennent le SID d’identité de clé publique actualisé.</a:t>
            </a:r>
          </a:p>
          <a:p>
            <a:pPr>
              <a:buFont typeface="Arial" panose="020B0604020202020204" pitchFamily="34" charset="0"/>
              <a:buChar char="•"/>
            </a:pPr>
            <a:r>
              <a:rPr lang="fr-FR" dirty="0"/>
              <a:t>Pour plus d’informations, voir </a:t>
            </a:r>
            <a:r>
              <a:rPr lang="fr-FR" dirty="0">
                <a:hlinkClick r:id="rId2"/>
              </a:rPr>
              <a:t>Nouveautés de l’authentification Kerberos</a:t>
            </a:r>
            <a:r>
              <a:rPr lang="fr-FR" dirty="0"/>
              <a:t> et </a:t>
            </a:r>
            <a:r>
              <a:rPr lang="fr-FR" dirty="0">
                <a:hlinkClick r:id="rId3"/>
              </a:rPr>
              <a:t>Nouveautés de la protection des informations d’identification</a:t>
            </a:r>
            <a:endParaRPr lang="fr-FR" dirty="0"/>
          </a:p>
        </p:txBody>
      </p:sp>
      <p:sp>
        <p:nvSpPr>
          <p:cNvPr id="5" name="Espace réservé du pied de page 4">
            <a:extLst>
              <a:ext uri="{FF2B5EF4-FFF2-40B4-BE49-F238E27FC236}">
                <a16:creationId xmlns:a16="http://schemas.microsoft.com/office/drawing/2014/main" id="{3C1DD521-292F-48E4-BB9C-9BAC527D8FA7}"/>
              </a:ext>
            </a:extLst>
          </p:cNvPr>
          <p:cNvSpPr>
            <a:spLocks noGrp="1"/>
          </p:cNvSpPr>
          <p:nvPr>
            <p:ph type="ftr" sz="quarter" idx="11"/>
          </p:nvPr>
        </p:nvSpPr>
        <p:spPr/>
        <p:txBody>
          <a:bodyPr/>
          <a:lstStyle/>
          <a:p>
            <a:r>
              <a:rPr lang="fr-FR"/>
              <a:t>Stella Roulière</a:t>
            </a:r>
          </a:p>
        </p:txBody>
      </p:sp>
      <p:sp>
        <p:nvSpPr>
          <p:cNvPr id="10" name="Espace réservé du numéro de diapositive 9">
            <a:extLst>
              <a:ext uri="{FF2B5EF4-FFF2-40B4-BE49-F238E27FC236}">
                <a16:creationId xmlns:a16="http://schemas.microsoft.com/office/drawing/2014/main" id="{CC130930-49E1-40CA-A902-94DBC08CE320}"/>
              </a:ext>
            </a:extLst>
          </p:cNvPr>
          <p:cNvSpPr>
            <a:spLocks noGrp="1"/>
          </p:cNvSpPr>
          <p:nvPr>
            <p:ph type="sldNum" sz="quarter" idx="12"/>
          </p:nvPr>
        </p:nvSpPr>
        <p:spPr/>
        <p:txBody>
          <a:bodyPr/>
          <a:lstStyle/>
          <a:p>
            <a:fld id="{83937A49-3969-4E83-B461-15750A49E54D}" type="slidenum">
              <a:rPr lang="fr-FR" smtClean="0"/>
              <a:t>11</a:t>
            </a:fld>
            <a:endParaRPr lang="fr-FR"/>
          </a:p>
        </p:txBody>
      </p:sp>
    </p:spTree>
    <p:extLst>
      <p:ext uri="{BB962C8B-B14F-4D97-AF65-F5344CB8AC3E}">
        <p14:creationId xmlns:p14="http://schemas.microsoft.com/office/powerpoint/2010/main" val="373646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707886"/>
          </a:xfrm>
          <a:prstGeom prst="rect">
            <a:avLst/>
          </a:prstGeom>
          <a:noFill/>
        </p:spPr>
        <p:txBody>
          <a:bodyPr wrap="square">
            <a:spAutoFit/>
          </a:bodyPr>
          <a:lstStyle/>
          <a:p>
            <a:r>
              <a:rPr lang="fr-FR" sz="4000" b="1" dirty="0">
                <a:solidFill>
                  <a:schemeClr val="bg1"/>
                </a:solidFill>
              </a:rPr>
              <a:t>Rétrograder / promouvoir un CD</a:t>
            </a:r>
          </a:p>
        </p:txBody>
      </p:sp>
      <p:sp>
        <p:nvSpPr>
          <p:cNvPr id="5" name="Espace réservé du contenu 1">
            <a:extLst>
              <a:ext uri="{FF2B5EF4-FFF2-40B4-BE49-F238E27FC236}">
                <a16:creationId xmlns:a16="http://schemas.microsoft.com/office/drawing/2014/main" id="{18BAA075-B8D8-4751-89BB-7A9BC4A05A71}"/>
              </a:ext>
            </a:extLst>
          </p:cNvPr>
          <p:cNvSpPr txBox="1">
            <a:spLocks/>
          </p:cNvSpPr>
          <p:nvPr/>
        </p:nvSpPr>
        <p:spPr>
          <a:xfrm>
            <a:off x="350221" y="2066995"/>
            <a:ext cx="11491557"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endParaRPr lang="fr-FR" dirty="0"/>
          </a:p>
          <a:p>
            <a:pPr algn="just"/>
            <a:r>
              <a:rPr lang="fr-FR" dirty="0"/>
              <a:t>L’ajout et la suppression d’un contrôleur de domaine sont des actions qui impactent tous les contrôleurs de domaine de la forêt</a:t>
            </a:r>
          </a:p>
          <a:p>
            <a:pPr algn="just"/>
            <a:r>
              <a:rPr lang="fr-FR" dirty="0"/>
              <a:t>Avant de rétrograder un contrôleur de domaine, on s’assurera qu’il ne dispose plus de rôles FSMO (notions abordées en détail dans la partie Active Directory) </a:t>
            </a:r>
          </a:p>
          <a:p>
            <a:endParaRPr lang="fr-FR" dirty="0"/>
          </a:p>
        </p:txBody>
      </p:sp>
      <p:graphicFrame>
        <p:nvGraphicFramePr>
          <p:cNvPr id="2" name="Tableau 1">
            <a:extLst>
              <a:ext uri="{FF2B5EF4-FFF2-40B4-BE49-F238E27FC236}">
                <a16:creationId xmlns:a16="http://schemas.microsoft.com/office/drawing/2014/main" id="{1E7DE146-E889-42EE-B9BC-521AFA06BB7D}"/>
              </a:ext>
            </a:extLst>
          </p:cNvPr>
          <p:cNvGraphicFramePr>
            <a:graphicFrameLocks noGrp="1"/>
          </p:cNvGraphicFramePr>
          <p:nvPr>
            <p:extLst>
              <p:ext uri="{D42A27DB-BD31-4B8C-83A1-F6EECF244321}">
                <p14:modId xmlns:p14="http://schemas.microsoft.com/office/powerpoint/2010/main" val="86450169"/>
              </p:ext>
            </p:extLst>
          </p:nvPr>
        </p:nvGraphicFramePr>
        <p:xfrm>
          <a:off x="395536" y="4077072"/>
          <a:ext cx="11175780" cy="741680"/>
        </p:xfrm>
        <a:graphic>
          <a:graphicData uri="http://schemas.openxmlformats.org/drawingml/2006/table">
            <a:tbl>
              <a:tblPr firstRow="1" bandRow="1">
                <a:tableStyleId>{F5AB1C69-6EDB-4FF4-983F-18BD219EF322}</a:tableStyleId>
              </a:tblPr>
              <a:tblGrid>
                <a:gridCol w="11175780">
                  <a:extLst>
                    <a:ext uri="{9D8B030D-6E8A-4147-A177-3AD203B41FA5}">
                      <a16:colId xmlns:a16="http://schemas.microsoft.com/office/drawing/2014/main" val="20000"/>
                    </a:ext>
                  </a:extLst>
                </a:gridCol>
              </a:tblGrid>
              <a:tr h="370840">
                <a:tc>
                  <a:txBody>
                    <a:bodyPr/>
                    <a:lstStyle/>
                    <a:p>
                      <a:r>
                        <a:rPr lang="fr-FR" dirty="0"/>
                        <a:t>Pour Windows Server 2012 et ultérieur</a:t>
                      </a:r>
                      <a:r>
                        <a:rPr lang="fr-FR" b="0" dirty="0"/>
                        <a:t>, pour rétrograder un contrôleur de domaine :</a:t>
                      </a:r>
                    </a:p>
                  </a:txBody>
                  <a:tcPr/>
                </a:tc>
                <a:extLst>
                  <a:ext uri="{0D108BD9-81ED-4DB2-BD59-A6C34878D82A}">
                    <a16:rowId xmlns:a16="http://schemas.microsoft.com/office/drawing/2014/main" val="10000"/>
                  </a:ext>
                </a:extLst>
              </a:tr>
              <a:tr h="370840">
                <a:tc>
                  <a:txBody>
                    <a:bodyPr/>
                    <a:lstStyle/>
                    <a:p>
                      <a:r>
                        <a:rPr lang="fr-FR" dirty="0"/>
                        <a:t>La commande PowerShell à</a:t>
                      </a:r>
                      <a:r>
                        <a:rPr lang="fr-FR" baseline="0" dirty="0"/>
                        <a:t> utiliser est </a:t>
                      </a:r>
                      <a:r>
                        <a:rPr lang="fr-FR" dirty="0" err="1"/>
                        <a:t>Uninstall-AddsDomainController</a:t>
                      </a:r>
                      <a:endParaRPr lang="fr-FR" b="1" i="1" dirty="0"/>
                    </a:p>
                  </a:txBody>
                  <a:tcPr/>
                </a:tc>
                <a:extLst>
                  <a:ext uri="{0D108BD9-81ED-4DB2-BD59-A6C34878D82A}">
                    <a16:rowId xmlns:a16="http://schemas.microsoft.com/office/drawing/2014/main" val="10001"/>
                  </a:ext>
                </a:extLst>
              </a:tr>
            </a:tbl>
          </a:graphicData>
        </a:graphic>
      </p:graphicFrame>
      <p:graphicFrame>
        <p:nvGraphicFramePr>
          <p:cNvPr id="3" name="Tableau 2">
            <a:extLst>
              <a:ext uri="{FF2B5EF4-FFF2-40B4-BE49-F238E27FC236}">
                <a16:creationId xmlns:a16="http://schemas.microsoft.com/office/drawing/2014/main" id="{AF13600C-A116-4509-B26D-2CE58C87EDE5}"/>
              </a:ext>
            </a:extLst>
          </p:cNvPr>
          <p:cNvGraphicFramePr>
            <a:graphicFrameLocks noGrp="1"/>
          </p:cNvGraphicFramePr>
          <p:nvPr>
            <p:extLst>
              <p:ext uri="{D42A27DB-BD31-4B8C-83A1-F6EECF244321}">
                <p14:modId xmlns:p14="http://schemas.microsoft.com/office/powerpoint/2010/main" val="135524296"/>
              </p:ext>
            </p:extLst>
          </p:nvPr>
        </p:nvGraphicFramePr>
        <p:xfrm>
          <a:off x="395535" y="4941168"/>
          <a:ext cx="11175779" cy="1010920"/>
        </p:xfrm>
        <a:graphic>
          <a:graphicData uri="http://schemas.openxmlformats.org/drawingml/2006/table">
            <a:tbl>
              <a:tblPr firstRow="1" bandRow="1">
                <a:tableStyleId>{21E4AEA4-8DFA-4A89-87EB-49C32662AFE0}</a:tableStyleId>
              </a:tblPr>
              <a:tblGrid>
                <a:gridCol w="11175779">
                  <a:extLst>
                    <a:ext uri="{9D8B030D-6E8A-4147-A177-3AD203B41FA5}">
                      <a16:colId xmlns:a16="http://schemas.microsoft.com/office/drawing/2014/main" val="20000"/>
                    </a:ext>
                  </a:extLst>
                </a:gridCol>
              </a:tblGrid>
              <a:tr h="370840">
                <a:tc>
                  <a:txBody>
                    <a:bodyPr/>
                    <a:lstStyle/>
                    <a:p>
                      <a:r>
                        <a:rPr lang="fr-FR" dirty="0"/>
                        <a:t>Pour les versions antérieures à Windows 2012, </a:t>
                      </a:r>
                      <a:r>
                        <a:rPr lang="fr-FR" b="0" dirty="0"/>
                        <a:t>afin de promouvoir ou rétrograder un contrôleur de domaine :</a:t>
                      </a:r>
                    </a:p>
                  </a:txBody>
                  <a:tcPr/>
                </a:tc>
                <a:extLst>
                  <a:ext uri="{0D108BD9-81ED-4DB2-BD59-A6C34878D82A}">
                    <a16:rowId xmlns:a16="http://schemas.microsoft.com/office/drawing/2014/main" val="10000"/>
                  </a:ext>
                </a:extLst>
              </a:tr>
              <a:tr h="370840">
                <a:tc>
                  <a:txBody>
                    <a:bodyPr/>
                    <a:lstStyle/>
                    <a:p>
                      <a:r>
                        <a:rPr lang="fr-FR" dirty="0"/>
                        <a:t>La commande à</a:t>
                      </a:r>
                      <a:r>
                        <a:rPr lang="fr-FR" baseline="0" dirty="0"/>
                        <a:t> utiliser est </a:t>
                      </a:r>
                      <a:r>
                        <a:rPr lang="fr-FR" b="1" i="1" u="none" baseline="0" dirty="0" err="1"/>
                        <a:t>dcpromo</a:t>
                      </a:r>
                      <a:endParaRPr lang="fr-FR" dirty="0"/>
                    </a:p>
                  </a:txBody>
                  <a:tcPr/>
                </a:tc>
                <a:extLst>
                  <a:ext uri="{0D108BD9-81ED-4DB2-BD59-A6C34878D82A}">
                    <a16:rowId xmlns:a16="http://schemas.microsoft.com/office/drawing/2014/main" val="10001"/>
                  </a:ext>
                </a:extLst>
              </a:tr>
            </a:tbl>
          </a:graphicData>
        </a:graphic>
      </p:graphicFrame>
      <p:sp>
        <p:nvSpPr>
          <p:cNvPr id="7" name="Espace réservé du pied de page 6">
            <a:extLst>
              <a:ext uri="{FF2B5EF4-FFF2-40B4-BE49-F238E27FC236}">
                <a16:creationId xmlns:a16="http://schemas.microsoft.com/office/drawing/2014/main" id="{5B057439-6C98-4F09-8889-EE8972DC383E}"/>
              </a:ext>
            </a:extLst>
          </p:cNvPr>
          <p:cNvSpPr>
            <a:spLocks noGrp="1"/>
          </p:cNvSpPr>
          <p:nvPr>
            <p:ph type="ftr" sz="quarter" idx="11"/>
          </p:nvPr>
        </p:nvSpPr>
        <p:spPr/>
        <p:txBody>
          <a:bodyPr/>
          <a:lstStyle/>
          <a:p>
            <a:r>
              <a:rPr lang="fr-FR"/>
              <a:t>Stella Roulière</a:t>
            </a:r>
          </a:p>
        </p:txBody>
      </p:sp>
      <p:sp>
        <p:nvSpPr>
          <p:cNvPr id="11" name="Espace réservé du numéro de diapositive 10">
            <a:extLst>
              <a:ext uri="{FF2B5EF4-FFF2-40B4-BE49-F238E27FC236}">
                <a16:creationId xmlns:a16="http://schemas.microsoft.com/office/drawing/2014/main" id="{2963837F-4165-4687-9210-47B6DC16B4BF}"/>
              </a:ext>
            </a:extLst>
          </p:cNvPr>
          <p:cNvSpPr>
            <a:spLocks noGrp="1"/>
          </p:cNvSpPr>
          <p:nvPr>
            <p:ph type="sldNum" sz="quarter" idx="12"/>
          </p:nvPr>
        </p:nvSpPr>
        <p:spPr/>
        <p:txBody>
          <a:bodyPr/>
          <a:lstStyle/>
          <a:p>
            <a:fld id="{83937A49-3969-4E83-B461-15750A49E54D}" type="slidenum">
              <a:rPr lang="fr-FR" smtClean="0"/>
              <a:t>12</a:t>
            </a:fld>
            <a:endParaRPr lang="fr-FR"/>
          </a:p>
        </p:txBody>
      </p:sp>
    </p:spTree>
    <p:extLst>
      <p:ext uri="{BB962C8B-B14F-4D97-AF65-F5344CB8AC3E}">
        <p14:creationId xmlns:p14="http://schemas.microsoft.com/office/powerpoint/2010/main" val="91160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10868889" cy="1323439"/>
          </a:xfrm>
          <a:prstGeom prst="rect">
            <a:avLst/>
          </a:prstGeom>
          <a:noFill/>
        </p:spPr>
        <p:txBody>
          <a:bodyPr wrap="square">
            <a:spAutoFit/>
          </a:bodyPr>
          <a:lstStyle/>
          <a:p>
            <a:r>
              <a:rPr lang="fr-FR" sz="4000" b="1" dirty="0">
                <a:solidFill>
                  <a:schemeClr val="bg1"/>
                </a:solidFill>
              </a:rPr>
              <a:t>Les composantes de domaine : </a:t>
            </a:r>
          </a:p>
          <a:p>
            <a:r>
              <a:rPr lang="fr-FR" sz="4000" b="1" dirty="0">
                <a:solidFill>
                  <a:schemeClr val="bg1"/>
                </a:solidFill>
              </a:rPr>
              <a:t>Les rôles FSMO</a:t>
            </a:r>
          </a:p>
        </p:txBody>
      </p:sp>
      <p:graphicFrame>
        <p:nvGraphicFramePr>
          <p:cNvPr id="7" name="Tableau 6">
            <a:extLst>
              <a:ext uri="{FF2B5EF4-FFF2-40B4-BE49-F238E27FC236}">
                <a16:creationId xmlns:a16="http://schemas.microsoft.com/office/drawing/2014/main" id="{7F958143-D12C-4D3D-AEC0-DBBF20E0D904}"/>
              </a:ext>
            </a:extLst>
          </p:cNvPr>
          <p:cNvGraphicFramePr>
            <a:graphicFrameLocks noGrp="1"/>
          </p:cNvGraphicFramePr>
          <p:nvPr>
            <p:extLst>
              <p:ext uri="{D42A27DB-BD31-4B8C-83A1-F6EECF244321}">
                <p14:modId xmlns:p14="http://schemas.microsoft.com/office/powerpoint/2010/main" val="1069773194"/>
              </p:ext>
            </p:extLst>
          </p:nvPr>
        </p:nvGraphicFramePr>
        <p:xfrm>
          <a:off x="89756" y="2262688"/>
          <a:ext cx="12012488" cy="4480560"/>
        </p:xfrm>
        <a:graphic>
          <a:graphicData uri="http://schemas.openxmlformats.org/drawingml/2006/table">
            <a:tbl>
              <a:tblPr firstRow="1" bandRow="1">
                <a:tableStyleId>{5C22544A-7EE6-4342-B048-85BDC9FD1C3A}</a:tableStyleId>
              </a:tblPr>
              <a:tblGrid>
                <a:gridCol w="1825361">
                  <a:extLst>
                    <a:ext uri="{9D8B030D-6E8A-4147-A177-3AD203B41FA5}">
                      <a16:colId xmlns:a16="http://schemas.microsoft.com/office/drawing/2014/main" val="20000"/>
                    </a:ext>
                  </a:extLst>
                </a:gridCol>
                <a:gridCol w="3622604">
                  <a:extLst>
                    <a:ext uri="{9D8B030D-6E8A-4147-A177-3AD203B41FA5}">
                      <a16:colId xmlns:a16="http://schemas.microsoft.com/office/drawing/2014/main" val="20001"/>
                    </a:ext>
                  </a:extLst>
                </a:gridCol>
                <a:gridCol w="6564523">
                  <a:extLst>
                    <a:ext uri="{9D8B030D-6E8A-4147-A177-3AD203B41FA5}">
                      <a16:colId xmlns:a16="http://schemas.microsoft.com/office/drawing/2014/main" val="20002"/>
                    </a:ext>
                  </a:extLst>
                </a:gridCol>
              </a:tblGrid>
              <a:tr h="309504">
                <a:tc>
                  <a:txBody>
                    <a:bodyPr/>
                    <a:lstStyle/>
                    <a:p>
                      <a:endParaRPr lang="fr-FR" dirty="0"/>
                    </a:p>
                  </a:txBody>
                  <a:tcPr/>
                </a:tc>
                <a:tc>
                  <a:txBody>
                    <a:bodyPr/>
                    <a:lstStyle/>
                    <a:p>
                      <a:r>
                        <a:rPr lang="fr-FR" dirty="0"/>
                        <a:t>Rôle</a:t>
                      </a:r>
                    </a:p>
                  </a:txBody>
                  <a:tcPr/>
                </a:tc>
                <a:tc>
                  <a:txBody>
                    <a:bodyPr/>
                    <a:lstStyle/>
                    <a:p>
                      <a:r>
                        <a:rPr lang="fr-FR" dirty="0"/>
                        <a:t>Description</a:t>
                      </a:r>
                    </a:p>
                  </a:txBody>
                  <a:tcPr/>
                </a:tc>
                <a:extLst>
                  <a:ext uri="{0D108BD9-81ED-4DB2-BD59-A6C34878D82A}">
                    <a16:rowId xmlns:a16="http://schemas.microsoft.com/office/drawing/2014/main" val="10000"/>
                  </a:ext>
                </a:extLst>
              </a:tr>
              <a:tr h="696383">
                <a:tc rowSpan="2">
                  <a:txBody>
                    <a:bodyPr/>
                    <a:lstStyle/>
                    <a:p>
                      <a:pPr algn="ctr"/>
                      <a:r>
                        <a:rPr lang="fr-FR" sz="1700" b="1" dirty="0"/>
                        <a:t>Forêt</a:t>
                      </a:r>
                    </a:p>
                  </a:txBody>
                  <a:tcPr anchor="ctr"/>
                </a:tc>
                <a:tc>
                  <a:txBody>
                    <a:bodyPr/>
                    <a:lstStyle/>
                    <a:p>
                      <a:pPr algn="ctr"/>
                      <a:r>
                        <a:rPr lang="fr-FR" sz="1700" i="1" dirty="0"/>
                        <a:t>Maître</a:t>
                      </a:r>
                      <a:r>
                        <a:rPr lang="fr-FR" sz="1700" i="1" baseline="0" dirty="0"/>
                        <a:t> de nom de domaine</a:t>
                      </a:r>
                      <a:endParaRPr lang="fr-FR" sz="1700" i="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n-lt"/>
                        </a:rPr>
                        <a:t>Il est contacté :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fr-FR" sz="1600" dirty="0">
                          <a:latin typeface="+mn-lt"/>
                        </a:rPr>
                        <a:t>Lors de l’ajout et la suppression d’un domaine dans une forêt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fr-FR" sz="1600" dirty="0">
                          <a:latin typeface="+mn-lt"/>
                        </a:rPr>
                        <a:t>En cas de </a:t>
                      </a:r>
                      <a:r>
                        <a:rPr lang="fr-FR" sz="1600" dirty="0" err="1">
                          <a:latin typeface="+mn-lt"/>
                        </a:rPr>
                        <a:t>renommage</a:t>
                      </a:r>
                      <a:r>
                        <a:rPr lang="fr-FR" sz="1600" dirty="0">
                          <a:latin typeface="+mn-lt"/>
                        </a:rPr>
                        <a:t> de domaine (Attention !)</a:t>
                      </a:r>
                    </a:p>
                  </a:txBody>
                  <a:tcPr/>
                </a:tc>
                <a:extLst>
                  <a:ext uri="{0D108BD9-81ED-4DB2-BD59-A6C34878D82A}">
                    <a16:rowId xmlns:a16="http://schemas.microsoft.com/office/drawing/2014/main" val="10001"/>
                  </a:ext>
                </a:extLst>
              </a:tr>
              <a:tr h="696383">
                <a:tc vMerge="1">
                  <a:txBody>
                    <a:bodyPr/>
                    <a:lstStyle/>
                    <a:p>
                      <a:endParaRPr lang="fr-FR" dirty="0"/>
                    </a:p>
                  </a:txBody>
                  <a:tcPr/>
                </a:tc>
                <a:tc>
                  <a:txBody>
                    <a:bodyPr/>
                    <a:lstStyle/>
                    <a:p>
                      <a:pPr algn="ctr"/>
                      <a:r>
                        <a:rPr lang="fr-FR" sz="1700" i="1" dirty="0"/>
                        <a:t>Maître de schéma</a:t>
                      </a:r>
                    </a:p>
                  </a:txBody>
                  <a:tcPr anchor="ctr"/>
                </a:tc>
                <a:tc>
                  <a:txBody>
                    <a:bodyPr/>
                    <a:lstStyle/>
                    <a:p>
                      <a:pPr algn="just"/>
                      <a:r>
                        <a:rPr lang="fr-FR" sz="1600" dirty="0">
                          <a:latin typeface="+mn-lt"/>
                        </a:rPr>
                        <a:t>Modification</a:t>
                      </a:r>
                      <a:r>
                        <a:rPr lang="fr-FR" sz="1600" baseline="0" dirty="0">
                          <a:latin typeface="+mn-lt"/>
                        </a:rPr>
                        <a:t> du schéma possible. </a:t>
                      </a:r>
                      <a:r>
                        <a:rPr lang="fr-FR" sz="1600" dirty="0">
                          <a:latin typeface="+mn-lt"/>
                        </a:rPr>
                        <a:t>Dans le schéma sont stockés les caractéristiques des </a:t>
                      </a:r>
                      <a:r>
                        <a:rPr lang="fr-FR" sz="1600" baseline="0" dirty="0">
                          <a:latin typeface="+mn-lt"/>
                        </a:rPr>
                        <a:t>objets. Les autres contrôleurs ont un accès en lecture seul au schéma</a:t>
                      </a:r>
                      <a:endParaRPr lang="fr-FR" sz="1600" dirty="0">
                        <a:latin typeface="+mn-lt"/>
                      </a:endParaRPr>
                    </a:p>
                  </a:txBody>
                  <a:tcPr/>
                </a:tc>
                <a:extLst>
                  <a:ext uri="{0D108BD9-81ED-4DB2-BD59-A6C34878D82A}">
                    <a16:rowId xmlns:a16="http://schemas.microsoft.com/office/drawing/2014/main" val="10002"/>
                  </a:ext>
                </a:extLst>
              </a:tr>
              <a:tr h="696383">
                <a:tc rowSpan="3">
                  <a:txBody>
                    <a:bodyPr/>
                    <a:lstStyle/>
                    <a:p>
                      <a:pPr algn="ctr"/>
                      <a:r>
                        <a:rPr lang="fr-FR" sz="1700" b="1" dirty="0"/>
                        <a:t>Domaine</a:t>
                      </a:r>
                    </a:p>
                  </a:txBody>
                  <a:tcPr anchor="ctr"/>
                </a:tc>
                <a:tc>
                  <a:txBody>
                    <a:bodyPr/>
                    <a:lstStyle/>
                    <a:p>
                      <a:pPr algn="ctr"/>
                      <a:r>
                        <a:rPr lang="fr-FR" sz="1700" i="1" dirty="0"/>
                        <a:t>Maître RID</a:t>
                      </a:r>
                    </a:p>
                  </a:txBody>
                  <a:tcPr anchor="ctr"/>
                </a:tc>
                <a:tc>
                  <a:txBody>
                    <a:bodyPr/>
                    <a:lstStyle/>
                    <a:p>
                      <a:pPr algn="just"/>
                      <a:r>
                        <a:rPr lang="fr-FR" sz="1600" dirty="0">
                          <a:latin typeface="+mn-lt"/>
                        </a:rPr>
                        <a:t>Alloue les « blocs </a:t>
                      </a:r>
                      <a:r>
                        <a:rPr lang="fr-FR" sz="1600" dirty="0" err="1">
                          <a:latin typeface="+mn-lt"/>
                        </a:rPr>
                        <a:t>d’</a:t>
                      </a:r>
                      <a:r>
                        <a:rPr lang="fr-FR" sz="1600" b="1" dirty="0" err="1">
                          <a:latin typeface="+mn-lt"/>
                        </a:rPr>
                        <a:t>ID</a:t>
                      </a:r>
                      <a:r>
                        <a:rPr lang="fr-FR" sz="1600" dirty="0" err="1">
                          <a:latin typeface="+mn-lt"/>
                        </a:rPr>
                        <a:t>entificateurs</a:t>
                      </a:r>
                      <a:r>
                        <a:rPr lang="fr-FR" sz="1600" dirty="0">
                          <a:latin typeface="+mn-lt"/>
                        </a:rPr>
                        <a:t> </a:t>
                      </a:r>
                      <a:r>
                        <a:rPr lang="fr-FR" sz="1600" b="1" dirty="0">
                          <a:latin typeface="+mn-lt"/>
                        </a:rPr>
                        <a:t>R</a:t>
                      </a:r>
                      <a:r>
                        <a:rPr lang="fr-FR" sz="1600" dirty="0">
                          <a:latin typeface="+mn-lt"/>
                        </a:rPr>
                        <a:t>elatifs » aux autres contrôleurs. Ces</a:t>
                      </a:r>
                      <a:r>
                        <a:rPr lang="fr-FR" sz="1600" baseline="0" dirty="0">
                          <a:latin typeface="+mn-lt"/>
                        </a:rPr>
                        <a:t> derniers puisent dans le bloc pour attribuer les </a:t>
                      </a:r>
                      <a:r>
                        <a:rPr lang="fr-FR" sz="1600" b="1" baseline="0" dirty="0">
                          <a:latin typeface="+mn-lt"/>
                        </a:rPr>
                        <a:t>SID</a:t>
                      </a:r>
                      <a:r>
                        <a:rPr lang="fr-FR" sz="1600" baseline="0" dirty="0">
                          <a:latin typeface="+mn-lt"/>
                        </a:rPr>
                        <a:t> aux objets</a:t>
                      </a:r>
                      <a:endParaRPr lang="fr-FR" sz="1600" dirty="0">
                        <a:latin typeface="+mn-lt"/>
                      </a:endParaRPr>
                    </a:p>
                  </a:txBody>
                  <a:tcPr/>
                </a:tc>
                <a:extLst>
                  <a:ext uri="{0D108BD9-81ED-4DB2-BD59-A6C34878D82A}">
                    <a16:rowId xmlns:a16="http://schemas.microsoft.com/office/drawing/2014/main" val="10003"/>
                  </a:ext>
                </a:extLst>
              </a:tr>
              <a:tr h="490047">
                <a:tc vMerge="1">
                  <a:txBody>
                    <a:bodyPr/>
                    <a:lstStyle/>
                    <a:p>
                      <a:endParaRPr lang="fr-FR" dirty="0"/>
                    </a:p>
                  </a:txBody>
                  <a:tcPr/>
                </a:tc>
                <a:tc>
                  <a:txBody>
                    <a:bodyPr/>
                    <a:lstStyle/>
                    <a:p>
                      <a:pPr algn="ctr"/>
                      <a:r>
                        <a:rPr lang="fr-FR" sz="1700" i="1" dirty="0"/>
                        <a:t>Maître</a:t>
                      </a:r>
                      <a:r>
                        <a:rPr lang="fr-FR" sz="1700" i="1" baseline="0" dirty="0"/>
                        <a:t> d’infrastructure</a:t>
                      </a:r>
                      <a:endParaRPr lang="fr-FR" sz="1700" i="1" dirty="0"/>
                    </a:p>
                  </a:txBody>
                  <a:tcPr anchor="ctr"/>
                </a:tc>
                <a:tc>
                  <a:txBody>
                    <a:bodyPr/>
                    <a:lstStyle/>
                    <a:p>
                      <a:pPr algn="just"/>
                      <a:r>
                        <a:rPr lang="fr-FR" sz="1600" dirty="0">
                          <a:latin typeface="+mn-lt"/>
                        </a:rPr>
                        <a:t>Responsable</a:t>
                      </a:r>
                      <a:r>
                        <a:rPr lang="fr-FR" sz="1600" baseline="0" dirty="0">
                          <a:latin typeface="+mn-lt"/>
                        </a:rPr>
                        <a:t> des objets des autres domaines de la forêt qui sont membres d’objets de son domaine</a:t>
                      </a:r>
                      <a:endParaRPr lang="fr-FR" sz="1600" dirty="0">
                        <a:latin typeface="+mn-lt"/>
                      </a:endParaRPr>
                    </a:p>
                  </a:txBody>
                  <a:tcPr/>
                </a:tc>
                <a:extLst>
                  <a:ext uri="{0D108BD9-81ED-4DB2-BD59-A6C34878D82A}">
                    <a16:rowId xmlns:a16="http://schemas.microsoft.com/office/drawing/2014/main" val="10004"/>
                  </a:ext>
                </a:extLst>
              </a:tr>
              <a:tr h="902719">
                <a:tc vMerge="1">
                  <a:txBody>
                    <a:bodyPr/>
                    <a:lstStyle/>
                    <a:p>
                      <a:endParaRPr lang="fr-FR" dirty="0"/>
                    </a:p>
                  </a:txBody>
                  <a:tcPr/>
                </a:tc>
                <a:tc>
                  <a:txBody>
                    <a:bodyPr/>
                    <a:lstStyle/>
                    <a:p>
                      <a:pPr algn="ctr"/>
                      <a:r>
                        <a:rPr lang="fr-FR" sz="1700" i="1" dirty="0"/>
                        <a:t>Maître émulateur PDC</a:t>
                      </a:r>
                    </a:p>
                  </a:txBody>
                  <a:tcPr anchor="ctr"/>
                </a:tc>
                <a:tc>
                  <a:txBody>
                    <a:bodyPr/>
                    <a:lstStyle/>
                    <a:p>
                      <a:pPr marL="285750" indent="-285750">
                        <a:buFont typeface="Arial" panose="020B0604020202020204" pitchFamily="34" charset="0"/>
                        <a:buChar char="•"/>
                      </a:pPr>
                      <a:r>
                        <a:rPr lang="fr-FR" sz="1600" dirty="0">
                          <a:solidFill>
                            <a:schemeClr val="tx1"/>
                          </a:solidFill>
                          <a:latin typeface="+mn-lt"/>
                        </a:rPr>
                        <a:t>MAJ des mots de passe</a:t>
                      </a:r>
                    </a:p>
                    <a:p>
                      <a:pPr marL="285750" indent="-285750">
                        <a:buFont typeface="Arial" panose="020B0604020202020204" pitchFamily="34" charset="0"/>
                        <a:buChar char="•"/>
                      </a:pPr>
                      <a:r>
                        <a:rPr lang="fr-FR" sz="1600" dirty="0">
                          <a:solidFill>
                            <a:schemeClr val="tx1"/>
                          </a:solidFill>
                          <a:latin typeface="+mn-lt"/>
                        </a:rPr>
                        <a:t>MAJ des GPO</a:t>
                      </a:r>
                    </a:p>
                    <a:p>
                      <a:pPr marL="285750" indent="-285750">
                        <a:buFont typeface="Arial" panose="020B0604020202020204" pitchFamily="34" charset="0"/>
                        <a:buChar char="•"/>
                      </a:pPr>
                      <a:r>
                        <a:rPr lang="fr-FR" sz="1600" dirty="0">
                          <a:solidFill>
                            <a:schemeClr val="tx1"/>
                          </a:solidFill>
                          <a:latin typeface="+mn-lt"/>
                        </a:rPr>
                        <a:t>Synchronisation des horloges</a:t>
                      </a:r>
                      <a:endParaRPr lang="fr-FR" sz="1600" baseline="0" dirty="0">
                        <a:solidFill>
                          <a:schemeClr val="tx1"/>
                        </a:solidFill>
                        <a:latin typeface="+mn-lt"/>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dirty="0">
                          <a:solidFill>
                            <a:schemeClr val="tx1"/>
                          </a:solidFill>
                          <a:latin typeface="+mn-lt"/>
                        </a:rPr>
                        <a:t>Explorateur principal de domaine</a:t>
                      </a:r>
                    </a:p>
                  </a:txBody>
                  <a:tcPr/>
                </a:tc>
                <a:extLst>
                  <a:ext uri="{0D108BD9-81ED-4DB2-BD59-A6C34878D82A}">
                    <a16:rowId xmlns:a16="http://schemas.microsoft.com/office/drawing/2014/main" val="10005"/>
                  </a:ext>
                </a:extLst>
              </a:tr>
            </a:tbl>
          </a:graphicData>
        </a:graphic>
      </p:graphicFrame>
      <p:sp>
        <p:nvSpPr>
          <p:cNvPr id="8" name="Espace réservé du pied de page 7">
            <a:extLst>
              <a:ext uri="{FF2B5EF4-FFF2-40B4-BE49-F238E27FC236}">
                <a16:creationId xmlns:a16="http://schemas.microsoft.com/office/drawing/2014/main" id="{C51073DE-0762-478B-8E00-02C9AAA275E1}"/>
              </a:ext>
            </a:extLst>
          </p:cNvPr>
          <p:cNvSpPr>
            <a:spLocks noGrp="1"/>
          </p:cNvSpPr>
          <p:nvPr>
            <p:ph type="ftr" sz="quarter" idx="11"/>
          </p:nvPr>
        </p:nvSpPr>
        <p:spPr/>
        <p:txBody>
          <a:bodyPr/>
          <a:lstStyle/>
          <a:p>
            <a:r>
              <a:rPr lang="fr-FR"/>
              <a:t>Stella Roulière</a:t>
            </a:r>
          </a:p>
        </p:txBody>
      </p:sp>
      <p:sp>
        <p:nvSpPr>
          <p:cNvPr id="9" name="Espace réservé du numéro de diapositive 8">
            <a:extLst>
              <a:ext uri="{FF2B5EF4-FFF2-40B4-BE49-F238E27FC236}">
                <a16:creationId xmlns:a16="http://schemas.microsoft.com/office/drawing/2014/main" id="{F8FF358C-FBAA-41B7-961E-E9DC8A88C5FF}"/>
              </a:ext>
            </a:extLst>
          </p:cNvPr>
          <p:cNvSpPr>
            <a:spLocks noGrp="1"/>
          </p:cNvSpPr>
          <p:nvPr>
            <p:ph type="sldNum" sz="quarter" idx="12"/>
          </p:nvPr>
        </p:nvSpPr>
        <p:spPr/>
        <p:txBody>
          <a:bodyPr/>
          <a:lstStyle/>
          <a:p>
            <a:fld id="{83937A49-3969-4E83-B461-15750A49E54D}" type="slidenum">
              <a:rPr lang="fr-FR" smtClean="0"/>
              <a:t>13</a:t>
            </a:fld>
            <a:endParaRPr lang="fr-FR"/>
          </a:p>
        </p:txBody>
      </p:sp>
    </p:spTree>
    <p:extLst>
      <p:ext uri="{BB962C8B-B14F-4D97-AF65-F5344CB8AC3E}">
        <p14:creationId xmlns:p14="http://schemas.microsoft.com/office/powerpoint/2010/main" val="406755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10868889" cy="1323439"/>
          </a:xfrm>
          <a:prstGeom prst="rect">
            <a:avLst/>
          </a:prstGeom>
          <a:noFill/>
        </p:spPr>
        <p:txBody>
          <a:bodyPr wrap="square">
            <a:spAutoFit/>
          </a:bodyPr>
          <a:lstStyle/>
          <a:p>
            <a:r>
              <a:rPr lang="fr-FR" sz="4000" b="1" dirty="0">
                <a:solidFill>
                  <a:schemeClr val="bg1"/>
                </a:solidFill>
              </a:rPr>
              <a:t>Les composantes de domaine : </a:t>
            </a:r>
          </a:p>
          <a:p>
            <a:r>
              <a:rPr lang="fr-FR" sz="4000" b="1" dirty="0">
                <a:solidFill>
                  <a:schemeClr val="bg1"/>
                </a:solidFill>
              </a:rPr>
              <a:t>Les rôles FSMO</a:t>
            </a:r>
          </a:p>
        </p:txBody>
      </p:sp>
      <p:sp>
        <p:nvSpPr>
          <p:cNvPr id="5" name="ZoneTexte 4">
            <a:extLst>
              <a:ext uri="{FF2B5EF4-FFF2-40B4-BE49-F238E27FC236}">
                <a16:creationId xmlns:a16="http://schemas.microsoft.com/office/drawing/2014/main" id="{424F9669-0864-45AD-9268-F9E917A8B5E4}"/>
              </a:ext>
            </a:extLst>
          </p:cNvPr>
          <p:cNvSpPr txBox="1"/>
          <p:nvPr/>
        </p:nvSpPr>
        <p:spPr>
          <a:xfrm>
            <a:off x="702425" y="2392279"/>
            <a:ext cx="10995657" cy="369332"/>
          </a:xfrm>
          <a:prstGeom prst="rect">
            <a:avLst/>
          </a:prstGeom>
          <a:noFill/>
        </p:spPr>
        <p:txBody>
          <a:bodyPr wrap="square">
            <a:spAutoFit/>
          </a:bodyPr>
          <a:lstStyle/>
          <a:p>
            <a:r>
              <a:rPr lang="fr-FR" dirty="0"/>
              <a:t>Pour savoir où sont stocké ces composants, lancez cmd.exe et saisir : </a:t>
            </a:r>
            <a:r>
              <a:rPr lang="fr-FR" dirty="0" err="1"/>
              <a:t>netdom</a:t>
            </a:r>
            <a:r>
              <a:rPr lang="fr-FR" dirty="0"/>
              <a:t> </a:t>
            </a:r>
            <a:r>
              <a:rPr lang="fr-FR" dirty="0" err="1"/>
              <a:t>query</a:t>
            </a:r>
            <a:r>
              <a:rPr lang="fr-FR" dirty="0"/>
              <a:t> </a:t>
            </a:r>
            <a:r>
              <a:rPr lang="fr-FR" dirty="0" err="1"/>
              <a:t>fsmo</a:t>
            </a:r>
            <a:endParaRPr lang="fr-FR" dirty="0"/>
          </a:p>
        </p:txBody>
      </p:sp>
      <p:pic>
        <p:nvPicPr>
          <p:cNvPr id="3" name="Image 2">
            <a:extLst>
              <a:ext uri="{FF2B5EF4-FFF2-40B4-BE49-F238E27FC236}">
                <a16:creationId xmlns:a16="http://schemas.microsoft.com/office/drawing/2014/main" id="{346FB0CA-C7D2-4276-91CF-074308126897}"/>
              </a:ext>
            </a:extLst>
          </p:cNvPr>
          <p:cNvPicPr>
            <a:picLocks noChangeAspect="1"/>
          </p:cNvPicPr>
          <p:nvPr/>
        </p:nvPicPr>
        <p:blipFill>
          <a:blip r:embed="rId2"/>
          <a:stretch>
            <a:fillRect/>
          </a:stretch>
        </p:blipFill>
        <p:spPr>
          <a:xfrm>
            <a:off x="575655" y="3117343"/>
            <a:ext cx="11122427" cy="3183703"/>
          </a:xfrm>
          <a:prstGeom prst="rect">
            <a:avLst/>
          </a:prstGeom>
        </p:spPr>
      </p:pic>
      <p:sp>
        <p:nvSpPr>
          <p:cNvPr id="6" name="Espace réservé du pied de page 5">
            <a:extLst>
              <a:ext uri="{FF2B5EF4-FFF2-40B4-BE49-F238E27FC236}">
                <a16:creationId xmlns:a16="http://schemas.microsoft.com/office/drawing/2014/main" id="{B5DEDE07-84E2-4F25-A015-17D916D730B5}"/>
              </a:ext>
            </a:extLst>
          </p:cNvPr>
          <p:cNvSpPr>
            <a:spLocks noGrp="1"/>
          </p:cNvSpPr>
          <p:nvPr>
            <p:ph type="ftr" sz="quarter" idx="11"/>
          </p:nvPr>
        </p:nvSpPr>
        <p:spPr/>
        <p:txBody>
          <a:bodyPr/>
          <a:lstStyle/>
          <a:p>
            <a:r>
              <a:rPr lang="fr-FR"/>
              <a:t>Stella Roulière</a:t>
            </a:r>
          </a:p>
        </p:txBody>
      </p:sp>
      <p:sp>
        <p:nvSpPr>
          <p:cNvPr id="8" name="Espace réservé du numéro de diapositive 7">
            <a:extLst>
              <a:ext uri="{FF2B5EF4-FFF2-40B4-BE49-F238E27FC236}">
                <a16:creationId xmlns:a16="http://schemas.microsoft.com/office/drawing/2014/main" id="{786AF0F0-AFD4-486B-98E7-1D893EE8FAF7}"/>
              </a:ext>
            </a:extLst>
          </p:cNvPr>
          <p:cNvSpPr>
            <a:spLocks noGrp="1"/>
          </p:cNvSpPr>
          <p:nvPr>
            <p:ph type="sldNum" sz="quarter" idx="12"/>
          </p:nvPr>
        </p:nvSpPr>
        <p:spPr/>
        <p:txBody>
          <a:bodyPr/>
          <a:lstStyle/>
          <a:p>
            <a:fld id="{83937A49-3969-4E83-B461-15750A49E54D}" type="slidenum">
              <a:rPr lang="fr-FR" smtClean="0"/>
              <a:t>14</a:t>
            </a:fld>
            <a:endParaRPr lang="fr-FR"/>
          </a:p>
        </p:txBody>
      </p:sp>
    </p:spTree>
    <p:extLst>
      <p:ext uri="{BB962C8B-B14F-4D97-AF65-F5344CB8AC3E}">
        <p14:creationId xmlns:p14="http://schemas.microsoft.com/office/powerpoint/2010/main" val="143195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10868889" cy="1323439"/>
          </a:xfrm>
          <a:prstGeom prst="rect">
            <a:avLst/>
          </a:prstGeom>
          <a:noFill/>
        </p:spPr>
        <p:txBody>
          <a:bodyPr wrap="square">
            <a:spAutoFit/>
          </a:bodyPr>
          <a:lstStyle/>
          <a:p>
            <a:r>
              <a:rPr lang="fr-FR" sz="4000" b="1" dirty="0">
                <a:solidFill>
                  <a:schemeClr val="bg1"/>
                </a:solidFill>
              </a:rPr>
              <a:t>Les composantes de domaine : </a:t>
            </a:r>
          </a:p>
          <a:p>
            <a:r>
              <a:rPr lang="fr-FR" sz="4000" b="1" dirty="0">
                <a:solidFill>
                  <a:schemeClr val="bg1"/>
                </a:solidFill>
              </a:rPr>
              <a:t>Les rôles FSMO</a:t>
            </a:r>
          </a:p>
        </p:txBody>
      </p:sp>
      <p:sp>
        <p:nvSpPr>
          <p:cNvPr id="8" name="ZoneTexte 7">
            <a:extLst>
              <a:ext uri="{FF2B5EF4-FFF2-40B4-BE49-F238E27FC236}">
                <a16:creationId xmlns:a16="http://schemas.microsoft.com/office/drawing/2014/main" id="{9B4AC07E-01BE-45CA-81B4-67783AF3BB8B}"/>
              </a:ext>
            </a:extLst>
          </p:cNvPr>
          <p:cNvSpPr txBox="1"/>
          <p:nvPr/>
        </p:nvSpPr>
        <p:spPr>
          <a:xfrm>
            <a:off x="403164" y="2359167"/>
            <a:ext cx="11168150" cy="646331"/>
          </a:xfrm>
          <a:prstGeom prst="rect">
            <a:avLst/>
          </a:prstGeom>
          <a:noFill/>
        </p:spPr>
        <p:txBody>
          <a:bodyPr wrap="square">
            <a:spAutoFit/>
          </a:bodyPr>
          <a:lstStyle/>
          <a:p>
            <a:r>
              <a:rPr lang="fr-FR" b="1" dirty="0"/>
              <a:t>Console “Utilisateurs et Ordinateurs Active Directory”</a:t>
            </a:r>
            <a:r>
              <a:rPr lang="fr-FR" dirty="0"/>
              <a:t> : pour visualiser les 3 maîtres d’opérations au niveau du domaine, à savoir : le Maître RID, Maître d’Infrastructure et l’émulateur PDC.</a:t>
            </a:r>
          </a:p>
        </p:txBody>
      </p:sp>
      <p:pic>
        <p:nvPicPr>
          <p:cNvPr id="9" name="Image 8">
            <a:extLst>
              <a:ext uri="{FF2B5EF4-FFF2-40B4-BE49-F238E27FC236}">
                <a16:creationId xmlns:a16="http://schemas.microsoft.com/office/drawing/2014/main" id="{DDE17EA6-617B-486A-9B5C-3D49C2309556}"/>
              </a:ext>
            </a:extLst>
          </p:cNvPr>
          <p:cNvPicPr>
            <a:picLocks noChangeAspect="1"/>
          </p:cNvPicPr>
          <p:nvPr/>
        </p:nvPicPr>
        <p:blipFill>
          <a:blip r:embed="rId2"/>
          <a:stretch>
            <a:fillRect/>
          </a:stretch>
        </p:blipFill>
        <p:spPr>
          <a:xfrm>
            <a:off x="2637539" y="3299024"/>
            <a:ext cx="6190578" cy="3262581"/>
          </a:xfrm>
          <a:prstGeom prst="rect">
            <a:avLst/>
          </a:prstGeom>
        </p:spPr>
      </p:pic>
      <p:sp>
        <p:nvSpPr>
          <p:cNvPr id="10" name="Espace réservé du pied de page 9">
            <a:extLst>
              <a:ext uri="{FF2B5EF4-FFF2-40B4-BE49-F238E27FC236}">
                <a16:creationId xmlns:a16="http://schemas.microsoft.com/office/drawing/2014/main" id="{4E8AB813-89BE-4FCA-B9BB-561626BE068F}"/>
              </a:ext>
            </a:extLst>
          </p:cNvPr>
          <p:cNvSpPr>
            <a:spLocks noGrp="1"/>
          </p:cNvSpPr>
          <p:nvPr>
            <p:ph type="ftr" sz="quarter" idx="11"/>
          </p:nvPr>
        </p:nvSpPr>
        <p:spPr/>
        <p:txBody>
          <a:bodyPr/>
          <a:lstStyle/>
          <a:p>
            <a:r>
              <a:rPr lang="fr-FR"/>
              <a:t>Stella Roulière</a:t>
            </a:r>
          </a:p>
        </p:txBody>
      </p:sp>
      <p:sp>
        <p:nvSpPr>
          <p:cNvPr id="11" name="Espace réservé du numéro de diapositive 10">
            <a:extLst>
              <a:ext uri="{FF2B5EF4-FFF2-40B4-BE49-F238E27FC236}">
                <a16:creationId xmlns:a16="http://schemas.microsoft.com/office/drawing/2014/main" id="{C07FB241-FC5B-47AB-86E3-BB570E1CF70D}"/>
              </a:ext>
            </a:extLst>
          </p:cNvPr>
          <p:cNvSpPr>
            <a:spLocks noGrp="1"/>
          </p:cNvSpPr>
          <p:nvPr>
            <p:ph type="sldNum" sz="quarter" idx="12"/>
          </p:nvPr>
        </p:nvSpPr>
        <p:spPr/>
        <p:txBody>
          <a:bodyPr/>
          <a:lstStyle/>
          <a:p>
            <a:fld id="{83937A49-3969-4E83-B461-15750A49E54D}" type="slidenum">
              <a:rPr lang="fr-FR" smtClean="0"/>
              <a:t>15</a:t>
            </a:fld>
            <a:endParaRPr lang="fr-FR"/>
          </a:p>
        </p:txBody>
      </p:sp>
    </p:spTree>
    <p:extLst>
      <p:ext uri="{BB962C8B-B14F-4D97-AF65-F5344CB8AC3E}">
        <p14:creationId xmlns:p14="http://schemas.microsoft.com/office/powerpoint/2010/main" val="53104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Objets de l’annuaire et outils de gestion</a:t>
            </a:r>
          </a:p>
        </p:txBody>
      </p:sp>
      <p:sp>
        <p:nvSpPr>
          <p:cNvPr id="10" name="Espace réservé du contenu 1">
            <a:extLst>
              <a:ext uri="{FF2B5EF4-FFF2-40B4-BE49-F238E27FC236}">
                <a16:creationId xmlns:a16="http://schemas.microsoft.com/office/drawing/2014/main" id="{600A37B8-CD91-4C0F-9D04-D22C70EDD204}"/>
              </a:ext>
            </a:extLst>
          </p:cNvPr>
          <p:cNvSpPr txBox="1">
            <a:spLocks/>
          </p:cNvSpPr>
          <p:nvPr/>
        </p:nvSpPr>
        <p:spPr>
          <a:xfrm>
            <a:off x="329140" y="2464188"/>
            <a:ext cx="11862859"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Dans un contexte de domaine Active Directory, les tâches courantes de gestion sont liées à l’administration des </a:t>
            </a:r>
            <a:r>
              <a:rPr lang="fr-FR" u="sng" dirty="0"/>
              <a:t>principaux objets de l’annuaire</a:t>
            </a:r>
            <a:endParaRPr lang="fr-FR" dirty="0"/>
          </a:p>
          <a:p>
            <a:r>
              <a:rPr lang="fr-FR" dirty="0"/>
              <a:t>Ces objets sont les suivants :</a:t>
            </a:r>
          </a:p>
          <a:p>
            <a:endParaRPr lang="fr-FR" dirty="0"/>
          </a:p>
          <a:p>
            <a:endParaRPr lang="fr-FR" dirty="0"/>
          </a:p>
          <a:p>
            <a:pPr marL="0" indent="0">
              <a:buFont typeface="Wingdings 3" charset="2"/>
              <a:buNone/>
            </a:pPr>
            <a:endParaRPr lang="fr-FR" dirty="0"/>
          </a:p>
          <a:p>
            <a:endParaRPr lang="fr-FR" dirty="0"/>
          </a:p>
          <a:p>
            <a:r>
              <a:rPr lang="fr-FR" dirty="0"/>
              <a:t>La gestion de ces objets peut se faire  : </a:t>
            </a:r>
          </a:p>
          <a:p>
            <a:pPr lvl="1"/>
            <a:r>
              <a:rPr lang="fr-FR" dirty="0"/>
              <a:t>Depuis la console </a:t>
            </a:r>
            <a:r>
              <a:rPr lang="fr-FR" b="1" dirty="0"/>
              <a:t>Utilisateurs et ordinateurs Active Directory</a:t>
            </a:r>
            <a:endParaRPr lang="fr-FR" dirty="0"/>
          </a:p>
          <a:p>
            <a:pPr lvl="1"/>
            <a:r>
              <a:rPr lang="fr-FR" dirty="0"/>
              <a:t>Depuis le </a:t>
            </a:r>
            <a:r>
              <a:rPr lang="fr-FR" b="1" dirty="0"/>
              <a:t>Centre d’administration Active Directory</a:t>
            </a:r>
            <a:endParaRPr lang="fr-FR" dirty="0"/>
          </a:p>
          <a:p>
            <a:pPr lvl="1"/>
            <a:r>
              <a:rPr lang="fr-FR" dirty="0"/>
              <a:t>Via l’utilisation de commandes PowerShell</a:t>
            </a:r>
          </a:p>
          <a:p>
            <a:endParaRPr lang="fr-FR" dirty="0"/>
          </a:p>
        </p:txBody>
      </p:sp>
      <p:graphicFrame>
        <p:nvGraphicFramePr>
          <p:cNvPr id="3" name="Tableau 2">
            <a:extLst>
              <a:ext uri="{FF2B5EF4-FFF2-40B4-BE49-F238E27FC236}">
                <a16:creationId xmlns:a16="http://schemas.microsoft.com/office/drawing/2014/main" id="{5CBCD985-9A68-40A6-AA2A-D6E04A16A6C6}"/>
              </a:ext>
            </a:extLst>
          </p:cNvPr>
          <p:cNvGraphicFramePr>
            <a:graphicFrameLocks noGrp="1"/>
          </p:cNvGraphicFramePr>
          <p:nvPr>
            <p:extLst>
              <p:ext uri="{D42A27DB-BD31-4B8C-83A1-F6EECF244321}">
                <p14:modId xmlns:p14="http://schemas.microsoft.com/office/powerpoint/2010/main" val="2841435077"/>
              </p:ext>
            </p:extLst>
          </p:nvPr>
        </p:nvGraphicFramePr>
        <p:xfrm>
          <a:off x="611560" y="3665444"/>
          <a:ext cx="11251300" cy="1463040"/>
        </p:xfrm>
        <a:graphic>
          <a:graphicData uri="http://schemas.openxmlformats.org/drawingml/2006/table">
            <a:tbl>
              <a:tblPr firstRow="1" bandRow="1">
                <a:tableStyleId>{5C22544A-7EE6-4342-B048-85BDC9FD1C3A}</a:tableStyleId>
              </a:tblPr>
              <a:tblGrid>
                <a:gridCol w="4564206">
                  <a:extLst>
                    <a:ext uri="{9D8B030D-6E8A-4147-A177-3AD203B41FA5}">
                      <a16:colId xmlns:a16="http://schemas.microsoft.com/office/drawing/2014/main" val="20000"/>
                    </a:ext>
                  </a:extLst>
                </a:gridCol>
                <a:gridCol w="2027465">
                  <a:extLst>
                    <a:ext uri="{9D8B030D-6E8A-4147-A177-3AD203B41FA5}">
                      <a16:colId xmlns:a16="http://schemas.microsoft.com/office/drawing/2014/main" val="20001"/>
                    </a:ext>
                  </a:extLst>
                </a:gridCol>
                <a:gridCol w="4659629">
                  <a:extLst>
                    <a:ext uri="{9D8B030D-6E8A-4147-A177-3AD203B41FA5}">
                      <a16:colId xmlns:a16="http://schemas.microsoft.com/office/drawing/2014/main" val="20002"/>
                    </a:ext>
                  </a:extLst>
                </a:gridCol>
              </a:tblGrid>
              <a:tr h="289338">
                <a:tc>
                  <a:txBody>
                    <a:bodyPr/>
                    <a:lstStyle/>
                    <a:p>
                      <a:r>
                        <a:rPr lang="fr-FR" dirty="0"/>
                        <a:t>Entités de sécurité</a:t>
                      </a:r>
                    </a:p>
                  </a:txBody>
                  <a:tcPr/>
                </a:tc>
                <a:tc>
                  <a:txBody>
                    <a:bodyPr/>
                    <a:lstStyle/>
                    <a:p>
                      <a:endParaRPr lang="fr-FR" dirty="0"/>
                    </a:p>
                  </a:txBody>
                  <a:tcPr>
                    <a:solidFill>
                      <a:schemeClr val="bg1"/>
                    </a:solidFill>
                  </a:tcPr>
                </a:tc>
                <a:tc>
                  <a:txBody>
                    <a:bodyPr/>
                    <a:lstStyle/>
                    <a:p>
                      <a:r>
                        <a:rPr lang="fr-FR" dirty="0"/>
                        <a:t>Conteneurs</a:t>
                      </a:r>
                    </a:p>
                  </a:txBody>
                  <a:tcPr/>
                </a:tc>
                <a:extLst>
                  <a:ext uri="{0D108BD9-81ED-4DB2-BD59-A6C34878D82A}">
                    <a16:rowId xmlns:a16="http://schemas.microsoft.com/office/drawing/2014/main" val="10000"/>
                  </a:ext>
                </a:extLst>
              </a:tr>
              <a:tr h="28933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a:t>Utilisateur</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a:t>Unité d’organisation </a:t>
                      </a:r>
                    </a:p>
                  </a:txBody>
                  <a:tcPr/>
                </a:tc>
                <a:extLst>
                  <a:ext uri="{0D108BD9-81ED-4DB2-BD59-A6C34878D82A}">
                    <a16:rowId xmlns:a16="http://schemas.microsoft.com/office/drawing/2014/main" val="10001"/>
                  </a:ext>
                </a:extLst>
              </a:tr>
              <a:tr h="28933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a:t>Ordinateur</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dirty="0"/>
                    </a:p>
                  </a:txBody>
                  <a:tcP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a:t>Conteneur système</a:t>
                      </a:r>
                    </a:p>
                  </a:txBody>
                  <a:tcPr/>
                </a:tc>
                <a:extLst>
                  <a:ext uri="{0D108BD9-81ED-4DB2-BD59-A6C34878D82A}">
                    <a16:rowId xmlns:a16="http://schemas.microsoft.com/office/drawing/2014/main" val="10002"/>
                  </a:ext>
                </a:extLst>
              </a:tr>
              <a:tr h="28933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a:t>Groupe</a:t>
                      </a:r>
                    </a:p>
                  </a:txBody>
                  <a:tcPr/>
                </a:tc>
                <a:tc>
                  <a:txBody>
                    <a:bodyPr/>
                    <a:lstStyle/>
                    <a:p>
                      <a:endParaRPr lang="fr-FR" dirty="0"/>
                    </a:p>
                  </a:txBody>
                  <a:tcPr>
                    <a:solidFill>
                      <a:schemeClr val="bg1"/>
                    </a:solidFill>
                  </a:tcPr>
                </a:tc>
                <a:tc>
                  <a:txBody>
                    <a:bodyPr/>
                    <a:lstStyle/>
                    <a:p>
                      <a:endParaRPr lang="fr-FR" dirty="0"/>
                    </a:p>
                  </a:txBody>
                  <a:tcPr/>
                </a:tc>
                <a:extLst>
                  <a:ext uri="{0D108BD9-81ED-4DB2-BD59-A6C34878D82A}">
                    <a16:rowId xmlns:a16="http://schemas.microsoft.com/office/drawing/2014/main" val="10003"/>
                  </a:ext>
                </a:extLst>
              </a:tr>
            </a:tbl>
          </a:graphicData>
        </a:graphic>
      </p:graphicFrame>
      <p:sp>
        <p:nvSpPr>
          <p:cNvPr id="5" name="Espace réservé du pied de page 4">
            <a:extLst>
              <a:ext uri="{FF2B5EF4-FFF2-40B4-BE49-F238E27FC236}">
                <a16:creationId xmlns:a16="http://schemas.microsoft.com/office/drawing/2014/main" id="{3990AF07-2308-4121-B3E7-DE0AF391D222}"/>
              </a:ext>
            </a:extLst>
          </p:cNvPr>
          <p:cNvSpPr>
            <a:spLocks noGrp="1"/>
          </p:cNvSpPr>
          <p:nvPr>
            <p:ph type="ftr" sz="quarter" idx="11"/>
          </p:nvPr>
        </p:nvSpPr>
        <p:spPr/>
        <p:txBody>
          <a:bodyPr/>
          <a:lstStyle/>
          <a:p>
            <a:r>
              <a:rPr lang="fr-FR"/>
              <a:t>Stella Roulière</a:t>
            </a:r>
          </a:p>
        </p:txBody>
      </p:sp>
      <p:sp>
        <p:nvSpPr>
          <p:cNvPr id="12" name="Espace réservé du numéro de diapositive 11">
            <a:extLst>
              <a:ext uri="{FF2B5EF4-FFF2-40B4-BE49-F238E27FC236}">
                <a16:creationId xmlns:a16="http://schemas.microsoft.com/office/drawing/2014/main" id="{DF235DDD-7ECB-4291-984C-BCCC7E98DFFA}"/>
              </a:ext>
            </a:extLst>
          </p:cNvPr>
          <p:cNvSpPr>
            <a:spLocks noGrp="1"/>
          </p:cNvSpPr>
          <p:nvPr>
            <p:ph type="sldNum" sz="quarter" idx="12"/>
          </p:nvPr>
        </p:nvSpPr>
        <p:spPr/>
        <p:txBody>
          <a:bodyPr/>
          <a:lstStyle/>
          <a:p>
            <a:fld id="{83937A49-3969-4E83-B461-15750A49E54D}" type="slidenum">
              <a:rPr lang="fr-FR" smtClean="0"/>
              <a:t>16</a:t>
            </a:fld>
            <a:endParaRPr lang="fr-FR"/>
          </a:p>
        </p:txBody>
      </p:sp>
    </p:spTree>
    <p:extLst>
      <p:ext uri="{BB962C8B-B14F-4D97-AF65-F5344CB8AC3E}">
        <p14:creationId xmlns:p14="http://schemas.microsoft.com/office/powerpoint/2010/main" val="276694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Les caractéristiques utilisateurs</a:t>
            </a:r>
          </a:p>
        </p:txBody>
      </p:sp>
      <p:sp>
        <p:nvSpPr>
          <p:cNvPr id="6" name="Espace réservé du contenu 1">
            <a:extLst>
              <a:ext uri="{FF2B5EF4-FFF2-40B4-BE49-F238E27FC236}">
                <a16:creationId xmlns:a16="http://schemas.microsoft.com/office/drawing/2014/main" id="{8F5BFB69-1255-4BA7-9D64-468DEFAA14DF}"/>
              </a:ext>
            </a:extLst>
          </p:cNvPr>
          <p:cNvSpPr txBox="1">
            <a:spLocks/>
          </p:cNvSpPr>
          <p:nvPr/>
        </p:nvSpPr>
        <p:spPr>
          <a:xfrm>
            <a:off x="203662" y="2284168"/>
            <a:ext cx="11808826" cy="457383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Les caractéristiques utilisateurs sont regroupées graphiquement avec un ensemble de catégories</a:t>
            </a:r>
          </a:p>
          <a:p>
            <a:r>
              <a:rPr lang="fr-FR" dirty="0"/>
              <a:t>Elles sont relatives à :</a:t>
            </a:r>
          </a:p>
          <a:p>
            <a:pPr lvl="1"/>
            <a:r>
              <a:rPr lang="fr-FR" dirty="0"/>
              <a:t>Des informations générales </a:t>
            </a:r>
            <a:r>
              <a:rPr lang="fr-FR" dirty="0">
                <a:solidFill>
                  <a:schemeClr val="bg2">
                    <a:lumMod val="50000"/>
                  </a:schemeClr>
                </a:solidFill>
              </a:rPr>
              <a:t>concernant l’utilisateur</a:t>
            </a:r>
            <a:r>
              <a:rPr lang="fr-FR" dirty="0"/>
              <a:t>, ses coordonnées, son poste</a:t>
            </a:r>
          </a:p>
          <a:p>
            <a:pPr marL="457200" lvl="1" indent="0">
              <a:buFont typeface="Wingdings 3" charset="2"/>
              <a:buNone/>
            </a:pPr>
            <a:endParaRPr lang="fr-FR" dirty="0"/>
          </a:p>
          <a:p>
            <a:pPr lvl="1"/>
            <a:r>
              <a:rPr lang="fr-FR" dirty="0"/>
              <a:t>Des informations nécessaires à </a:t>
            </a:r>
            <a:r>
              <a:rPr lang="fr-FR" dirty="0">
                <a:solidFill>
                  <a:schemeClr val="tx2">
                    <a:lumMod val="60000"/>
                    <a:lumOff val="40000"/>
                  </a:schemeClr>
                </a:solidFill>
              </a:rPr>
              <a:t>sa connexion</a:t>
            </a:r>
          </a:p>
          <a:p>
            <a:pPr lvl="1"/>
            <a:endParaRPr lang="fr-FR" dirty="0"/>
          </a:p>
          <a:p>
            <a:pPr lvl="1">
              <a:spcBef>
                <a:spcPts val="1200"/>
              </a:spcBef>
            </a:pPr>
            <a:r>
              <a:rPr lang="fr-FR" dirty="0"/>
              <a:t>Les paramètres de l’utilisateur dans le cadre d’utilisation des </a:t>
            </a:r>
            <a:r>
              <a:rPr lang="fr-FR" dirty="0">
                <a:solidFill>
                  <a:schemeClr val="accent6">
                    <a:lumMod val="75000"/>
                  </a:schemeClr>
                </a:solidFill>
              </a:rPr>
              <a:t>services de bureau distant</a:t>
            </a:r>
          </a:p>
          <a:p>
            <a:pPr lvl="1">
              <a:spcBef>
                <a:spcPts val="0"/>
              </a:spcBef>
            </a:pPr>
            <a:endParaRPr lang="fr-FR" dirty="0">
              <a:solidFill>
                <a:schemeClr val="accent6">
                  <a:lumMod val="75000"/>
                </a:schemeClr>
              </a:solidFill>
            </a:endParaRPr>
          </a:p>
          <a:p>
            <a:pPr lvl="1">
              <a:spcBef>
                <a:spcPts val="0"/>
              </a:spcBef>
            </a:pPr>
            <a:endParaRPr lang="fr-FR" dirty="0">
              <a:solidFill>
                <a:schemeClr val="accent6">
                  <a:lumMod val="75000"/>
                </a:schemeClr>
              </a:solidFill>
            </a:endParaRPr>
          </a:p>
          <a:p>
            <a:pPr lvl="1">
              <a:spcBef>
                <a:spcPts val="0"/>
              </a:spcBef>
            </a:pPr>
            <a:endParaRPr lang="fr-FR" dirty="0"/>
          </a:p>
          <a:p>
            <a:pPr lvl="1">
              <a:spcBef>
                <a:spcPts val="0"/>
              </a:spcBef>
            </a:pPr>
            <a:r>
              <a:rPr lang="fr-FR" dirty="0"/>
              <a:t>L’appartenance aux </a:t>
            </a:r>
            <a:r>
              <a:rPr lang="fr-FR" dirty="0">
                <a:solidFill>
                  <a:srgbClr val="7030A0"/>
                </a:solidFill>
              </a:rPr>
              <a:t>groupes</a:t>
            </a:r>
            <a:r>
              <a:rPr lang="fr-FR" dirty="0"/>
              <a:t> et les paramètres utilisateur des </a:t>
            </a:r>
            <a:r>
              <a:rPr lang="fr-FR" dirty="0">
                <a:solidFill>
                  <a:srgbClr val="7030A0"/>
                </a:solidFill>
              </a:rPr>
              <a:t>connexions entrantes</a:t>
            </a:r>
          </a:p>
        </p:txBody>
      </p:sp>
      <p:graphicFrame>
        <p:nvGraphicFramePr>
          <p:cNvPr id="2" name="Tableau 1">
            <a:extLst>
              <a:ext uri="{FF2B5EF4-FFF2-40B4-BE49-F238E27FC236}">
                <a16:creationId xmlns:a16="http://schemas.microsoft.com/office/drawing/2014/main" id="{AFD4FE32-4417-42FA-8FFB-6464A9438095}"/>
              </a:ext>
            </a:extLst>
          </p:cNvPr>
          <p:cNvGraphicFramePr>
            <a:graphicFrameLocks noGrp="1"/>
          </p:cNvGraphicFramePr>
          <p:nvPr>
            <p:extLst>
              <p:ext uri="{D42A27DB-BD31-4B8C-83A1-F6EECF244321}">
                <p14:modId xmlns:p14="http://schemas.microsoft.com/office/powerpoint/2010/main" val="1257270001"/>
              </p:ext>
            </p:extLst>
          </p:nvPr>
        </p:nvGraphicFramePr>
        <p:xfrm>
          <a:off x="1055683" y="3429000"/>
          <a:ext cx="10693964" cy="370840"/>
        </p:xfrm>
        <a:graphic>
          <a:graphicData uri="http://schemas.openxmlformats.org/drawingml/2006/table">
            <a:tbl>
              <a:tblPr firstRow="1" bandRow="1">
                <a:tableStyleId>{5C22544A-7EE6-4342-B048-85BDC9FD1C3A}</a:tableStyleId>
              </a:tblPr>
              <a:tblGrid>
                <a:gridCol w="2673491">
                  <a:extLst>
                    <a:ext uri="{9D8B030D-6E8A-4147-A177-3AD203B41FA5}">
                      <a16:colId xmlns:a16="http://schemas.microsoft.com/office/drawing/2014/main" val="20000"/>
                    </a:ext>
                  </a:extLst>
                </a:gridCol>
                <a:gridCol w="2673491">
                  <a:extLst>
                    <a:ext uri="{9D8B030D-6E8A-4147-A177-3AD203B41FA5}">
                      <a16:colId xmlns:a16="http://schemas.microsoft.com/office/drawing/2014/main" val="20001"/>
                    </a:ext>
                  </a:extLst>
                </a:gridCol>
                <a:gridCol w="2673491">
                  <a:extLst>
                    <a:ext uri="{9D8B030D-6E8A-4147-A177-3AD203B41FA5}">
                      <a16:colId xmlns:a16="http://schemas.microsoft.com/office/drawing/2014/main" val="20002"/>
                    </a:ext>
                  </a:extLst>
                </a:gridCol>
                <a:gridCol w="2673491">
                  <a:extLst>
                    <a:ext uri="{9D8B030D-6E8A-4147-A177-3AD203B41FA5}">
                      <a16:colId xmlns:a16="http://schemas.microsoft.com/office/drawing/2014/main" val="20003"/>
                    </a:ext>
                  </a:extLst>
                </a:gridCol>
              </a:tblGrid>
              <a:tr h="370840">
                <a:tc>
                  <a:txBody>
                    <a:bodyPr/>
                    <a:lstStyle/>
                    <a:p>
                      <a:r>
                        <a:rPr lang="fr-FR" dirty="0"/>
                        <a:t>Adresse</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Général</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Organisation</a:t>
                      </a: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Téléphones</a:t>
                      </a:r>
                    </a:p>
                  </a:txBody>
                  <a:tcPr>
                    <a:solidFill>
                      <a:schemeClr val="bg2">
                        <a:lumMod val="50000"/>
                      </a:schemeClr>
                    </a:solidFill>
                  </a:tcPr>
                </a:tc>
                <a:extLst>
                  <a:ext uri="{0D108BD9-81ED-4DB2-BD59-A6C34878D82A}">
                    <a16:rowId xmlns:a16="http://schemas.microsoft.com/office/drawing/2014/main" val="10000"/>
                  </a:ext>
                </a:extLst>
              </a:tr>
            </a:tbl>
          </a:graphicData>
        </a:graphic>
      </p:graphicFrame>
      <p:graphicFrame>
        <p:nvGraphicFramePr>
          <p:cNvPr id="5" name="Tableau 4">
            <a:extLst>
              <a:ext uri="{FF2B5EF4-FFF2-40B4-BE49-F238E27FC236}">
                <a16:creationId xmlns:a16="http://schemas.microsoft.com/office/drawing/2014/main" id="{03D0955B-905F-461F-9B09-8AC91A8BF592}"/>
              </a:ext>
            </a:extLst>
          </p:cNvPr>
          <p:cNvGraphicFramePr>
            <a:graphicFrameLocks noGrp="1"/>
          </p:cNvGraphicFramePr>
          <p:nvPr>
            <p:extLst>
              <p:ext uri="{D42A27DB-BD31-4B8C-83A1-F6EECF244321}">
                <p14:modId xmlns:p14="http://schemas.microsoft.com/office/powerpoint/2010/main" val="320048311"/>
              </p:ext>
            </p:extLst>
          </p:nvPr>
        </p:nvGraphicFramePr>
        <p:xfrm>
          <a:off x="1055683" y="4169071"/>
          <a:ext cx="5052392" cy="370840"/>
        </p:xfrm>
        <a:graphic>
          <a:graphicData uri="http://schemas.openxmlformats.org/drawingml/2006/table">
            <a:tbl>
              <a:tblPr firstRow="1" bandRow="1">
                <a:tableStyleId>{5C22544A-7EE6-4342-B048-85BDC9FD1C3A}</a:tableStyleId>
              </a:tblPr>
              <a:tblGrid>
                <a:gridCol w="2526196">
                  <a:extLst>
                    <a:ext uri="{9D8B030D-6E8A-4147-A177-3AD203B41FA5}">
                      <a16:colId xmlns:a16="http://schemas.microsoft.com/office/drawing/2014/main" val="20000"/>
                    </a:ext>
                  </a:extLst>
                </a:gridCol>
                <a:gridCol w="2526196">
                  <a:extLst>
                    <a:ext uri="{9D8B030D-6E8A-4147-A177-3AD203B41FA5}">
                      <a16:colId xmlns:a16="http://schemas.microsoft.com/office/drawing/2014/main" val="20001"/>
                    </a:ext>
                  </a:extLst>
                </a:gridCol>
              </a:tblGrid>
              <a:tr h="370840">
                <a:tc>
                  <a:txBody>
                    <a:bodyPr/>
                    <a:lstStyle/>
                    <a:p>
                      <a:r>
                        <a:rPr lang="fr-FR" dirty="0"/>
                        <a:t>Compte</a:t>
                      </a:r>
                    </a:p>
                  </a:txBody>
                  <a:tcPr/>
                </a:tc>
                <a:tc>
                  <a:txBody>
                    <a:bodyPr/>
                    <a:lstStyle/>
                    <a:p>
                      <a:r>
                        <a:rPr lang="fr-FR" dirty="0"/>
                        <a:t>Profil</a:t>
                      </a:r>
                    </a:p>
                  </a:txBody>
                  <a:tcPr/>
                </a:tc>
                <a:extLst>
                  <a:ext uri="{0D108BD9-81ED-4DB2-BD59-A6C34878D82A}">
                    <a16:rowId xmlns:a16="http://schemas.microsoft.com/office/drawing/2014/main" val="10000"/>
                  </a:ext>
                </a:extLst>
              </a:tr>
            </a:tbl>
          </a:graphicData>
        </a:graphic>
      </p:graphicFrame>
      <p:graphicFrame>
        <p:nvGraphicFramePr>
          <p:cNvPr id="12" name="Tableau 11">
            <a:extLst>
              <a:ext uri="{FF2B5EF4-FFF2-40B4-BE49-F238E27FC236}">
                <a16:creationId xmlns:a16="http://schemas.microsoft.com/office/drawing/2014/main" id="{BCB20224-933C-4AE7-9EC8-49A86000FDEA}"/>
              </a:ext>
            </a:extLst>
          </p:cNvPr>
          <p:cNvGraphicFramePr>
            <a:graphicFrameLocks noGrp="1"/>
          </p:cNvGraphicFramePr>
          <p:nvPr>
            <p:extLst>
              <p:ext uri="{D42A27DB-BD31-4B8C-83A1-F6EECF244321}">
                <p14:modId xmlns:p14="http://schemas.microsoft.com/office/powerpoint/2010/main" val="258852339"/>
              </p:ext>
            </p:extLst>
          </p:nvPr>
        </p:nvGraphicFramePr>
        <p:xfrm>
          <a:off x="1055683" y="4964847"/>
          <a:ext cx="10532260" cy="640080"/>
        </p:xfrm>
        <a:graphic>
          <a:graphicData uri="http://schemas.openxmlformats.org/drawingml/2006/table">
            <a:tbl>
              <a:tblPr firstRow="1" bandRow="1">
                <a:tableStyleId>{93296810-A885-4BE3-A3E7-6D5BEEA58F35}</a:tableStyleId>
              </a:tblPr>
              <a:tblGrid>
                <a:gridCol w="2067079">
                  <a:extLst>
                    <a:ext uri="{9D8B030D-6E8A-4147-A177-3AD203B41FA5}">
                      <a16:colId xmlns:a16="http://schemas.microsoft.com/office/drawing/2014/main" val="20000"/>
                    </a:ext>
                  </a:extLst>
                </a:gridCol>
                <a:gridCol w="2559241">
                  <a:extLst>
                    <a:ext uri="{9D8B030D-6E8A-4147-A177-3AD203B41FA5}">
                      <a16:colId xmlns:a16="http://schemas.microsoft.com/office/drawing/2014/main" val="20001"/>
                    </a:ext>
                  </a:extLst>
                </a:gridCol>
                <a:gridCol w="3543564">
                  <a:extLst>
                    <a:ext uri="{9D8B030D-6E8A-4147-A177-3AD203B41FA5}">
                      <a16:colId xmlns:a16="http://schemas.microsoft.com/office/drawing/2014/main" val="20002"/>
                    </a:ext>
                  </a:extLst>
                </a:gridCol>
                <a:gridCol w="2362376">
                  <a:extLst>
                    <a:ext uri="{9D8B030D-6E8A-4147-A177-3AD203B41FA5}">
                      <a16:colId xmlns:a16="http://schemas.microsoft.com/office/drawing/2014/main" val="20003"/>
                    </a:ext>
                  </a:extLst>
                </a:gridCol>
              </a:tblGrid>
              <a:tr h="1236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Contrôle à</a:t>
                      </a:r>
                      <a:r>
                        <a:rPr lang="fr-FR" baseline="0" dirty="0"/>
                        <a:t> </a:t>
                      </a:r>
                      <a:r>
                        <a:rPr lang="fr-FR" dirty="0"/>
                        <a:t>distance</a:t>
                      </a:r>
                    </a:p>
                  </a:txBody>
                  <a:tcPr/>
                </a:tc>
                <a:tc>
                  <a:txBody>
                    <a:bodyPr/>
                    <a:lstStyle/>
                    <a:p>
                      <a:r>
                        <a:rPr lang="fr-FR" dirty="0"/>
                        <a:t>Environnement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Profil des services de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bureau à distance</a:t>
                      </a:r>
                    </a:p>
                  </a:txBody>
                  <a:tcPr/>
                </a:tc>
                <a:tc>
                  <a:txBody>
                    <a:bodyPr/>
                    <a:lstStyle/>
                    <a:p>
                      <a:r>
                        <a:rPr lang="fr-FR" dirty="0"/>
                        <a:t>Sessions</a:t>
                      </a:r>
                    </a:p>
                  </a:txBody>
                  <a:tcPr/>
                </a:tc>
                <a:extLst>
                  <a:ext uri="{0D108BD9-81ED-4DB2-BD59-A6C34878D82A}">
                    <a16:rowId xmlns:a16="http://schemas.microsoft.com/office/drawing/2014/main" val="10000"/>
                  </a:ext>
                </a:extLst>
              </a:tr>
            </a:tbl>
          </a:graphicData>
        </a:graphic>
      </p:graphicFrame>
      <p:graphicFrame>
        <p:nvGraphicFramePr>
          <p:cNvPr id="14" name="Tableau 13">
            <a:extLst>
              <a:ext uri="{FF2B5EF4-FFF2-40B4-BE49-F238E27FC236}">
                <a16:creationId xmlns:a16="http://schemas.microsoft.com/office/drawing/2014/main" id="{86ADB005-75E4-4A52-8283-A58819815310}"/>
              </a:ext>
            </a:extLst>
          </p:cNvPr>
          <p:cNvGraphicFramePr>
            <a:graphicFrameLocks noGrp="1"/>
          </p:cNvGraphicFramePr>
          <p:nvPr>
            <p:extLst>
              <p:ext uri="{D42A27DB-BD31-4B8C-83A1-F6EECF244321}">
                <p14:modId xmlns:p14="http://schemas.microsoft.com/office/powerpoint/2010/main" val="2457868257"/>
              </p:ext>
            </p:extLst>
          </p:nvPr>
        </p:nvGraphicFramePr>
        <p:xfrm>
          <a:off x="1055683" y="5974158"/>
          <a:ext cx="8067142" cy="370840"/>
        </p:xfrm>
        <a:graphic>
          <a:graphicData uri="http://schemas.openxmlformats.org/drawingml/2006/table">
            <a:tbl>
              <a:tblPr firstRow="1" bandRow="1">
                <a:tableStyleId>{5C22544A-7EE6-4342-B048-85BDC9FD1C3A}</a:tableStyleId>
              </a:tblPr>
              <a:tblGrid>
                <a:gridCol w="4033571">
                  <a:extLst>
                    <a:ext uri="{9D8B030D-6E8A-4147-A177-3AD203B41FA5}">
                      <a16:colId xmlns:a16="http://schemas.microsoft.com/office/drawing/2014/main" val="20000"/>
                    </a:ext>
                  </a:extLst>
                </a:gridCol>
                <a:gridCol w="4033571">
                  <a:extLst>
                    <a:ext uri="{9D8B030D-6E8A-4147-A177-3AD203B41FA5}">
                      <a16:colId xmlns:a16="http://schemas.microsoft.com/office/drawing/2014/main" val="20001"/>
                    </a:ext>
                  </a:extLst>
                </a:gridCol>
              </a:tblGrid>
              <a:tr h="370840">
                <a:tc>
                  <a:txBody>
                    <a:bodyPr/>
                    <a:lstStyle/>
                    <a:p>
                      <a:r>
                        <a:rPr lang="fr-FR" dirty="0"/>
                        <a:t>Membres</a:t>
                      </a:r>
                      <a:r>
                        <a:rPr lang="fr-FR" baseline="0" dirty="0"/>
                        <a:t> de</a:t>
                      </a:r>
                      <a:endParaRPr lang="fr-FR" dirty="0"/>
                    </a:p>
                  </a:txBody>
                  <a:tcPr>
                    <a:solidFill>
                      <a:schemeClr val="accent4">
                        <a:lumMod val="60000"/>
                        <a:lumOff val="40000"/>
                      </a:schemeClr>
                    </a:solidFill>
                  </a:tcPr>
                </a:tc>
                <a:tc>
                  <a:txBody>
                    <a:bodyPr/>
                    <a:lstStyle/>
                    <a:p>
                      <a:r>
                        <a:rPr lang="fr-FR" dirty="0"/>
                        <a:t>Appel entrant</a:t>
                      </a:r>
                    </a:p>
                  </a:txBody>
                  <a:tcPr>
                    <a:solidFill>
                      <a:schemeClr val="accent4">
                        <a:lumMod val="60000"/>
                        <a:lumOff val="40000"/>
                      </a:schemeClr>
                    </a:solidFill>
                  </a:tcPr>
                </a:tc>
                <a:extLst>
                  <a:ext uri="{0D108BD9-81ED-4DB2-BD59-A6C34878D82A}">
                    <a16:rowId xmlns:a16="http://schemas.microsoft.com/office/drawing/2014/main" val="10000"/>
                  </a:ext>
                </a:extLst>
              </a:tr>
            </a:tbl>
          </a:graphicData>
        </a:graphic>
      </p:graphicFrame>
      <p:sp>
        <p:nvSpPr>
          <p:cNvPr id="15" name="Espace réservé du pied de page 14">
            <a:extLst>
              <a:ext uri="{FF2B5EF4-FFF2-40B4-BE49-F238E27FC236}">
                <a16:creationId xmlns:a16="http://schemas.microsoft.com/office/drawing/2014/main" id="{9A2CB66B-1E35-4F50-943F-76BB8484CCB5}"/>
              </a:ext>
            </a:extLst>
          </p:cNvPr>
          <p:cNvSpPr>
            <a:spLocks noGrp="1"/>
          </p:cNvSpPr>
          <p:nvPr>
            <p:ph type="ftr" sz="quarter" idx="11"/>
          </p:nvPr>
        </p:nvSpPr>
        <p:spPr/>
        <p:txBody>
          <a:bodyPr/>
          <a:lstStyle/>
          <a:p>
            <a:r>
              <a:rPr lang="fr-FR"/>
              <a:t>Stella Roulière</a:t>
            </a:r>
          </a:p>
        </p:txBody>
      </p:sp>
      <p:sp>
        <p:nvSpPr>
          <p:cNvPr id="16" name="Espace réservé du numéro de diapositive 15">
            <a:extLst>
              <a:ext uri="{FF2B5EF4-FFF2-40B4-BE49-F238E27FC236}">
                <a16:creationId xmlns:a16="http://schemas.microsoft.com/office/drawing/2014/main" id="{E4D26C2D-8081-47BC-ACE6-63CEAE998835}"/>
              </a:ext>
            </a:extLst>
          </p:cNvPr>
          <p:cNvSpPr>
            <a:spLocks noGrp="1"/>
          </p:cNvSpPr>
          <p:nvPr>
            <p:ph type="sldNum" sz="quarter" idx="12"/>
          </p:nvPr>
        </p:nvSpPr>
        <p:spPr/>
        <p:txBody>
          <a:bodyPr/>
          <a:lstStyle/>
          <a:p>
            <a:fld id="{83937A49-3969-4E83-B461-15750A49E54D}" type="slidenum">
              <a:rPr lang="fr-FR" smtClean="0"/>
              <a:t>17</a:t>
            </a:fld>
            <a:endParaRPr lang="fr-FR"/>
          </a:p>
        </p:txBody>
      </p:sp>
    </p:spTree>
    <p:extLst>
      <p:ext uri="{BB962C8B-B14F-4D97-AF65-F5344CB8AC3E}">
        <p14:creationId xmlns:p14="http://schemas.microsoft.com/office/powerpoint/2010/main" val="330376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Les caractéristiques utilisateurs</a:t>
            </a:r>
          </a:p>
        </p:txBody>
      </p:sp>
      <p:sp>
        <p:nvSpPr>
          <p:cNvPr id="9" name="Espace réservé du contenu 1">
            <a:extLst>
              <a:ext uri="{FF2B5EF4-FFF2-40B4-BE49-F238E27FC236}">
                <a16:creationId xmlns:a16="http://schemas.microsoft.com/office/drawing/2014/main" id="{4E200969-9F35-474B-A809-1FEF1BB24B7C}"/>
              </a:ext>
            </a:extLst>
          </p:cNvPr>
          <p:cNvSpPr txBox="1">
            <a:spLocks/>
          </p:cNvSpPr>
          <p:nvPr/>
        </p:nvSpPr>
        <p:spPr>
          <a:xfrm>
            <a:off x="179512" y="2252736"/>
            <a:ext cx="11450590" cy="3912567"/>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Aft>
                <a:spcPts val="1200"/>
              </a:spcAft>
              <a:buFont typeface="Wingdings 3" charset="2"/>
              <a:buNone/>
            </a:pPr>
            <a:r>
              <a:rPr lang="fr-FR" dirty="0"/>
              <a:t>Méthodologie de gestion des comptes utilisateurs : </a:t>
            </a:r>
          </a:p>
          <a:p>
            <a:pPr algn="just"/>
            <a:r>
              <a:rPr lang="fr-FR" dirty="0"/>
              <a:t>Il est conseillé d’utiliser des </a:t>
            </a:r>
            <a:r>
              <a:rPr lang="fr-FR" b="1" dirty="0"/>
              <a:t>modèles</a:t>
            </a:r>
            <a:r>
              <a:rPr lang="fr-FR" dirty="0"/>
              <a:t> de comptes pour simplifier la création de nouveaux comptes utilisateurs</a:t>
            </a:r>
          </a:p>
          <a:p>
            <a:endParaRPr lang="fr-FR" dirty="0"/>
          </a:p>
          <a:p>
            <a:r>
              <a:rPr lang="fr-FR" dirty="0"/>
              <a:t>Un compte « modèle » dispose des caractéristiques suivantes : </a:t>
            </a:r>
          </a:p>
          <a:p>
            <a:pPr lvl="1"/>
            <a:r>
              <a:rPr lang="fr-FR" dirty="0"/>
              <a:t>Un nom clair et identifiant le compte de modèle</a:t>
            </a:r>
          </a:p>
          <a:p>
            <a:pPr lvl="1" algn="just"/>
            <a:r>
              <a:rPr lang="fr-FR" dirty="0"/>
              <a:t>Le plus grand nombre de caractéristiques communes aux utilisateurs issus de ce modèle est défini pour ce compte</a:t>
            </a:r>
          </a:p>
          <a:p>
            <a:pPr lvl="1" algn="just"/>
            <a:r>
              <a:rPr lang="fr-FR" dirty="0"/>
              <a:t>Ce compte est inactif</a:t>
            </a:r>
          </a:p>
          <a:p>
            <a:endParaRPr lang="fr-FR" dirty="0"/>
          </a:p>
          <a:p>
            <a:pPr algn="just"/>
            <a:r>
              <a:rPr lang="fr-FR" dirty="0"/>
              <a:t>Une fois les comptes de modèles créés, ceux-ci sont à dupliquer pour la création de nouveaux comptes</a:t>
            </a:r>
          </a:p>
        </p:txBody>
      </p:sp>
      <p:sp>
        <p:nvSpPr>
          <p:cNvPr id="3" name="Espace réservé du pied de page 2">
            <a:extLst>
              <a:ext uri="{FF2B5EF4-FFF2-40B4-BE49-F238E27FC236}">
                <a16:creationId xmlns:a16="http://schemas.microsoft.com/office/drawing/2014/main" id="{82BC9254-5127-45B8-89DF-B8C8F429AD12}"/>
              </a:ext>
            </a:extLst>
          </p:cNvPr>
          <p:cNvSpPr>
            <a:spLocks noGrp="1"/>
          </p:cNvSpPr>
          <p:nvPr>
            <p:ph type="ftr" sz="quarter" idx="11"/>
          </p:nvPr>
        </p:nvSpPr>
        <p:spPr/>
        <p:txBody>
          <a:bodyPr/>
          <a:lstStyle/>
          <a:p>
            <a:r>
              <a:rPr lang="fr-FR"/>
              <a:t>Stella Roulière</a:t>
            </a:r>
          </a:p>
        </p:txBody>
      </p:sp>
      <p:sp>
        <p:nvSpPr>
          <p:cNvPr id="8" name="Espace réservé du numéro de diapositive 7">
            <a:extLst>
              <a:ext uri="{FF2B5EF4-FFF2-40B4-BE49-F238E27FC236}">
                <a16:creationId xmlns:a16="http://schemas.microsoft.com/office/drawing/2014/main" id="{F3869CC7-ADF4-461D-9B20-B0D52CDF7914}"/>
              </a:ext>
            </a:extLst>
          </p:cNvPr>
          <p:cNvSpPr>
            <a:spLocks noGrp="1"/>
          </p:cNvSpPr>
          <p:nvPr>
            <p:ph type="sldNum" sz="quarter" idx="12"/>
          </p:nvPr>
        </p:nvSpPr>
        <p:spPr/>
        <p:txBody>
          <a:bodyPr/>
          <a:lstStyle/>
          <a:p>
            <a:fld id="{83937A49-3969-4E83-B461-15750A49E54D}" type="slidenum">
              <a:rPr lang="fr-FR" smtClean="0"/>
              <a:t>18</a:t>
            </a:fld>
            <a:endParaRPr lang="fr-FR"/>
          </a:p>
        </p:txBody>
      </p:sp>
    </p:spTree>
    <p:extLst>
      <p:ext uri="{BB962C8B-B14F-4D97-AF65-F5344CB8AC3E}">
        <p14:creationId xmlns:p14="http://schemas.microsoft.com/office/powerpoint/2010/main" val="4243985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Profils utilisateurs	</a:t>
            </a:r>
          </a:p>
        </p:txBody>
      </p:sp>
      <p:sp>
        <p:nvSpPr>
          <p:cNvPr id="5" name="Espace réservé du contenu 1">
            <a:extLst>
              <a:ext uri="{FF2B5EF4-FFF2-40B4-BE49-F238E27FC236}">
                <a16:creationId xmlns:a16="http://schemas.microsoft.com/office/drawing/2014/main" id="{8DE652D6-0E5D-4156-B89E-786EDB9A446B}"/>
              </a:ext>
            </a:extLst>
          </p:cNvPr>
          <p:cNvSpPr txBox="1">
            <a:spLocks/>
          </p:cNvSpPr>
          <p:nvPr/>
        </p:nvSpPr>
        <p:spPr>
          <a:xfrm>
            <a:off x="383174" y="2464188"/>
            <a:ext cx="1180882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480"/>
              </a:spcBef>
              <a:spcAft>
                <a:spcPts val="1200"/>
              </a:spcAft>
              <a:buFont typeface="Wingdings 3" charset="2"/>
              <a:buNone/>
            </a:pPr>
            <a:r>
              <a:rPr lang="fr-FR"/>
              <a:t>Par défaut, les utilisateurs du domaine peuvent ouvrir une session sur les ordinateurs du domaine</a:t>
            </a:r>
          </a:p>
          <a:p>
            <a:pPr marL="0" indent="0">
              <a:spcBef>
                <a:spcPts val="480"/>
              </a:spcBef>
              <a:buFont typeface="Wingdings 3" charset="2"/>
              <a:buNone/>
            </a:pPr>
            <a:r>
              <a:rPr lang="fr-FR"/>
              <a:t>Un utilisateur possède :</a:t>
            </a:r>
          </a:p>
          <a:p>
            <a:pPr algn="just">
              <a:spcBef>
                <a:spcPts val="480"/>
              </a:spcBef>
            </a:pPr>
            <a:r>
              <a:rPr lang="fr-FR"/>
              <a:t>Ses propres fichiers et répertoires de travail</a:t>
            </a:r>
          </a:p>
          <a:p>
            <a:pPr algn="just">
              <a:spcBef>
                <a:spcPts val="480"/>
              </a:spcBef>
            </a:pPr>
            <a:r>
              <a:rPr lang="fr-FR"/>
              <a:t>Des fichiers de configurations logiciels personnalisés</a:t>
            </a:r>
          </a:p>
          <a:p>
            <a:pPr algn="just">
              <a:spcBef>
                <a:spcPts val="480"/>
              </a:spcBef>
            </a:pPr>
            <a:r>
              <a:rPr lang="fr-FR"/>
              <a:t>Un environnement de travail personnalisés</a:t>
            </a:r>
          </a:p>
          <a:p>
            <a:pPr algn="just">
              <a:spcBef>
                <a:spcPts val="480"/>
              </a:spcBef>
            </a:pPr>
            <a:r>
              <a:rPr lang="fr-FR"/>
              <a:t>Des dossiers personnels…</a:t>
            </a:r>
          </a:p>
          <a:p>
            <a:pPr marL="0" indent="0">
              <a:spcBef>
                <a:spcPts val="480"/>
              </a:spcBef>
              <a:buFont typeface="Wingdings 3" charset="2"/>
              <a:buNone/>
            </a:pPr>
            <a:endParaRPr lang="fr-FR"/>
          </a:p>
          <a:p>
            <a:pPr marL="0" indent="0">
              <a:spcBef>
                <a:spcPts val="480"/>
              </a:spcBef>
              <a:buFont typeface="Wingdings 3" charset="2"/>
              <a:buNone/>
            </a:pPr>
            <a:r>
              <a:rPr lang="fr-FR"/>
              <a:t>Tout ceci est stocké dans le profil utilisateur</a:t>
            </a:r>
          </a:p>
          <a:p>
            <a:pPr>
              <a:spcBef>
                <a:spcPts val="480"/>
              </a:spcBef>
            </a:pPr>
            <a:r>
              <a:rPr lang="fr-FR" i="1"/>
              <a:t>%systemdrive%</a:t>
            </a:r>
            <a:r>
              <a:rPr lang="fr-FR"/>
              <a:t>\Utilisateurs\</a:t>
            </a:r>
            <a:r>
              <a:rPr lang="fr-FR" i="1"/>
              <a:t>%username%</a:t>
            </a:r>
          </a:p>
          <a:p>
            <a:pPr marL="914400" lvl="2" indent="0">
              <a:spcBef>
                <a:spcPts val="480"/>
              </a:spcBef>
              <a:buFont typeface="Wingdings 3" charset="2"/>
              <a:buNone/>
            </a:pPr>
            <a:endParaRPr lang="fr-FR" i="1" dirty="0"/>
          </a:p>
        </p:txBody>
      </p:sp>
      <p:sp>
        <p:nvSpPr>
          <p:cNvPr id="2" name="Espace réservé du pied de page 1">
            <a:extLst>
              <a:ext uri="{FF2B5EF4-FFF2-40B4-BE49-F238E27FC236}">
                <a16:creationId xmlns:a16="http://schemas.microsoft.com/office/drawing/2014/main" id="{B78A9675-28E5-4F0A-9AB4-24868AB2F75C}"/>
              </a:ext>
            </a:extLst>
          </p:cNvPr>
          <p:cNvSpPr>
            <a:spLocks noGrp="1"/>
          </p:cNvSpPr>
          <p:nvPr>
            <p:ph type="ftr" sz="quarter" idx="11"/>
          </p:nvPr>
        </p:nvSpPr>
        <p:spPr/>
        <p:txBody>
          <a:bodyPr/>
          <a:lstStyle/>
          <a:p>
            <a:r>
              <a:rPr lang="fr-FR"/>
              <a:t>Stella Roulière</a:t>
            </a:r>
          </a:p>
        </p:txBody>
      </p:sp>
      <p:sp>
        <p:nvSpPr>
          <p:cNvPr id="3" name="Espace réservé du numéro de diapositive 2">
            <a:extLst>
              <a:ext uri="{FF2B5EF4-FFF2-40B4-BE49-F238E27FC236}">
                <a16:creationId xmlns:a16="http://schemas.microsoft.com/office/drawing/2014/main" id="{8BF11AB6-228C-4CF8-A227-5DCFB5B5E65C}"/>
              </a:ext>
            </a:extLst>
          </p:cNvPr>
          <p:cNvSpPr>
            <a:spLocks noGrp="1"/>
          </p:cNvSpPr>
          <p:nvPr>
            <p:ph type="sldNum" sz="quarter" idx="12"/>
          </p:nvPr>
        </p:nvSpPr>
        <p:spPr/>
        <p:txBody>
          <a:bodyPr/>
          <a:lstStyle/>
          <a:p>
            <a:fld id="{83937A49-3969-4E83-B461-15750A49E54D}" type="slidenum">
              <a:rPr lang="fr-FR" smtClean="0"/>
              <a:t>19</a:t>
            </a:fld>
            <a:endParaRPr lang="fr-FR"/>
          </a:p>
        </p:txBody>
      </p:sp>
    </p:spTree>
    <p:extLst>
      <p:ext uri="{BB962C8B-B14F-4D97-AF65-F5344CB8AC3E}">
        <p14:creationId xmlns:p14="http://schemas.microsoft.com/office/powerpoint/2010/main" val="167127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6" y="713107"/>
            <a:ext cx="7294418" cy="646331"/>
          </a:xfrm>
          <a:prstGeom prst="rect">
            <a:avLst/>
          </a:prstGeom>
          <a:noFill/>
        </p:spPr>
        <p:txBody>
          <a:bodyPr wrap="square">
            <a:spAutoFit/>
          </a:bodyPr>
          <a:lstStyle/>
          <a:p>
            <a:r>
              <a:rPr lang="fr-FR" sz="3600" b="1" dirty="0">
                <a:solidFill>
                  <a:schemeClr val="bg1"/>
                </a:solidFill>
              </a:rPr>
              <a:t>Domaine Active Directory</a:t>
            </a:r>
          </a:p>
        </p:txBody>
      </p:sp>
      <p:sp>
        <p:nvSpPr>
          <p:cNvPr id="7" name="ZoneTexte 6">
            <a:extLst>
              <a:ext uri="{FF2B5EF4-FFF2-40B4-BE49-F238E27FC236}">
                <a16:creationId xmlns:a16="http://schemas.microsoft.com/office/drawing/2014/main" id="{CE67CAC9-E007-4538-8825-29461A2F5BA3}"/>
              </a:ext>
            </a:extLst>
          </p:cNvPr>
          <p:cNvSpPr txBox="1"/>
          <p:nvPr/>
        </p:nvSpPr>
        <p:spPr>
          <a:xfrm>
            <a:off x="586047" y="2274838"/>
            <a:ext cx="11218026" cy="1477328"/>
          </a:xfrm>
          <a:prstGeom prst="rect">
            <a:avLst/>
          </a:prstGeom>
          <a:noFill/>
        </p:spPr>
        <p:txBody>
          <a:bodyPr wrap="square">
            <a:spAutoFit/>
          </a:bodyPr>
          <a:lstStyle/>
          <a:p>
            <a:r>
              <a:rPr lang="fr-FR" dirty="0"/>
              <a:t>Un domaine Active Directory, pour quoi faire ?</a:t>
            </a:r>
          </a:p>
          <a:p>
            <a:pPr lvl="1"/>
            <a:r>
              <a:rPr lang="fr-FR" dirty="0"/>
              <a:t>Centraliser la gestion de l’authentification</a:t>
            </a:r>
          </a:p>
          <a:p>
            <a:pPr lvl="1"/>
            <a:r>
              <a:rPr lang="fr-FR" dirty="0"/>
              <a:t>Centraliser les informations relatives aux utilisateurs et aux ressources</a:t>
            </a:r>
          </a:p>
          <a:p>
            <a:pPr lvl="1"/>
            <a:r>
              <a:rPr lang="fr-FR" dirty="0"/>
              <a:t>Centraliser la gestion des paramètres utilisateurs et ordinateurs</a:t>
            </a:r>
          </a:p>
          <a:p>
            <a:pPr lvl="1"/>
            <a:r>
              <a:rPr lang="fr-FR" dirty="0"/>
              <a:t>Fournir une base de fonctionnement aux services et outils Microsoft</a:t>
            </a:r>
          </a:p>
        </p:txBody>
      </p:sp>
      <p:sp>
        <p:nvSpPr>
          <p:cNvPr id="9" name="ZoneTexte 8">
            <a:extLst>
              <a:ext uri="{FF2B5EF4-FFF2-40B4-BE49-F238E27FC236}">
                <a16:creationId xmlns:a16="http://schemas.microsoft.com/office/drawing/2014/main" id="{864871A9-2983-4A6E-8EEF-EFA6994952CC}"/>
              </a:ext>
            </a:extLst>
          </p:cNvPr>
          <p:cNvSpPr txBox="1"/>
          <p:nvPr/>
        </p:nvSpPr>
        <p:spPr>
          <a:xfrm>
            <a:off x="586047" y="3752166"/>
            <a:ext cx="11804073" cy="2585323"/>
          </a:xfrm>
          <a:prstGeom prst="rect">
            <a:avLst/>
          </a:prstGeom>
          <a:noFill/>
        </p:spPr>
        <p:txBody>
          <a:bodyPr wrap="square">
            <a:spAutoFit/>
          </a:bodyPr>
          <a:lstStyle/>
          <a:p>
            <a:pPr>
              <a:lnSpc>
                <a:spcPct val="150000"/>
              </a:lnSpc>
            </a:pPr>
            <a:r>
              <a:rPr lang="fr-FR" dirty="0"/>
              <a:t>Il utilise des protocoles standardisés : </a:t>
            </a:r>
            <a:r>
              <a:rPr lang="fr-FR" b="1" dirty="0"/>
              <a:t>DNS</a:t>
            </a:r>
            <a:r>
              <a:rPr lang="fr-FR" dirty="0"/>
              <a:t>, </a:t>
            </a:r>
            <a:r>
              <a:rPr lang="fr-FR" b="1" dirty="0"/>
              <a:t>LDAP</a:t>
            </a:r>
            <a:r>
              <a:rPr lang="fr-FR" dirty="0"/>
              <a:t>, </a:t>
            </a:r>
            <a:r>
              <a:rPr lang="fr-FR" b="1" dirty="0"/>
              <a:t>Kerberos</a:t>
            </a:r>
            <a:endParaRPr lang="fr-FR" dirty="0"/>
          </a:p>
          <a:p>
            <a:pPr>
              <a:lnSpc>
                <a:spcPct val="150000"/>
              </a:lnSpc>
            </a:pPr>
            <a:r>
              <a:rPr lang="fr-FR" dirty="0"/>
              <a:t>DNS </a:t>
            </a:r>
            <a:r>
              <a:rPr lang="fr-FR" sz="1800" i="1" dirty="0"/>
              <a:t>(Domain Name System)</a:t>
            </a:r>
          </a:p>
          <a:p>
            <a:pPr lvl="1"/>
            <a:r>
              <a:rPr lang="fr-FR" dirty="0"/>
              <a:t>Pour la résolution des noms de machine et la localisation des services</a:t>
            </a:r>
          </a:p>
          <a:p>
            <a:pPr>
              <a:lnSpc>
                <a:spcPct val="150000"/>
              </a:lnSpc>
            </a:pPr>
            <a:r>
              <a:rPr lang="fr-FR" dirty="0"/>
              <a:t>LDAP </a:t>
            </a:r>
            <a:r>
              <a:rPr lang="fr-FR" sz="1800" i="1" dirty="0"/>
              <a:t>(</a:t>
            </a:r>
            <a:r>
              <a:rPr lang="fr-FR" sz="1800" i="1" dirty="0" err="1"/>
              <a:t>Lightweight</a:t>
            </a:r>
            <a:r>
              <a:rPr lang="fr-FR" sz="1800" i="1" dirty="0"/>
              <a:t> Directory Access Protocol )</a:t>
            </a:r>
          </a:p>
          <a:p>
            <a:pPr lvl="1"/>
            <a:r>
              <a:rPr lang="fr-FR" dirty="0"/>
              <a:t>Norme pour les systèmes d'annuaires avec une structure de base de données arborescente</a:t>
            </a:r>
          </a:p>
          <a:p>
            <a:pPr>
              <a:lnSpc>
                <a:spcPct val="150000"/>
              </a:lnSpc>
            </a:pPr>
            <a:r>
              <a:rPr lang="fr-FR" dirty="0"/>
              <a:t>Kerberos</a:t>
            </a:r>
          </a:p>
          <a:p>
            <a:pPr lvl="1"/>
            <a:r>
              <a:rPr lang="fr-FR" dirty="0"/>
              <a:t>Protocole d'authentification reposant sur un mécanisme de clés secrètes et l'utilisation de tickets</a:t>
            </a:r>
          </a:p>
        </p:txBody>
      </p:sp>
      <p:sp>
        <p:nvSpPr>
          <p:cNvPr id="10" name="Espace réservé du pied de page 9">
            <a:extLst>
              <a:ext uri="{FF2B5EF4-FFF2-40B4-BE49-F238E27FC236}">
                <a16:creationId xmlns:a16="http://schemas.microsoft.com/office/drawing/2014/main" id="{A524B7AA-6733-4F22-9553-06CA0565CF16}"/>
              </a:ext>
            </a:extLst>
          </p:cNvPr>
          <p:cNvSpPr>
            <a:spLocks noGrp="1"/>
          </p:cNvSpPr>
          <p:nvPr>
            <p:ph type="ftr" sz="quarter" idx="11"/>
          </p:nvPr>
        </p:nvSpPr>
        <p:spPr/>
        <p:txBody>
          <a:bodyPr/>
          <a:lstStyle/>
          <a:p>
            <a:r>
              <a:rPr lang="fr-FR"/>
              <a:t>Stella Roulière</a:t>
            </a:r>
          </a:p>
        </p:txBody>
      </p:sp>
      <p:sp>
        <p:nvSpPr>
          <p:cNvPr id="11" name="Espace réservé du numéro de diapositive 10">
            <a:extLst>
              <a:ext uri="{FF2B5EF4-FFF2-40B4-BE49-F238E27FC236}">
                <a16:creationId xmlns:a16="http://schemas.microsoft.com/office/drawing/2014/main" id="{4440146E-B08A-4986-BDAA-A4D7DF69411D}"/>
              </a:ext>
            </a:extLst>
          </p:cNvPr>
          <p:cNvSpPr>
            <a:spLocks noGrp="1"/>
          </p:cNvSpPr>
          <p:nvPr>
            <p:ph type="sldNum" sz="quarter" idx="12"/>
          </p:nvPr>
        </p:nvSpPr>
        <p:spPr/>
        <p:txBody>
          <a:bodyPr/>
          <a:lstStyle/>
          <a:p>
            <a:fld id="{83937A49-3969-4E83-B461-15750A49E54D}" type="slidenum">
              <a:rPr lang="fr-FR" smtClean="0"/>
              <a:t>2</a:t>
            </a:fld>
            <a:endParaRPr lang="fr-FR"/>
          </a:p>
        </p:txBody>
      </p:sp>
    </p:spTree>
    <p:extLst>
      <p:ext uri="{BB962C8B-B14F-4D97-AF65-F5344CB8AC3E}">
        <p14:creationId xmlns:p14="http://schemas.microsoft.com/office/powerpoint/2010/main" val="2411230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Profils itinérants 	</a:t>
            </a:r>
          </a:p>
        </p:txBody>
      </p:sp>
      <p:sp>
        <p:nvSpPr>
          <p:cNvPr id="6" name="Espace réservé du contenu 1">
            <a:extLst>
              <a:ext uri="{FF2B5EF4-FFF2-40B4-BE49-F238E27FC236}">
                <a16:creationId xmlns:a16="http://schemas.microsoft.com/office/drawing/2014/main" id="{38FA3BA0-99D6-4DE6-99FE-3E3DFCBD646F}"/>
              </a:ext>
            </a:extLst>
          </p:cNvPr>
          <p:cNvSpPr txBox="1">
            <a:spLocks/>
          </p:cNvSpPr>
          <p:nvPr/>
        </p:nvSpPr>
        <p:spPr>
          <a:xfrm>
            <a:off x="179512" y="2443942"/>
            <a:ext cx="11808826" cy="372136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480"/>
              </a:spcBef>
              <a:spcAft>
                <a:spcPts val="1200"/>
              </a:spcAft>
              <a:buFont typeface="Wingdings 3" charset="2"/>
              <a:buNone/>
            </a:pPr>
            <a:r>
              <a:rPr lang="fr-FR" dirty="0"/>
              <a:t>Par défaut, les utilisateurs du domaine peuvent ouvrir une session sur les ordinateurs du domaine</a:t>
            </a:r>
          </a:p>
          <a:p>
            <a:pPr marL="0" indent="0">
              <a:spcBef>
                <a:spcPts val="480"/>
              </a:spcBef>
              <a:spcAft>
                <a:spcPts val="1200"/>
              </a:spcAft>
              <a:buFont typeface="Wingdings 3" charset="2"/>
              <a:buNone/>
            </a:pPr>
            <a:r>
              <a:rPr lang="fr-FR" dirty="0"/>
              <a:t>Pour utiliser son profil depuis n’importe quel ordinateur :</a:t>
            </a:r>
          </a:p>
          <a:p>
            <a:pPr>
              <a:spcBef>
                <a:spcPts val="480"/>
              </a:spcBef>
              <a:spcAft>
                <a:spcPts val="1200"/>
              </a:spcAft>
            </a:pPr>
            <a:r>
              <a:rPr lang="fr-FR" dirty="0"/>
              <a:t>Mettre en place les profils itinérants</a:t>
            </a:r>
          </a:p>
          <a:p>
            <a:pPr lvl="1">
              <a:spcBef>
                <a:spcPts val="480"/>
              </a:spcBef>
              <a:spcAft>
                <a:spcPts val="1200"/>
              </a:spcAft>
            </a:pPr>
            <a:r>
              <a:rPr lang="fr-FR" dirty="0"/>
              <a:t>Le profil est copié du partage vers l’ordinateur</a:t>
            </a:r>
          </a:p>
          <a:p>
            <a:pPr lvl="1">
              <a:spcBef>
                <a:spcPts val="480"/>
              </a:spcBef>
            </a:pPr>
            <a:r>
              <a:rPr lang="fr-FR" dirty="0"/>
              <a:t>Synchronisation du profil à chaque </a:t>
            </a:r>
          </a:p>
          <a:p>
            <a:pPr marL="457200" lvl="1" indent="0">
              <a:spcBef>
                <a:spcPts val="480"/>
              </a:spcBef>
              <a:buFont typeface="Wingdings 3" charset="2"/>
              <a:buNone/>
            </a:pPr>
            <a:r>
              <a:rPr lang="fr-FR" dirty="0"/>
              <a:t>fermeture de session</a:t>
            </a:r>
          </a:p>
          <a:p>
            <a:pPr lvl="1">
              <a:spcBef>
                <a:spcPts val="480"/>
              </a:spcBef>
            </a:pPr>
            <a:endParaRPr lang="fr-FR" dirty="0"/>
          </a:p>
          <a:p>
            <a:r>
              <a:rPr lang="fr-FR" dirty="0"/>
              <a:t>Possibilité de mise en place de profils obligatoires</a:t>
            </a:r>
          </a:p>
          <a:p>
            <a:pPr marL="0" indent="0">
              <a:spcBef>
                <a:spcPts val="480"/>
              </a:spcBef>
              <a:spcAft>
                <a:spcPts val="1200"/>
              </a:spcAft>
              <a:buFont typeface="Wingdings 3" charset="2"/>
              <a:buNone/>
            </a:pPr>
            <a:endParaRPr lang="fr-FR" dirty="0"/>
          </a:p>
        </p:txBody>
      </p:sp>
      <p:sp>
        <p:nvSpPr>
          <p:cNvPr id="2" name="Espace réservé du pied de page 1">
            <a:extLst>
              <a:ext uri="{FF2B5EF4-FFF2-40B4-BE49-F238E27FC236}">
                <a16:creationId xmlns:a16="http://schemas.microsoft.com/office/drawing/2014/main" id="{4B533DD4-00EE-4301-8172-D66CD3311724}"/>
              </a:ext>
            </a:extLst>
          </p:cNvPr>
          <p:cNvSpPr>
            <a:spLocks noGrp="1"/>
          </p:cNvSpPr>
          <p:nvPr>
            <p:ph type="ftr" sz="quarter" idx="11"/>
          </p:nvPr>
        </p:nvSpPr>
        <p:spPr/>
        <p:txBody>
          <a:bodyPr/>
          <a:lstStyle/>
          <a:p>
            <a:r>
              <a:rPr lang="fr-FR"/>
              <a:t>Stella Roulière</a:t>
            </a:r>
          </a:p>
        </p:txBody>
      </p:sp>
      <p:sp>
        <p:nvSpPr>
          <p:cNvPr id="3" name="Espace réservé du numéro de diapositive 2">
            <a:extLst>
              <a:ext uri="{FF2B5EF4-FFF2-40B4-BE49-F238E27FC236}">
                <a16:creationId xmlns:a16="http://schemas.microsoft.com/office/drawing/2014/main" id="{A35BE4B4-9901-43ED-989A-4C49E9F3CD3C}"/>
              </a:ext>
            </a:extLst>
          </p:cNvPr>
          <p:cNvSpPr>
            <a:spLocks noGrp="1"/>
          </p:cNvSpPr>
          <p:nvPr>
            <p:ph type="sldNum" sz="quarter" idx="12"/>
          </p:nvPr>
        </p:nvSpPr>
        <p:spPr/>
        <p:txBody>
          <a:bodyPr/>
          <a:lstStyle/>
          <a:p>
            <a:fld id="{83937A49-3969-4E83-B461-15750A49E54D}" type="slidenum">
              <a:rPr lang="fr-FR" smtClean="0"/>
              <a:t>20</a:t>
            </a:fld>
            <a:endParaRPr lang="fr-FR"/>
          </a:p>
        </p:txBody>
      </p:sp>
    </p:spTree>
    <p:extLst>
      <p:ext uri="{BB962C8B-B14F-4D97-AF65-F5344CB8AC3E}">
        <p14:creationId xmlns:p14="http://schemas.microsoft.com/office/powerpoint/2010/main" val="210618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Les outils de gestion de comptes utilisateurs	</a:t>
            </a:r>
          </a:p>
        </p:txBody>
      </p:sp>
      <p:sp>
        <p:nvSpPr>
          <p:cNvPr id="5" name="Espace réservé du contenu 1">
            <a:extLst>
              <a:ext uri="{FF2B5EF4-FFF2-40B4-BE49-F238E27FC236}">
                <a16:creationId xmlns:a16="http://schemas.microsoft.com/office/drawing/2014/main" id="{80DE38F3-A909-4433-A0A1-8359429161B8}"/>
              </a:ext>
            </a:extLst>
          </p:cNvPr>
          <p:cNvSpPr txBox="1">
            <a:spLocks/>
          </p:cNvSpPr>
          <p:nvPr/>
        </p:nvSpPr>
        <p:spPr>
          <a:xfrm>
            <a:off x="179512" y="2377440"/>
            <a:ext cx="12012488" cy="378786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Aft>
                <a:spcPts val="1200"/>
              </a:spcAft>
            </a:pPr>
            <a:r>
              <a:rPr lang="fr-FR"/>
              <a:t>Graphiquement : avec la console </a:t>
            </a:r>
            <a:r>
              <a:rPr lang="fr-FR" b="1"/>
              <a:t>Utilisateurs et ordinateurs AD</a:t>
            </a:r>
            <a:r>
              <a:rPr lang="fr-FR"/>
              <a:t> ou le </a:t>
            </a:r>
            <a:r>
              <a:rPr lang="fr-FR" b="1"/>
              <a:t>Centre d’administration AD</a:t>
            </a:r>
            <a:r>
              <a:rPr lang="fr-FR"/>
              <a:t> </a:t>
            </a:r>
            <a:endParaRPr lang="fr-FR" sz="2400"/>
          </a:p>
          <a:p>
            <a:r>
              <a:rPr lang="fr-FR"/>
              <a:t>En PowerShell :</a:t>
            </a:r>
            <a:endParaRPr lang="fr-FR" dirty="0"/>
          </a:p>
        </p:txBody>
      </p:sp>
      <p:graphicFrame>
        <p:nvGraphicFramePr>
          <p:cNvPr id="2" name="Espace réservé du contenu 3">
            <a:extLst>
              <a:ext uri="{FF2B5EF4-FFF2-40B4-BE49-F238E27FC236}">
                <a16:creationId xmlns:a16="http://schemas.microsoft.com/office/drawing/2014/main" id="{D7BD657F-D38C-49C3-A761-444C307AE6D4}"/>
              </a:ext>
            </a:extLst>
          </p:cNvPr>
          <p:cNvGraphicFramePr>
            <a:graphicFrameLocks/>
          </p:cNvGraphicFramePr>
          <p:nvPr>
            <p:extLst>
              <p:ext uri="{D42A27DB-BD31-4B8C-83A1-F6EECF244321}">
                <p14:modId xmlns:p14="http://schemas.microsoft.com/office/powerpoint/2010/main" val="3825509892"/>
              </p:ext>
            </p:extLst>
          </p:nvPr>
        </p:nvGraphicFramePr>
        <p:xfrm>
          <a:off x="373404" y="3429000"/>
          <a:ext cx="11197912" cy="3042920"/>
        </p:xfrm>
        <a:graphic>
          <a:graphicData uri="http://schemas.openxmlformats.org/drawingml/2006/table">
            <a:tbl>
              <a:tblPr bandRow="1">
                <a:tableStyleId>{93296810-A885-4BE3-A3E7-6D5BEEA58F35}</a:tableStyleId>
              </a:tblPr>
              <a:tblGrid>
                <a:gridCol w="11197912">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Créer</a:t>
                      </a:r>
                      <a:r>
                        <a:rPr lang="fr-FR" baseline="0" dirty="0"/>
                        <a:t> un compte utilisateur  :</a:t>
                      </a:r>
                      <a:endParaRPr lang="fr-FR" b="0" dirty="0"/>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b="1" dirty="0">
                          <a:latin typeface="Courier New" pitchFamily="49" charset="0"/>
                          <a:cs typeface="Courier New" pitchFamily="49" charset="0"/>
                        </a:rPr>
                        <a:t>&gt; </a:t>
                      </a:r>
                      <a:r>
                        <a:rPr lang="fr-FR" dirty="0"/>
                        <a:t> </a:t>
                      </a:r>
                      <a:r>
                        <a:rPr lang="fr-FR" sz="1800" kern="1200" dirty="0">
                          <a:solidFill>
                            <a:schemeClr val="dk1"/>
                          </a:solidFill>
                          <a:latin typeface="+mn-lt"/>
                          <a:ea typeface="+mn-ea"/>
                          <a:cs typeface="+mn-cs"/>
                        </a:rPr>
                        <a:t>New-</a:t>
                      </a:r>
                      <a:r>
                        <a:rPr lang="fr-FR" sz="1800" kern="1200" dirty="0" err="1">
                          <a:solidFill>
                            <a:schemeClr val="dk1"/>
                          </a:solidFill>
                          <a:latin typeface="+mn-lt"/>
                          <a:ea typeface="+mn-ea"/>
                          <a:cs typeface="+mn-cs"/>
                        </a:rPr>
                        <a:t>ADUser</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name</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Srouliere</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AccountPassword</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ConvertTo-SecureString</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AsPlainText</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Adminpw</a:t>
                      </a:r>
                      <a:r>
                        <a:rPr lang="fr-FR" sz="1800" kern="1200" dirty="0">
                          <a:solidFill>
                            <a:schemeClr val="dk1"/>
                          </a:solidFill>
                          <a:latin typeface="+mn-lt"/>
                          <a:ea typeface="+mn-ea"/>
                          <a:cs typeface="+mn-cs"/>
                        </a:rPr>
                        <a:t>!" -Force) -</a:t>
                      </a:r>
                      <a:r>
                        <a:rPr lang="fr-FR" sz="1800" kern="1200" dirty="0" err="1">
                          <a:solidFill>
                            <a:schemeClr val="dk1"/>
                          </a:solidFill>
                          <a:latin typeface="+mn-lt"/>
                          <a:ea typeface="+mn-ea"/>
                          <a:cs typeface="+mn-cs"/>
                        </a:rPr>
                        <a:t>DisplayName</a:t>
                      </a:r>
                      <a:r>
                        <a:rPr lang="fr-FR" sz="1800" kern="1200" dirty="0">
                          <a:solidFill>
                            <a:schemeClr val="dk1"/>
                          </a:solidFill>
                          <a:latin typeface="+mn-lt"/>
                          <a:ea typeface="+mn-ea"/>
                          <a:cs typeface="+mn-cs"/>
                        </a:rPr>
                        <a:t> "Roulière Stella" -</a:t>
                      </a:r>
                      <a:r>
                        <a:rPr lang="fr-FR" sz="1800" kern="1200" dirty="0" err="1">
                          <a:solidFill>
                            <a:schemeClr val="dk1"/>
                          </a:solidFill>
                          <a:latin typeface="+mn-lt"/>
                          <a:ea typeface="+mn-ea"/>
                          <a:cs typeface="+mn-cs"/>
                        </a:rPr>
                        <a:t>Givenname</a:t>
                      </a:r>
                      <a:r>
                        <a:rPr lang="fr-FR" sz="1800" kern="1200" dirty="0">
                          <a:solidFill>
                            <a:schemeClr val="dk1"/>
                          </a:solidFill>
                          <a:latin typeface="+mn-lt"/>
                          <a:ea typeface="+mn-ea"/>
                          <a:cs typeface="+mn-cs"/>
                        </a:rPr>
                        <a:t> "stella" -</a:t>
                      </a:r>
                      <a:r>
                        <a:rPr lang="fr-FR" sz="1800" kern="1200" dirty="0" err="1">
                          <a:solidFill>
                            <a:schemeClr val="dk1"/>
                          </a:solidFill>
                          <a:latin typeface="+mn-lt"/>
                          <a:ea typeface="+mn-ea"/>
                          <a:cs typeface="+mn-cs"/>
                        </a:rPr>
                        <a:t>Surname</a:t>
                      </a:r>
                      <a:r>
                        <a:rPr lang="fr-FR" sz="1800" kern="1200" dirty="0">
                          <a:solidFill>
                            <a:schemeClr val="dk1"/>
                          </a:solidFill>
                          <a:latin typeface="+mn-lt"/>
                          <a:ea typeface="+mn-ea"/>
                          <a:cs typeface="+mn-cs"/>
                        </a:rPr>
                        <a:t> "Rouliere" -</a:t>
                      </a:r>
                      <a:r>
                        <a:rPr lang="fr-FR" sz="1800" kern="1200" dirty="0" err="1">
                          <a:solidFill>
                            <a:schemeClr val="dk1"/>
                          </a:solidFill>
                          <a:latin typeface="+mn-lt"/>
                          <a:ea typeface="+mn-ea"/>
                          <a:cs typeface="+mn-cs"/>
                        </a:rPr>
                        <a:t>UserPrincipalName</a:t>
                      </a:r>
                      <a:r>
                        <a:rPr lang="fr-FR" sz="1800" kern="1200" dirty="0">
                          <a:solidFill>
                            <a:schemeClr val="dk1"/>
                          </a:solidFill>
                          <a:latin typeface="+mn-lt"/>
                          <a:ea typeface="+mn-ea"/>
                          <a:cs typeface="+mn-cs"/>
                        </a:rPr>
                        <a:t> "srouliere@formalog.org" -</a:t>
                      </a:r>
                      <a:r>
                        <a:rPr lang="fr-FR" sz="1800" kern="1200" dirty="0" err="1">
                          <a:solidFill>
                            <a:schemeClr val="dk1"/>
                          </a:solidFill>
                          <a:latin typeface="+mn-lt"/>
                          <a:ea typeface="+mn-ea"/>
                          <a:cs typeface="+mn-cs"/>
                        </a:rPr>
                        <a:t>enabled</a:t>
                      </a:r>
                      <a:r>
                        <a:rPr lang="fr-FR" sz="1800" kern="1200" dirty="0">
                          <a:solidFill>
                            <a:schemeClr val="dk1"/>
                          </a:solidFill>
                          <a:latin typeface="+mn-lt"/>
                          <a:ea typeface="+mn-ea"/>
                          <a:cs typeface="+mn-cs"/>
                        </a:rPr>
                        <a:t> $</a:t>
                      </a:r>
                      <a:r>
                        <a:rPr lang="fr-FR" sz="1800" kern="1200" dirty="0" err="1">
                          <a:solidFill>
                            <a:schemeClr val="dk1"/>
                          </a:solidFill>
                          <a:latin typeface="+mn-lt"/>
                          <a:ea typeface="+mn-ea"/>
                          <a:cs typeface="+mn-cs"/>
                        </a:rPr>
                        <a:t>true</a:t>
                      </a:r>
                      <a:r>
                        <a:rPr lang="fr-FR" sz="1800" kern="1200" dirty="0">
                          <a:solidFill>
                            <a:schemeClr val="dk1"/>
                          </a:solidFill>
                          <a:latin typeface="+mn-lt"/>
                          <a:ea typeface="+mn-ea"/>
                          <a:cs typeface="+mn-cs"/>
                        </a:rPr>
                        <a:t> </a:t>
                      </a:r>
                    </a:p>
                    <a:p>
                      <a:endParaRPr lang="fr-FR" dirty="0">
                        <a:solidFill>
                          <a:schemeClr val="bg1">
                            <a:lumMod val="50000"/>
                          </a:schemeClr>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dirty="0"/>
                        <a:t>Rechercher des utilisateurs selon des critères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a:t>
                      </a:r>
                      <a:r>
                        <a:rPr lang="fr-FR" sz="1800" b="1" kern="1200" dirty="0" err="1">
                          <a:solidFill>
                            <a:schemeClr val="dk1"/>
                          </a:solidFill>
                          <a:latin typeface="Courier New" pitchFamily="49" charset="0"/>
                          <a:ea typeface="+mn-ea"/>
                          <a:cs typeface="Courier New" pitchFamily="49" charset="0"/>
                        </a:rPr>
                        <a:t>Get-ADUser</a:t>
                      </a:r>
                      <a:r>
                        <a:rPr lang="fr-FR" sz="1800" b="1" kern="1200" dirty="0">
                          <a:solidFill>
                            <a:schemeClr val="dk1"/>
                          </a:solidFill>
                          <a:latin typeface="Courier New" pitchFamily="49" charset="0"/>
                          <a:ea typeface="+mn-ea"/>
                          <a:cs typeface="Courier New" pitchFamily="49" charset="0"/>
                        </a:rPr>
                        <a:t> </a:t>
                      </a:r>
                      <a:endParaRPr lang="fr-FR" sz="2000" i="1" dirty="0">
                        <a:solidFill>
                          <a:schemeClr val="bg1">
                            <a:lumMod val="50000"/>
                          </a:schemeClr>
                        </a:solidFill>
                        <a:latin typeface="Courier New" pitchFamily="49" charset="0"/>
                        <a:cs typeface="Courier New" pitchFamily="49" charset="0"/>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latin typeface="+mn-lt"/>
                          <a:ea typeface="+mn-ea"/>
                          <a:cs typeface="+mn-cs"/>
                        </a:rPr>
                        <a:t>Modifier des caractéristiques de comptes utilisateurs :</a:t>
                      </a:r>
                    </a:p>
                  </a:txBody>
                  <a:tcPr/>
                </a:tc>
                <a:extLst>
                  <a:ext uri="{0D108BD9-81ED-4DB2-BD59-A6C34878D82A}">
                    <a16:rowId xmlns:a16="http://schemas.microsoft.com/office/drawing/2014/main" val="10004"/>
                  </a:ext>
                </a:extLst>
              </a:tr>
              <a:tr h="370840">
                <a:tc>
                  <a:txBody>
                    <a:bodyPr/>
                    <a:lstStyle/>
                    <a:p>
                      <a:r>
                        <a:rPr lang="fr-FR" sz="1800" b="1" kern="1200" dirty="0">
                          <a:solidFill>
                            <a:schemeClr val="dk1"/>
                          </a:solidFill>
                          <a:latin typeface="Courier New" pitchFamily="49" charset="0"/>
                          <a:ea typeface="+mn-ea"/>
                          <a:cs typeface="Courier New" pitchFamily="49" charset="0"/>
                        </a:rPr>
                        <a:t>&gt; Set-</a:t>
                      </a:r>
                      <a:r>
                        <a:rPr lang="fr-FR" sz="1800" b="1" kern="1200" dirty="0" err="1">
                          <a:solidFill>
                            <a:schemeClr val="dk1"/>
                          </a:solidFill>
                          <a:latin typeface="Courier New" pitchFamily="49" charset="0"/>
                          <a:ea typeface="+mn-ea"/>
                          <a:cs typeface="Courier New" pitchFamily="49" charset="0"/>
                        </a:rPr>
                        <a:t>ADUser</a:t>
                      </a:r>
                      <a:endParaRPr lang="fr-FR" sz="1800" b="1" kern="1200" dirty="0">
                        <a:solidFill>
                          <a:schemeClr val="dk1"/>
                        </a:solidFill>
                        <a:latin typeface="Courier New" pitchFamily="49" charset="0"/>
                        <a:ea typeface="+mn-ea"/>
                        <a:cs typeface="Courier New" pitchFamily="49" charset="0"/>
                      </a:endParaRPr>
                    </a:p>
                  </a:txBody>
                  <a:tcPr/>
                </a:tc>
                <a:extLst>
                  <a:ext uri="{0D108BD9-81ED-4DB2-BD59-A6C34878D82A}">
                    <a16:rowId xmlns:a16="http://schemas.microsoft.com/office/drawing/2014/main" val="10005"/>
                  </a:ext>
                </a:extLst>
              </a:tr>
            </a:tbl>
          </a:graphicData>
        </a:graphic>
      </p:graphicFrame>
      <p:sp>
        <p:nvSpPr>
          <p:cNvPr id="3" name="Espace réservé du pied de page 2">
            <a:extLst>
              <a:ext uri="{FF2B5EF4-FFF2-40B4-BE49-F238E27FC236}">
                <a16:creationId xmlns:a16="http://schemas.microsoft.com/office/drawing/2014/main" id="{D6DB4514-C72E-4E13-A694-90512E9ABAD0}"/>
              </a:ext>
            </a:extLst>
          </p:cNvPr>
          <p:cNvSpPr>
            <a:spLocks noGrp="1"/>
          </p:cNvSpPr>
          <p:nvPr>
            <p:ph type="ftr" sz="quarter" idx="11"/>
          </p:nvPr>
        </p:nvSpPr>
        <p:spPr/>
        <p:txBody>
          <a:bodyPr/>
          <a:lstStyle/>
          <a:p>
            <a:r>
              <a:rPr lang="fr-FR"/>
              <a:t>Stella Roulière</a:t>
            </a:r>
          </a:p>
        </p:txBody>
      </p:sp>
      <p:sp>
        <p:nvSpPr>
          <p:cNvPr id="9" name="Espace réservé du numéro de diapositive 8">
            <a:extLst>
              <a:ext uri="{FF2B5EF4-FFF2-40B4-BE49-F238E27FC236}">
                <a16:creationId xmlns:a16="http://schemas.microsoft.com/office/drawing/2014/main" id="{42ADA4F6-13A8-4180-A154-67B5DC8AB19F}"/>
              </a:ext>
            </a:extLst>
          </p:cNvPr>
          <p:cNvSpPr>
            <a:spLocks noGrp="1"/>
          </p:cNvSpPr>
          <p:nvPr>
            <p:ph type="sldNum" sz="quarter" idx="12"/>
          </p:nvPr>
        </p:nvSpPr>
        <p:spPr/>
        <p:txBody>
          <a:bodyPr/>
          <a:lstStyle/>
          <a:p>
            <a:fld id="{83937A49-3969-4E83-B461-15750A49E54D}" type="slidenum">
              <a:rPr lang="fr-FR" smtClean="0"/>
              <a:t>21</a:t>
            </a:fld>
            <a:endParaRPr lang="fr-FR"/>
          </a:p>
        </p:txBody>
      </p:sp>
    </p:spTree>
    <p:extLst>
      <p:ext uri="{BB962C8B-B14F-4D97-AF65-F5344CB8AC3E}">
        <p14:creationId xmlns:p14="http://schemas.microsoft.com/office/powerpoint/2010/main" val="3659919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7" name="Titre 2">
            <a:extLst>
              <a:ext uri="{FF2B5EF4-FFF2-40B4-BE49-F238E27FC236}">
                <a16:creationId xmlns:a16="http://schemas.microsoft.com/office/drawing/2014/main" id="{9E88B4F8-DADE-4CDC-9217-8C1151F96580}"/>
              </a:ext>
            </a:extLst>
          </p:cNvPr>
          <p:cNvSpPr>
            <a:spLocks noGrp="1"/>
          </p:cNvSpPr>
          <p:nvPr>
            <p:ph type="title"/>
          </p:nvPr>
        </p:nvSpPr>
        <p:spPr>
          <a:xfrm>
            <a:off x="561898" y="1036821"/>
            <a:ext cx="9928764" cy="692696"/>
          </a:xfrm>
        </p:spPr>
        <p:txBody>
          <a:bodyPr/>
          <a:lstStyle/>
          <a:p>
            <a:r>
              <a:rPr lang="fr-FR" dirty="0"/>
              <a:t>Les outils de gestion de comptes utilisateurs	</a:t>
            </a:r>
          </a:p>
        </p:txBody>
      </p:sp>
      <p:sp>
        <p:nvSpPr>
          <p:cNvPr id="6" name="Espace réservé du contenu 1">
            <a:extLst>
              <a:ext uri="{FF2B5EF4-FFF2-40B4-BE49-F238E27FC236}">
                <a16:creationId xmlns:a16="http://schemas.microsoft.com/office/drawing/2014/main" id="{5CD991A2-1561-4A6C-B1C5-1EF48FB8C61F}"/>
              </a:ext>
            </a:extLst>
          </p:cNvPr>
          <p:cNvSpPr txBox="1">
            <a:spLocks/>
          </p:cNvSpPr>
          <p:nvPr/>
        </p:nvSpPr>
        <p:spPr>
          <a:xfrm>
            <a:off x="179512" y="2427316"/>
            <a:ext cx="11808826" cy="373798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Les commandes PowerShell suivantes permettent d’effectuer des actions pour répondre à des besoins ciblés</a:t>
            </a:r>
          </a:p>
          <a:p>
            <a:r>
              <a:rPr lang="fr-FR"/>
              <a:t>Elles font partie des actions de gestion des comptes utilisateurs </a:t>
            </a:r>
            <a:endParaRPr lang="fr-FR" dirty="0"/>
          </a:p>
        </p:txBody>
      </p:sp>
      <p:graphicFrame>
        <p:nvGraphicFramePr>
          <p:cNvPr id="3" name="Espace réservé du contenu 3">
            <a:extLst>
              <a:ext uri="{FF2B5EF4-FFF2-40B4-BE49-F238E27FC236}">
                <a16:creationId xmlns:a16="http://schemas.microsoft.com/office/drawing/2014/main" id="{E08F4022-1052-4591-A2B1-1102C80818AE}"/>
              </a:ext>
            </a:extLst>
          </p:cNvPr>
          <p:cNvGraphicFramePr>
            <a:graphicFrameLocks/>
          </p:cNvGraphicFramePr>
          <p:nvPr>
            <p:extLst>
              <p:ext uri="{D42A27DB-BD31-4B8C-83A1-F6EECF244321}">
                <p14:modId xmlns:p14="http://schemas.microsoft.com/office/powerpoint/2010/main" val="203807951"/>
              </p:ext>
            </p:extLst>
          </p:nvPr>
        </p:nvGraphicFramePr>
        <p:xfrm>
          <a:off x="561898" y="3717887"/>
          <a:ext cx="10776662" cy="1381760"/>
        </p:xfrm>
        <a:graphic>
          <a:graphicData uri="http://schemas.openxmlformats.org/drawingml/2006/table">
            <a:tbl>
              <a:tblPr firstRow="1" bandRow="1">
                <a:tableStyleId>{93296810-A885-4BE3-A3E7-6D5BEEA58F35}</a:tableStyleId>
              </a:tblPr>
              <a:tblGrid>
                <a:gridCol w="5577394">
                  <a:extLst>
                    <a:ext uri="{9D8B030D-6E8A-4147-A177-3AD203B41FA5}">
                      <a16:colId xmlns:a16="http://schemas.microsoft.com/office/drawing/2014/main" val="20000"/>
                    </a:ext>
                  </a:extLst>
                </a:gridCol>
                <a:gridCol w="5199268">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latin typeface="+mn-lt"/>
                          <a:ea typeface="+mn-ea"/>
                          <a:cs typeface="+mn-cs"/>
                        </a:rPr>
                        <a:t>Commande</a:t>
                      </a:r>
                    </a:p>
                  </a:txBody>
                  <a:tcPr/>
                </a:tc>
                <a:tc>
                  <a:txBody>
                    <a:bodyPr/>
                    <a:lstStyle/>
                    <a:p>
                      <a:r>
                        <a:rPr lang="fr-FR" dirty="0"/>
                        <a:t>utilité</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a:t>
                      </a:r>
                      <a:r>
                        <a:rPr lang="fr-FR" sz="1800" b="1" kern="1200" dirty="0" err="1">
                          <a:solidFill>
                            <a:schemeClr val="dk1"/>
                          </a:solidFill>
                          <a:latin typeface="Courier New" pitchFamily="49" charset="0"/>
                          <a:ea typeface="+mn-ea"/>
                          <a:cs typeface="Courier New" pitchFamily="49" charset="0"/>
                        </a:rPr>
                        <a:t>Enable-ADAccount</a:t>
                      </a:r>
                      <a:endParaRPr lang="fr-FR" sz="1800" b="1" kern="1200" dirty="0">
                        <a:solidFill>
                          <a:schemeClr val="dk1"/>
                        </a:solidFill>
                        <a:latin typeface="Courier New" pitchFamily="49" charset="0"/>
                        <a:ea typeface="+mn-ea"/>
                        <a:cs typeface="Courier New" pitchFamily="49" charset="0"/>
                      </a:endParaRPr>
                    </a:p>
                  </a:txBody>
                  <a:tcPr/>
                </a:tc>
                <a:tc>
                  <a:txBody>
                    <a:bodyPr/>
                    <a:lstStyle/>
                    <a:p>
                      <a:r>
                        <a:rPr lang="fr-FR" dirty="0"/>
                        <a:t>Activer un compte d’utilisateur du domaine</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a:t>
                      </a:r>
                      <a:r>
                        <a:rPr lang="fr-FR" sz="1800" b="1" kern="1200" dirty="0" err="1">
                          <a:solidFill>
                            <a:schemeClr val="dk1"/>
                          </a:solidFill>
                          <a:latin typeface="Courier New" pitchFamily="49" charset="0"/>
                          <a:ea typeface="+mn-ea"/>
                          <a:cs typeface="Courier New" pitchFamily="49" charset="0"/>
                        </a:rPr>
                        <a:t>UnLock-ADAccount</a:t>
                      </a:r>
                      <a:endParaRPr lang="fr-FR" sz="1800" b="1" kern="1200" dirty="0">
                        <a:solidFill>
                          <a:schemeClr val="dk1"/>
                        </a:solidFill>
                        <a:latin typeface="Courier New" pitchFamily="49" charset="0"/>
                        <a:ea typeface="+mn-ea"/>
                        <a:cs typeface="Courier New" pitchFamily="49" charset="0"/>
                      </a:endParaRPr>
                    </a:p>
                  </a:txBody>
                  <a:tcPr/>
                </a:tc>
                <a:tc>
                  <a:txBody>
                    <a:bodyPr/>
                    <a:lstStyle/>
                    <a:p>
                      <a:r>
                        <a:rPr lang="fr-FR" dirty="0"/>
                        <a:t>Déverrouiller</a:t>
                      </a:r>
                      <a:r>
                        <a:rPr lang="fr-FR" baseline="0" dirty="0"/>
                        <a:t> un compte d’utilisateur du domaine</a:t>
                      </a:r>
                      <a:endParaRPr lang="fr-FR" dirty="0"/>
                    </a:p>
                  </a:txBody>
                  <a:tcPr/>
                </a:tc>
                <a:extLst>
                  <a:ext uri="{0D108BD9-81ED-4DB2-BD59-A6C34878D82A}">
                    <a16:rowId xmlns:a16="http://schemas.microsoft.com/office/drawing/2014/main" val="10002"/>
                  </a:ext>
                </a:extLst>
              </a:tr>
            </a:tbl>
          </a:graphicData>
        </a:graphic>
      </p:graphicFrame>
      <p:sp>
        <p:nvSpPr>
          <p:cNvPr id="9" name="Espace réservé du pied de page 8">
            <a:extLst>
              <a:ext uri="{FF2B5EF4-FFF2-40B4-BE49-F238E27FC236}">
                <a16:creationId xmlns:a16="http://schemas.microsoft.com/office/drawing/2014/main" id="{7485A886-C6A1-4725-82E2-01351DC9C9D4}"/>
              </a:ext>
            </a:extLst>
          </p:cNvPr>
          <p:cNvSpPr>
            <a:spLocks noGrp="1"/>
          </p:cNvSpPr>
          <p:nvPr>
            <p:ph type="ftr" sz="quarter" idx="11"/>
          </p:nvPr>
        </p:nvSpPr>
        <p:spPr/>
        <p:txBody>
          <a:bodyPr/>
          <a:lstStyle/>
          <a:p>
            <a:r>
              <a:rPr lang="fr-FR"/>
              <a:t>Stella Roulière</a:t>
            </a:r>
          </a:p>
        </p:txBody>
      </p:sp>
      <p:sp>
        <p:nvSpPr>
          <p:cNvPr id="10" name="Espace réservé du numéro de diapositive 9">
            <a:extLst>
              <a:ext uri="{FF2B5EF4-FFF2-40B4-BE49-F238E27FC236}">
                <a16:creationId xmlns:a16="http://schemas.microsoft.com/office/drawing/2014/main" id="{22E63F80-6069-4197-B691-F6D27A46231D}"/>
              </a:ext>
            </a:extLst>
          </p:cNvPr>
          <p:cNvSpPr>
            <a:spLocks noGrp="1"/>
          </p:cNvSpPr>
          <p:nvPr>
            <p:ph type="sldNum" sz="quarter" idx="12"/>
          </p:nvPr>
        </p:nvSpPr>
        <p:spPr/>
        <p:txBody>
          <a:bodyPr/>
          <a:lstStyle/>
          <a:p>
            <a:fld id="{83937A49-3969-4E83-B461-15750A49E54D}" type="slidenum">
              <a:rPr lang="fr-FR" smtClean="0"/>
              <a:t>22</a:t>
            </a:fld>
            <a:endParaRPr lang="fr-FR"/>
          </a:p>
        </p:txBody>
      </p:sp>
    </p:spTree>
    <p:extLst>
      <p:ext uri="{BB962C8B-B14F-4D97-AF65-F5344CB8AC3E}">
        <p14:creationId xmlns:p14="http://schemas.microsoft.com/office/powerpoint/2010/main" val="72540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0100479" cy="706964"/>
          </a:xfrm>
        </p:spPr>
        <p:txBody>
          <a:bodyPr/>
          <a:lstStyle/>
          <a:p>
            <a:r>
              <a:rPr lang="fr-FR" dirty="0"/>
              <a:t>Importation / exportation en PowerShell</a:t>
            </a:r>
          </a:p>
        </p:txBody>
      </p:sp>
      <p:sp>
        <p:nvSpPr>
          <p:cNvPr id="8" name="Espace réservé du contenu 1">
            <a:extLst>
              <a:ext uri="{FF2B5EF4-FFF2-40B4-BE49-F238E27FC236}">
                <a16:creationId xmlns:a16="http://schemas.microsoft.com/office/drawing/2014/main" id="{09CEC627-11A8-4E90-91F0-AADA469CD325}"/>
              </a:ext>
            </a:extLst>
          </p:cNvPr>
          <p:cNvSpPr txBox="1">
            <a:spLocks/>
          </p:cNvSpPr>
          <p:nvPr/>
        </p:nvSpPr>
        <p:spPr>
          <a:xfrm>
            <a:off x="179511" y="2527068"/>
            <a:ext cx="11674437" cy="371024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Aft>
                <a:spcPts val="1200"/>
              </a:spcAft>
            </a:pPr>
            <a:r>
              <a:rPr lang="fr-FR"/>
              <a:t>Un ensemble de cmdlet est disponible sous PowerShell v3</a:t>
            </a:r>
          </a:p>
          <a:p>
            <a:r>
              <a:rPr lang="fr-FR"/>
              <a:t>L’exemple ci-dessous illustre une méthodologie de préparation d’importation de comptes :</a:t>
            </a:r>
            <a:endParaRPr lang="fr-FR" dirty="0"/>
          </a:p>
        </p:txBody>
      </p:sp>
      <p:graphicFrame>
        <p:nvGraphicFramePr>
          <p:cNvPr id="10" name="Espace réservé du contenu 3">
            <a:extLst>
              <a:ext uri="{FF2B5EF4-FFF2-40B4-BE49-F238E27FC236}">
                <a16:creationId xmlns:a16="http://schemas.microsoft.com/office/drawing/2014/main" id="{3B6E78A9-435D-499E-BFD7-C2F1F8FF2006}"/>
              </a:ext>
            </a:extLst>
          </p:cNvPr>
          <p:cNvGraphicFramePr>
            <a:graphicFrameLocks/>
          </p:cNvGraphicFramePr>
          <p:nvPr>
            <p:extLst>
              <p:ext uri="{D42A27DB-BD31-4B8C-83A1-F6EECF244321}">
                <p14:modId xmlns:p14="http://schemas.microsoft.com/office/powerpoint/2010/main" val="2098044940"/>
              </p:ext>
            </p:extLst>
          </p:nvPr>
        </p:nvGraphicFramePr>
        <p:xfrm>
          <a:off x="203662" y="3449320"/>
          <a:ext cx="11650286" cy="3383280"/>
        </p:xfrm>
        <a:graphic>
          <a:graphicData uri="http://schemas.openxmlformats.org/drawingml/2006/table">
            <a:tbl>
              <a:tblPr bandRow="1">
                <a:tableStyleId>{93296810-A885-4BE3-A3E7-6D5BEEA58F35}</a:tableStyleId>
              </a:tblPr>
              <a:tblGrid>
                <a:gridCol w="11650286">
                  <a:extLst>
                    <a:ext uri="{9D8B030D-6E8A-4147-A177-3AD203B41FA5}">
                      <a16:colId xmlns:a16="http://schemas.microsoft.com/office/drawing/2014/main" val="20000"/>
                    </a:ext>
                  </a:extLst>
                </a:gridCol>
              </a:tblGrid>
              <a:tr h="337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1 - On crée un</a:t>
                      </a:r>
                      <a:r>
                        <a:rPr lang="fr-FR" baseline="0" dirty="0"/>
                        <a:t> compte de référence </a:t>
                      </a:r>
                    </a:p>
                  </a:txBody>
                  <a:tcPr/>
                </a:tc>
                <a:extLst>
                  <a:ext uri="{0D108BD9-81ED-4DB2-BD59-A6C34878D82A}">
                    <a16:rowId xmlns:a16="http://schemas.microsoft.com/office/drawing/2014/main" val="10000"/>
                  </a:ext>
                </a:extLst>
              </a:tr>
              <a:tr h="337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a:t>2 - </a:t>
                      </a:r>
                      <a:r>
                        <a:rPr lang="fr-FR" dirty="0"/>
                        <a:t>On exporte les</a:t>
                      </a:r>
                      <a:r>
                        <a:rPr lang="fr-FR" baseline="0" dirty="0"/>
                        <a:t> caractéristiques de ce compte</a:t>
                      </a:r>
                      <a:r>
                        <a:rPr lang="fr-FR" dirty="0"/>
                        <a:t> vers un fichier CSV :</a:t>
                      </a:r>
                    </a:p>
                  </a:txBody>
                  <a:tcPr/>
                </a:tc>
                <a:extLst>
                  <a:ext uri="{0D108BD9-81ED-4DB2-BD59-A6C34878D82A}">
                    <a16:rowId xmlns:a16="http://schemas.microsoft.com/office/drawing/2014/main" val="10001"/>
                  </a:ext>
                </a:extLst>
              </a:tr>
              <a:tr h="337378">
                <a:tc>
                  <a:txBody>
                    <a:bodyPr/>
                    <a:lstStyle/>
                    <a:p>
                      <a:pPr marL="273050" indent="0"/>
                      <a:r>
                        <a:rPr lang="fr-FR" sz="1800" b="1" dirty="0">
                          <a:latin typeface="Courier New" pitchFamily="49" charset="0"/>
                          <a:cs typeface="Courier New" pitchFamily="49" charset="0"/>
                        </a:rPr>
                        <a:t>&gt; </a:t>
                      </a:r>
                      <a:r>
                        <a:rPr lang="fr-FR" sz="1800" b="1" dirty="0" err="1">
                          <a:latin typeface="Courier New" pitchFamily="49" charset="0"/>
                          <a:cs typeface="Courier New" pitchFamily="49" charset="0"/>
                        </a:rPr>
                        <a:t>Get-ADUser</a:t>
                      </a:r>
                      <a:r>
                        <a:rPr lang="fr-FR" sz="1800" b="1" dirty="0">
                          <a:latin typeface="Courier New" pitchFamily="49" charset="0"/>
                          <a:cs typeface="Courier New" pitchFamily="49" charset="0"/>
                        </a:rPr>
                        <a:t> | Export-csv</a:t>
                      </a:r>
                      <a:r>
                        <a:rPr lang="fr-FR" sz="1800" b="1" baseline="0" dirty="0">
                          <a:latin typeface="Courier New" pitchFamily="49" charset="0"/>
                          <a:cs typeface="Courier New" pitchFamily="49" charset="0"/>
                        </a:rPr>
                        <a:t> D:\export.csv</a:t>
                      </a:r>
                    </a:p>
                  </a:txBody>
                  <a:tcPr/>
                </a:tc>
                <a:extLst>
                  <a:ext uri="{0D108BD9-81ED-4DB2-BD59-A6C34878D82A}">
                    <a16:rowId xmlns:a16="http://schemas.microsoft.com/office/drawing/2014/main" val="10002"/>
                  </a:ext>
                </a:extLst>
              </a:tr>
              <a:tr h="831892">
                <a:tc>
                  <a:txBody>
                    <a:bodyPr/>
                    <a:lstStyle/>
                    <a:p>
                      <a:pPr marL="273050" marR="0" indent="-273050" algn="l" defTabSz="914400" rtl="0" eaLnBrk="1" fontAlgn="auto" latinLnBrk="0" hangingPunct="1">
                        <a:lnSpc>
                          <a:spcPct val="100000"/>
                        </a:lnSpc>
                        <a:spcBef>
                          <a:spcPts val="0"/>
                        </a:spcBef>
                        <a:spcAft>
                          <a:spcPts val="0"/>
                        </a:spcAft>
                        <a:buClrTx/>
                        <a:buSzTx/>
                        <a:buFontTx/>
                        <a:buNone/>
                        <a:tabLst/>
                        <a:defRPr/>
                      </a:pPr>
                      <a:r>
                        <a:rPr lang="fr-FR" b="0" dirty="0"/>
                        <a:t>3 - En</a:t>
                      </a:r>
                      <a:r>
                        <a:rPr lang="fr-FR" b="0" baseline="0" dirty="0"/>
                        <a:t> se basant sur le contenu et la syntaxe de l’export précédemment généré, on crée un fichier CSV d’importation pour un des comptes à importer.</a:t>
                      </a:r>
                    </a:p>
                    <a:p>
                      <a:pPr marL="273050" marR="0" indent="0" algn="l" defTabSz="914400" rtl="0" eaLnBrk="1" fontAlgn="auto" latinLnBrk="0" hangingPunct="1">
                        <a:lnSpc>
                          <a:spcPct val="100000"/>
                        </a:lnSpc>
                        <a:spcBef>
                          <a:spcPts val="0"/>
                        </a:spcBef>
                        <a:spcAft>
                          <a:spcPts val="0"/>
                        </a:spcAft>
                        <a:buClrTx/>
                        <a:buSzTx/>
                        <a:buFontTx/>
                        <a:buNone/>
                        <a:tabLst/>
                        <a:defRPr/>
                      </a:pPr>
                      <a:r>
                        <a:rPr lang="fr-FR" b="0" baseline="0" dirty="0"/>
                        <a:t>On procède ensuite à l’importation du compte depuis le fichier CSV :</a:t>
                      </a:r>
                      <a:endParaRPr lang="fr-FR" b="0" dirty="0"/>
                    </a:p>
                  </a:txBody>
                  <a:tcPr/>
                </a:tc>
                <a:extLst>
                  <a:ext uri="{0D108BD9-81ED-4DB2-BD59-A6C34878D82A}">
                    <a16:rowId xmlns:a16="http://schemas.microsoft.com/office/drawing/2014/main" val="10003"/>
                  </a:ext>
                </a:extLst>
              </a:tr>
              <a:tr h="337378">
                <a:tc>
                  <a:txBody>
                    <a:bodyPr/>
                    <a:lstStyle/>
                    <a:p>
                      <a:pPr marL="27305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Import-csv | New-</a:t>
                      </a:r>
                      <a:r>
                        <a:rPr lang="fr-FR" sz="1800" b="1" kern="1200" dirty="0" err="1">
                          <a:solidFill>
                            <a:schemeClr val="dk1"/>
                          </a:solidFill>
                          <a:latin typeface="Courier New" pitchFamily="49" charset="0"/>
                          <a:ea typeface="+mn-ea"/>
                          <a:cs typeface="Courier New" pitchFamily="49" charset="0"/>
                        </a:rPr>
                        <a:t>ADUser</a:t>
                      </a:r>
                      <a:r>
                        <a:rPr lang="fr-FR" sz="1800" b="1" kern="1200" dirty="0">
                          <a:solidFill>
                            <a:schemeClr val="dk1"/>
                          </a:solidFill>
                          <a:latin typeface="Courier New" pitchFamily="49" charset="0"/>
                          <a:ea typeface="+mn-ea"/>
                          <a:cs typeface="Courier New" pitchFamily="49" charset="0"/>
                        </a:rPr>
                        <a:t> </a:t>
                      </a:r>
                      <a:endParaRPr lang="fr-FR" sz="2000" i="1" dirty="0">
                        <a:solidFill>
                          <a:schemeClr val="bg1">
                            <a:lumMod val="50000"/>
                          </a:schemeClr>
                        </a:solidFill>
                        <a:latin typeface="Courier New" pitchFamily="49" charset="0"/>
                        <a:cs typeface="Courier New" pitchFamily="49" charset="0"/>
                      </a:endParaRPr>
                    </a:p>
                  </a:txBody>
                  <a:tcPr/>
                </a:tc>
                <a:extLst>
                  <a:ext uri="{0D108BD9-81ED-4DB2-BD59-A6C34878D82A}">
                    <a16:rowId xmlns:a16="http://schemas.microsoft.com/office/drawing/2014/main" val="10004"/>
                  </a:ext>
                </a:extLst>
              </a:tr>
              <a:tr h="582324">
                <a:tc>
                  <a:txBody>
                    <a:bodyPr/>
                    <a:lstStyle/>
                    <a:p>
                      <a:pPr marL="273050" marR="0" indent="-27305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latin typeface="+mn-lt"/>
                          <a:ea typeface="+mn-ea"/>
                          <a:cs typeface="+mn-cs"/>
                        </a:rPr>
                        <a:t>4 - On valide le bon déroulement de l’importation et on modifie au besoin le fichier CSV ou la commande d’importation et de création du compte</a:t>
                      </a:r>
                    </a:p>
                  </a:txBody>
                  <a:tcPr/>
                </a:tc>
                <a:extLst>
                  <a:ext uri="{0D108BD9-81ED-4DB2-BD59-A6C34878D82A}">
                    <a16:rowId xmlns:a16="http://schemas.microsoft.com/office/drawing/2014/main" val="10005"/>
                  </a:ext>
                </a:extLst>
              </a:tr>
              <a:tr h="337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latin typeface="+mn-lt"/>
                          <a:ea typeface="+mn-ea"/>
                          <a:cs typeface="+mn-cs"/>
                        </a:rPr>
                        <a:t>5 - On procède à l’importation de</a:t>
                      </a:r>
                      <a:r>
                        <a:rPr lang="fr-FR" sz="1800" b="0" kern="1200" baseline="0" dirty="0">
                          <a:solidFill>
                            <a:schemeClr val="dk1"/>
                          </a:solidFill>
                          <a:latin typeface="+mn-lt"/>
                          <a:ea typeface="+mn-ea"/>
                          <a:cs typeface="+mn-cs"/>
                        </a:rPr>
                        <a:t> tous les comptes</a:t>
                      </a:r>
                      <a:endParaRPr lang="fr-FR" sz="1800" b="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11" name="Espace réservé du pied de page 10">
            <a:extLst>
              <a:ext uri="{FF2B5EF4-FFF2-40B4-BE49-F238E27FC236}">
                <a16:creationId xmlns:a16="http://schemas.microsoft.com/office/drawing/2014/main" id="{CEDC0F52-6D47-4411-86CC-7F6A04DA5EDB}"/>
              </a:ext>
            </a:extLst>
          </p:cNvPr>
          <p:cNvSpPr>
            <a:spLocks noGrp="1"/>
          </p:cNvSpPr>
          <p:nvPr>
            <p:ph type="ftr" sz="quarter" idx="11"/>
          </p:nvPr>
        </p:nvSpPr>
        <p:spPr/>
        <p:txBody>
          <a:bodyPr/>
          <a:lstStyle/>
          <a:p>
            <a:r>
              <a:rPr lang="fr-FR"/>
              <a:t>Stella Roulière</a:t>
            </a:r>
          </a:p>
        </p:txBody>
      </p:sp>
      <p:sp>
        <p:nvSpPr>
          <p:cNvPr id="12" name="Espace réservé du numéro de diapositive 11">
            <a:extLst>
              <a:ext uri="{FF2B5EF4-FFF2-40B4-BE49-F238E27FC236}">
                <a16:creationId xmlns:a16="http://schemas.microsoft.com/office/drawing/2014/main" id="{AA1C7972-9507-4EE0-AA97-8A854B8C5C4A}"/>
              </a:ext>
            </a:extLst>
          </p:cNvPr>
          <p:cNvSpPr>
            <a:spLocks noGrp="1"/>
          </p:cNvSpPr>
          <p:nvPr>
            <p:ph type="sldNum" sz="quarter" idx="12"/>
          </p:nvPr>
        </p:nvSpPr>
        <p:spPr/>
        <p:txBody>
          <a:bodyPr/>
          <a:lstStyle/>
          <a:p>
            <a:fld id="{83937A49-3969-4E83-B461-15750A49E54D}" type="slidenum">
              <a:rPr lang="fr-FR" smtClean="0"/>
              <a:t>23</a:t>
            </a:fld>
            <a:endParaRPr lang="fr-FR"/>
          </a:p>
        </p:txBody>
      </p:sp>
    </p:spTree>
    <p:extLst>
      <p:ext uri="{BB962C8B-B14F-4D97-AF65-F5344CB8AC3E}">
        <p14:creationId xmlns:p14="http://schemas.microsoft.com/office/powerpoint/2010/main" val="61273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0100479" cy="706964"/>
          </a:xfrm>
        </p:spPr>
        <p:txBody>
          <a:bodyPr/>
          <a:lstStyle/>
          <a:p>
            <a:r>
              <a:rPr lang="fr-FR" dirty="0"/>
              <a:t>Les ordinateurs</a:t>
            </a:r>
          </a:p>
        </p:txBody>
      </p:sp>
      <p:sp>
        <p:nvSpPr>
          <p:cNvPr id="6" name="Espace réservé du contenu 1">
            <a:extLst>
              <a:ext uri="{FF2B5EF4-FFF2-40B4-BE49-F238E27FC236}">
                <a16:creationId xmlns:a16="http://schemas.microsoft.com/office/drawing/2014/main" id="{4784BC2C-276D-4ED5-A96F-0185AA2A1D51}"/>
              </a:ext>
            </a:extLst>
          </p:cNvPr>
          <p:cNvSpPr txBox="1">
            <a:spLocks/>
          </p:cNvSpPr>
          <p:nvPr/>
        </p:nvSpPr>
        <p:spPr>
          <a:xfrm>
            <a:off x="203661" y="2420888"/>
            <a:ext cx="11517283" cy="100811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Dans un contexte de domaine, les membres de celui-ci s’authentifient afin de disposer d’un </a:t>
            </a:r>
            <a:r>
              <a:rPr lang="fr-FR" b="1"/>
              <a:t>jeton d’accès </a:t>
            </a:r>
            <a:r>
              <a:rPr lang="fr-FR"/>
              <a:t>permettant l’accès à des ressources de ce même domaine</a:t>
            </a:r>
            <a:endParaRPr lang="fr-FR" dirty="0"/>
          </a:p>
        </p:txBody>
      </p:sp>
      <p:sp>
        <p:nvSpPr>
          <p:cNvPr id="2" name="Rectangle 1">
            <a:extLst>
              <a:ext uri="{FF2B5EF4-FFF2-40B4-BE49-F238E27FC236}">
                <a16:creationId xmlns:a16="http://schemas.microsoft.com/office/drawing/2014/main" id="{1EB9A00E-597F-4976-BA90-2BE73F092C01}"/>
              </a:ext>
            </a:extLst>
          </p:cNvPr>
          <p:cNvSpPr/>
          <p:nvPr/>
        </p:nvSpPr>
        <p:spPr>
          <a:xfrm>
            <a:off x="471056" y="3429000"/>
            <a:ext cx="11369780" cy="1323439"/>
          </a:xfrm>
          <a:prstGeom prst="rect">
            <a:avLst/>
          </a:prstGeom>
        </p:spPr>
        <p:txBody>
          <a:bodyPr wrap="square">
            <a:spAutoFit/>
          </a:bodyPr>
          <a:lstStyle/>
          <a:p>
            <a:pPr algn="just"/>
            <a:r>
              <a:rPr lang="fr-FR" sz="2000" dirty="0">
                <a:solidFill>
                  <a:prstClr val="black"/>
                </a:solidFill>
              </a:rPr>
              <a:t>Ce processus concerne les utilisateurs </a:t>
            </a:r>
            <a:r>
              <a:rPr lang="fr-FR" sz="2000" u="sng" dirty="0">
                <a:solidFill>
                  <a:prstClr val="black"/>
                </a:solidFill>
              </a:rPr>
              <a:t>mais aussi les ordinateurs</a:t>
            </a:r>
            <a:r>
              <a:rPr lang="fr-FR" sz="2000" dirty="0">
                <a:solidFill>
                  <a:prstClr val="black"/>
                </a:solidFill>
              </a:rPr>
              <a:t>, qui font partie des ressources du domaine. </a:t>
            </a:r>
          </a:p>
          <a:p>
            <a:pPr algn="just"/>
            <a:endParaRPr lang="fr-FR" sz="2000" dirty="0">
              <a:solidFill>
                <a:prstClr val="black"/>
              </a:solidFill>
            </a:endParaRPr>
          </a:p>
          <a:p>
            <a:pPr algn="just"/>
            <a:r>
              <a:rPr lang="fr-FR" sz="2000" dirty="0">
                <a:solidFill>
                  <a:prstClr val="black"/>
                </a:solidFill>
              </a:rPr>
              <a:t>Ceux-ci doivent donc disposer d’un </a:t>
            </a:r>
            <a:r>
              <a:rPr lang="fr-FR" sz="2000" b="1" dirty="0">
                <a:solidFill>
                  <a:prstClr val="black"/>
                </a:solidFill>
              </a:rPr>
              <a:t>compte</a:t>
            </a:r>
            <a:r>
              <a:rPr lang="fr-FR" sz="2000" dirty="0">
                <a:solidFill>
                  <a:prstClr val="black"/>
                </a:solidFill>
              </a:rPr>
              <a:t> dans le domaine.</a:t>
            </a:r>
          </a:p>
        </p:txBody>
      </p:sp>
      <p:sp>
        <p:nvSpPr>
          <p:cNvPr id="3" name="Espace réservé du pied de page 2">
            <a:extLst>
              <a:ext uri="{FF2B5EF4-FFF2-40B4-BE49-F238E27FC236}">
                <a16:creationId xmlns:a16="http://schemas.microsoft.com/office/drawing/2014/main" id="{4E103D22-9E42-44D0-BDBE-A7425F5F11C0}"/>
              </a:ext>
            </a:extLst>
          </p:cNvPr>
          <p:cNvSpPr>
            <a:spLocks noGrp="1"/>
          </p:cNvSpPr>
          <p:nvPr>
            <p:ph type="ftr" sz="quarter" idx="11"/>
          </p:nvPr>
        </p:nvSpPr>
        <p:spPr/>
        <p:txBody>
          <a:bodyPr/>
          <a:lstStyle/>
          <a:p>
            <a:r>
              <a:rPr lang="fr-FR"/>
              <a:t>Stella Roulière</a:t>
            </a:r>
          </a:p>
        </p:txBody>
      </p:sp>
      <p:sp>
        <p:nvSpPr>
          <p:cNvPr id="9" name="Espace réservé du numéro de diapositive 8">
            <a:extLst>
              <a:ext uri="{FF2B5EF4-FFF2-40B4-BE49-F238E27FC236}">
                <a16:creationId xmlns:a16="http://schemas.microsoft.com/office/drawing/2014/main" id="{216D1480-B589-4278-8873-A6442D439EB5}"/>
              </a:ext>
            </a:extLst>
          </p:cNvPr>
          <p:cNvSpPr>
            <a:spLocks noGrp="1"/>
          </p:cNvSpPr>
          <p:nvPr>
            <p:ph type="sldNum" sz="quarter" idx="12"/>
          </p:nvPr>
        </p:nvSpPr>
        <p:spPr/>
        <p:txBody>
          <a:bodyPr/>
          <a:lstStyle/>
          <a:p>
            <a:fld id="{83937A49-3969-4E83-B461-15750A49E54D}" type="slidenum">
              <a:rPr lang="fr-FR" smtClean="0"/>
              <a:t>24</a:t>
            </a:fld>
            <a:endParaRPr lang="fr-FR"/>
          </a:p>
        </p:txBody>
      </p:sp>
    </p:spTree>
    <p:extLst>
      <p:ext uri="{BB962C8B-B14F-4D97-AF65-F5344CB8AC3E}">
        <p14:creationId xmlns:p14="http://schemas.microsoft.com/office/powerpoint/2010/main" val="309853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0100479" cy="706964"/>
          </a:xfrm>
        </p:spPr>
        <p:txBody>
          <a:bodyPr/>
          <a:lstStyle/>
          <a:p>
            <a:r>
              <a:rPr lang="fr-FR" dirty="0"/>
              <a:t>Les ordinateurs</a:t>
            </a:r>
          </a:p>
        </p:txBody>
      </p:sp>
      <p:sp>
        <p:nvSpPr>
          <p:cNvPr id="7" name="Espace réservé du contenu 1">
            <a:extLst>
              <a:ext uri="{FF2B5EF4-FFF2-40B4-BE49-F238E27FC236}">
                <a16:creationId xmlns:a16="http://schemas.microsoft.com/office/drawing/2014/main" id="{81972DE2-63C4-4974-913B-2C2883737F4E}"/>
              </a:ext>
            </a:extLst>
          </p:cNvPr>
          <p:cNvSpPr txBox="1">
            <a:spLocks/>
          </p:cNvSpPr>
          <p:nvPr/>
        </p:nvSpPr>
        <p:spPr>
          <a:xfrm>
            <a:off x="203661" y="2632261"/>
            <a:ext cx="11351029"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Aft>
                <a:spcPts val="1800"/>
              </a:spcAft>
            </a:pPr>
            <a:r>
              <a:rPr lang="fr-FR"/>
              <a:t>Les principales caractéristiques d’un objet ordinateur sont :</a:t>
            </a:r>
          </a:p>
          <a:p>
            <a:pPr lvl="1"/>
            <a:r>
              <a:rPr lang="fr-FR"/>
              <a:t>Son nom et sa description</a:t>
            </a:r>
          </a:p>
          <a:p>
            <a:pPr lvl="1"/>
            <a:r>
              <a:rPr lang="fr-FR"/>
              <a:t>Sa version de système</a:t>
            </a:r>
          </a:p>
          <a:p>
            <a:pPr lvl="1"/>
            <a:r>
              <a:rPr lang="fr-FR"/>
              <a:t>Ses groupes d’appartenance</a:t>
            </a:r>
          </a:p>
          <a:p>
            <a:pPr lvl="1"/>
            <a:r>
              <a:rPr lang="fr-FR"/>
              <a:t>Les propriétés de délégation </a:t>
            </a:r>
          </a:p>
          <a:p>
            <a:pPr marL="717550" lvl="1" indent="0">
              <a:buFont typeface="Wingdings 3" charset="2"/>
              <a:buNone/>
            </a:pPr>
            <a:r>
              <a:rPr lang="fr-FR"/>
              <a:t>d’authentification</a:t>
            </a:r>
          </a:p>
          <a:p>
            <a:pPr lvl="1"/>
            <a:r>
              <a:rPr lang="fr-FR"/>
              <a:t>Sa localisation géographique</a:t>
            </a:r>
          </a:p>
          <a:p>
            <a:pPr lvl="1"/>
            <a:r>
              <a:rPr lang="fr-FR"/>
              <a:t>Son entité de gestion </a:t>
            </a:r>
          </a:p>
          <a:p>
            <a:pPr marL="723900" lvl="1" indent="0">
              <a:buFont typeface="Wingdings 3" charset="2"/>
              <a:buNone/>
            </a:pPr>
            <a:r>
              <a:rPr lang="fr-FR"/>
              <a:t>administrative</a:t>
            </a:r>
          </a:p>
          <a:p>
            <a:pPr lvl="1"/>
            <a:r>
              <a:rPr lang="fr-FR"/>
              <a:t>Ses propriétés d’accès distant</a:t>
            </a:r>
          </a:p>
          <a:p>
            <a:pPr marL="0" indent="0">
              <a:buFont typeface="Wingdings 3" charset="2"/>
              <a:buNone/>
            </a:pPr>
            <a:endParaRPr lang="fr-FR" dirty="0"/>
          </a:p>
        </p:txBody>
      </p:sp>
      <p:pic>
        <p:nvPicPr>
          <p:cNvPr id="3" name="Image 2">
            <a:extLst>
              <a:ext uri="{FF2B5EF4-FFF2-40B4-BE49-F238E27FC236}">
                <a16:creationId xmlns:a16="http://schemas.microsoft.com/office/drawing/2014/main" id="{01017361-00A4-4326-BDD2-2DBDC016E958}"/>
              </a:ext>
            </a:extLst>
          </p:cNvPr>
          <p:cNvPicPr>
            <a:picLocks noChangeAspect="1"/>
          </p:cNvPicPr>
          <p:nvPr/>
        </p:nvPicPr>
        <p:blipFill>
          <a:blip r:embed="rId2"/>
          <a:stretch>
            <a:fillRect/>
          </a:stretch>
        </p:blipFill>
        <p:spPr>
          <a:xfrm>
            <a:off x="7836317" y="2632261"/>
            <a:ext cx="3513141" cy="3832518"/>
          </a:xfrm>
          <a:prstGeom prst="rect">
            <a:avLst/>
          </a:prstGeom>
        </p:spPr>
      </p:pic>
      <p:sp>
        <p:nvSpPr>
          <p:cNvPr id="8" name="Espace réservé du pied de page 7">
            <a:extLst>
              <a:ext uri="{FF2B5EF4-FFF2-40B4-BE49-F238E27FC236}">
                <a16:creationId xmlns:a16="http://schemas.microsoft.com/office/drawing/2014/main" id="{6DBD7DE0-61EA-434B-894C-EE08FE6C8F2A}"/>
              </a:ext>
            </a:extLst>
          </p:cNvPr>
          <p:cNvSpPr>
            <a:spLocks noGrp="1"/>
          </p:cNvSpPr>
          <p:nvPr>
            <p:ph type="ftr" sz="quarter" idx="11"/>
          </p:nvPr>
        </p:nvSpPr>
        <p:spPr/>
        <p:txBody>
          <a:bodyPr/>
          <a:lstStyle/>
          <a:p>
            <a:r>
              <a:rPr lang="fr-FR"/>
              <a:t>Stella Roulière</a:t>
            </a:r>
          </a:p>
        </p:txBody>
      </p:sp>
      <p:sp>
        <p:nvSpPr>
          <p:cNvPr id="9" name="Espace réservé du numéro de diapositive 8">
            <a:extLst>
              <a:ext uri="{FF2B5EF4-FFF2-40B4-BE49-F238E27FC236}">
                <a16:creationId xmlns:a16="http://schemas.microsoft.com/office/drawing/2014/main" id="{A4B04C57-E6DD-46B9-BC96-0FEF521607E4}"/>
              </a:ext>
            </a:extLst>
          </p:cNvPr>
          <p:cNvSpPr>
            <a:spLocks noGrp="1"/>
          </p:cNvSpPr>
          <p:nvPr>
            <p:ph type="sldNum" sz="quarter" idx="12"/>
          </p:nvPr>
        </p:nvSpPr>
        <p:spPr/>
        <p:txBody>
          <a:bodyPr/>
          <a:lstStyle/>
          <a:p>
            <a:fld id="{83937A49-3969-4E83-B461-15750A49E54D}" type="slidenum">
              <a:rPr lang="fr-FR" smtClean="0"/>
              <a:t>25</a:t>
            </a:fld>
            <a:endParaRPr lang="fr-FR"/>
          </a:p>
        </p:txBody>
      </p:sp>
    </p:spTree>
    <p:extLst>
      <p:ext uri="{BB962C8B-B14F-4D97-AF65-F5344CB8AC3E}">
        <p14:creationId xmlns:p14="http://schemas.microsoft.com/office/powerpoint/2010/main" val="2752196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Les tâches de gestion de compte d’ordinateur</a:t>
            </a:r>
          </a:p>
        </p:txBody>
      </p:sp>
      <p:sp>
        <p:nvSpPr>
          <p:cNvPr id="6" name="Espace réservé du contenu 1">
            <a:extLst>
              <a:ext uri="{FF2B5EF4-FFF2-40B4-BE49-F238E27FC236}">
                <a16:creationId xmlns:a16="http://schemas.microsoft.com/office/drawing/2014/main" id="{B8C9B9F7-5E8A-4ECC-921F-9D3FF550824F}"/>
              </a:ext>
            </a:extLst>
          </p:cNvPr>
          <p:cNvSpPr txBox="1">
            <a:spLocks/>
          </p:cNvSpPr>
          <p:nvPr/>
        </p:nvSpPr>
        <p:spPr>
          <a:xfrm>
            <a:off x="329140" y="2449920"/>
            <a:ext cx="11659197"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Il est possible de </a:t>
            </a:r>
            <a:r>
              <a:rPr lang="fr-FR" u="sng"/>
              <a:t>pré-créer un compte d’ordinateur</a:t>
            </a:r>
            <a:r>
              <a:rPr lang="fr-FR"/>
              <a:t> afin de :</a:t>
            </a:r>
          </a:p>
          <a:p>
            <a:pPr lvl="1"/>
            <a:r>
              <a:rPr lang="fr-FR"/>
              <a:t>Définir l’emplacement ou sera créé le compte dans l’annuaire</a:t>
            </a:r>
          </a:p>
          <a:p>
            <a:pPr lvl="1"/>
            <a:r>
              <a:rPr lang="fr-FR"/>
              <a:t>Cibler l’utilisateur ou le groupe autorisé à l’intégrer au domaine</a:t>
            </a:r>
          </a:p>
          <a:p>
            <a:pPr lvl="1"/>
            <a:endParaRPr lang="fr-FR"/>
          </a:p>
          <a:p>
            <a:r>
              <a:rPr lang="fr-FR"/>
              <a:t>En cas d’impossibilité de connexion au domaine depuis un ordinateur, on pourra procéder à la </a:t>
            </a:r>
            <a:r>
              <a:rPr lang="fr-FR" u="sng"/>
              <a:t>réinitialisation de son compte d’ordinateur</a:t>
            </a:r>
            <a:r>
              <a:rPr lang="fr-FR"/>
              <a:t> </a:t>
            </a:r>
          </a:p>
          <a:p>
            <a:endParaRPr lang="fr-FR"/>
          </a:p>
          <a:p>
            <a:pPr marL="0" indent="0">
              <a:buFont typeface="Wingdings 3" charset="2"/>
              <a:buNone/>
            </a:pPr>
            <a:endParaRPr lang="fr-FR" dirty="0"/>
          </a:p>
        </p:txBody>
      </p:sp>
      <p:graphicFrame>
        <p:nvGraphicFramePr>
          <p:cNvPr id="2" name="Tableau 1">
            <a:extLst>
              <a:ext uri="{FF2B5EF4-FFF2-40B4-BE49-F238E27FC236}">
                <a16:creationId xmlns:a16="http://schemas.microsoft.com/office/drawing/2014/main" id="{E63E36A4-E138-4943-9B98-6AC96505B64B}"/>
              </a:ext>
            </a:extLst>
          </p:cNvPr>
          <p:cNvGraphicFramePr>
            <a:graphicFrameLocks noGrp="1"/>
          </p:cNvGraphicFramePr>
          <p:nvPr>
            <p:extLst>
              <p:ext uri="{D42A27DB-BD31-4B8C-83A1-F6EECF244321}">
                <p14:modId xmlns:p14="http://schemas.microsoft.com/office/powerpoint/2010/main" val="3884334047"/>
              </p:ext>
            </p:extLst>
          </p:nvPr>
        </p:nvGraphicFramePr>
        <p:xfrm>
          <a:off x="778743" y="4904239"/>
          <a:ext cx="11120291" cy="1440160"/>
        </p:xfrm>
        <a:graphic>
          <a:graphicData uri="http://schemas.openxmlformats.org/drawingml/2006/table">
            <a:tbl>
              <a:tblPr firstRow="1" bandRow="1">
                <a:tableStyleId>{21E4AEA4-8DFA-4A89-87EB-49C32662AFE0}</a:tableStyleId>
              </a:tblPr>
              <a:tblGrid>
                <a:gridCol w="11120291">
                  <a:extLst>
                    <a:ext uri="{9D8B030D-6E8A-4147-A177-3AD203B41FA5}">
                      <a16:colId xmlns:a16="http://schemas.microsoft.com/office/drawing/2014/main" val="20000"/>
                    </a:ext>
                  </a:extLst>
                </a:gridCol>
              </a:tblGrid>
              <a:tr h="415540">
                <a:tc>
                  <a:txBody>
                    <a:bodyPr/>
                    <a:lstStyle/>
                    <a:p>
                      <a:r>
                        <a:rPr lang="fr-FR" dirty="0"/>
                        <a:t>Attention ! </a:t>
                      </a:r>
                    </a:p>
                  </a:txBody>
                  <a:tcPr/>
                </a:tc>
                <a:extLst>
                  <a:ext uri="{0D108BD9-81ED-4DB2-BD59-A6C34878D82A}">
                    <a16:rowId xmlns:a16="http://schemas.microsoft.com/office/drawing/2014/main" val="10000"/>
                  </a:ext>
                </a:extLst>
              </a:tr>
              <a:tr h="1024620">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fr-FR" dirty="0"/>
                        <a:t>Dans un domaine, </a:t>
                      </a:r>
                      <a:r>
                        <a:rPr lang="fr-FR" b="0" dirty="0"/>
                        <a:t>l’existence de </a:t>
                      </a:r>
                      <a:r>
                        <a:rPr lang="fr-FR" b="1" dirty="0"/>
                        <a:t>deux ordinateurs disposant du même identifiant  de</a:t>
                      </a:r>
                      <a:r>
                        <a:rPr lang="fr-FR" b="1" baseline="0" dirty="0"/>
                        <a:t> </a:t>
                      </a:r>
                      <a:r>
                        <a:rPr lang="fr-FR" b="1" dirty="0"/>
                        <a:t>sécurité</a:t>
                      </a:r>
                      <a:r>
                        <a:rPr lang="fr-FR" dirty="0"/>
                        <a:t> (SID) peut être problématique ! Au</a:t>
                      </a:r>
                      <a:r>
                        <a:rPr lang="fr-FR" baseline="0" dirty="0"/>
                        <a:t> besoin, utiliser la commande </a:t>
                      </a:r>
                      <a:r>
                        <a:rPr lang="fr-FR" i="1" baseline="0" dirty="0"/>
                        <a:t>SYSPREP</a:t>
                      </a:r>
                      <a:r>
                        <a:rPr lang="fr-FR" baseline="0" dirty="0"/>
                        <a:t> avant intégration au domaine d’un élément </a:t>
                      </a:r>
                      <a:r>
                        <a:rPr lang="fr-FR" i="1" baseline="0" dirty="0"/>
                        <a:t>dupliqué</a:t>
                      </a:r>
                      <a:r>
                        <a:rPr lang="fr-FR" i="0" baseline="0" dirty="0"/>
                        <a:t>.</a:t>
                      </a:r>
                      <a:endParaRPr lang="fr-FR" dirty="0"/>
                    </a:p>
                  </a:txBody>
                  <a:tcPr/>
                </a:tc>
                <a:extLst>
                  <a:ext uri="{0D108BD9-81ED-4DB2-BD59-A6C34878D82A}">
                    <a16:rowId xmlns:a16="http://schemas.microsoft.com/office/drawing/2014/main" val="10001"/>
                  </a:ext>
                </a:extLst>
              </a:tr>
            </a:tbl>
          </a:graphicData>
        </a:graphic>
      </p:graphicFrame>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26</a:t>
            </a:fld>
            <a:endParaRPr lang="fr-FR"/>
          </a:p>
        </p:txBody>
      </p:sp>
    </p:spTree>
    <p:extLst>
      <p:ext uri="{BB962C8B-B14F-4D97-AF65-F5344CB8AC3E}">
        <p14:creationId xmlns:p14="http://schemas.microsoft.com/office/powerpoint/2010/main" val="609976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Les groupes</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27</a:t>
            </a:fld>
            <a:endParaRPr lang="fr-FR"/>
          </a:p>
        </p:txBody>
      </p:sp>
      <p:sp>
        <p:nvSpPr>
          <p:cNvPr id="8" name="Espace réservé du contenu 1">
            <a:extLst>
              <a:ext uri="{FF2B5EF4-FFF2-40B4-BE49-F238E27FC236}">
                <a16:creationId xmlns:a16="http://schemas.microsoft.com/office/drawing/2014/main" id="{B153B807-6223-413B-8550-871CDBCE1CC3}"/>
              </a:ext>
            </a:extLst>
          </p:cNvPr>
          <p:cNvSpPr txBox="1">
            <a:spLocks/>
          </p:cNvSpPr>
          <p:nvPr/>
        </p:nvSpPr>
        <p:spPr>
          <a:xfrm>
            <a:off x="179511" y="2484876"/>
            <a:ext cx="11691063" cy="368042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solidFill>
                  <a:prstClr val="black"/>
                </a:solidFill>
              </a:rPr>
              <a:t>Les groupes sont des objets de l’annuaire</a:t>
            </a:r>
          </a:p>
          <a:p>
            <a:r>
              <a:rPr lang="fr-FR" dirty="0">
                <a:solidFill>
                  <a:prstClr val="black"/>
                </a:solidFill>
              </a:rPr>
              <a:t> Tout groupe est caractérisé par un </a:t>
            </a:r>
            <a:r>
              <a:rPr lang="fr-FR" b="1" dirty="0">
                <a:solidFill>
                  <a:prstClr val="black"/>
                </a:solidFill>
              </a:rPr>
              <a:t>type</a:t>
            </a:r>
            <a:r>
              <a:rPr lang="fr-FR" dirty="0">
                <a:solidFill>
                  <a:prstClr val="black"/>
                </a:solidFill>
              </a:rPr>
              <a:t> et une </a:t>
            </a:r>
            <a:r>
              <a:rPr lang="fr-FR" b="1" dirty="0">
                <a:solidFill>
                  <a:prstClr val="black"/>
                </a:solidFill>
              </a:rPr>
              <a:t>étendue</a:t>
            </a:r>
          </a:p>
          <a:p>
            <a:pPr lvl="1"/>
            <a:r>
              <a:rPr lang="fr-FR" dirty="0"/>
              <a:t>Type de groupe :</a:t>
            </a:r>
          </a:p>
          <a:p>
            <a:pPr lvl="1"/>
            <a:endParaRPr lang="fr-FR" dirty="0"/>
          </a:p>
          <a:p>
            <a:pPr lvl="1"/>
            <a:endParaRPr lang="fr-FR" dirty="0"/>
          </a:p>
          <a:p>
            <a:pPr lvl="1"/>
            <a:endParaRPr lang="fr-FR" dirty="0"/>
          </a:p>
          <a:p>
            <a:pPr lvl="1"/>
            <a:endParaRPr lang="fr-FR" dirty="0"/>
          </a:p>
          <a:p>
            <a:pPr lvl="1"/>
            <a:r>
              <a:rPr lang="fr-FR" dirty="0"/>
              <a:t>Etendue du groupe : celle-ci détermine le périmètre d’appartenance des membres ainsi que celui d’utilisation </a:t>
            </a:r>
          </a:p>
          <a:p>
            <a:pPr lvl="1"/>
            <a:endParaRPr lang="fr-FR" dirty="0"/>
          </a:p>
          <a:p>
            <a:pPr marL="457200" lvl="1" indent="0">
              <a:buFont typeface="Wingdings 3" charset="2"/>
              <a:buNone/>
            </a:pPr>
            <a:endParaRPr lang="fr-FR" dirty="0"/>
          </a:p>
        </p:txBody>
      </p:sp>
      <p:graphicFrame>
        <p:nvGraphicFramePr>
          <p:cNvPr id="3" name="Tableau 2">
            <a:extLst>
              <a:ext uri="{FF2B5EF4-FFF2-40B4-BE49-F238E27FC236}">
                <a16:creationId xmlns:a16="http://schemas.microsoft.com/office/drawing/2014/main" id="{A617C187-3E3D-4500-9817-6847FBC5C6E1}"/>
              </a:ext>
            </a:extLst>
          </p:cNvPr>
          <p:cNvGraphicFramePr>
            <a:graphicFrameLocks noGrp="1"/>
          </p:cNvGraphicFramePr>
          <p:nvPr>
            <p:extLst>
              <p:ext uri="{D42A27DB-BD31-4B8C-83A1-F6EECF244321}">
                <p14:modId xmlns:p14="http://schemas.microsoft.com/office/powerpoint/2010/main" val="4092388899"/>
              </p:ext>
            </p:extLst>
          </p:nvPr>
        </p:nvGraphicFramePr>
        <p:xfrm>
          <a:off x="561110" y="3634209"/>
          <a:ext cx="11187006" cy="1381760"/>
        </p:xfrm>
        <a:graphic>
          <a:graphicData uri="http://schemas.openxmlformats.org/drawingml/2006/table">
            <a:tbl>
              <a:tblPr bandRow="1">
                <a:tableStyleId>{5C22544A-7EE6-4342-B048-85BDC9FD1C3A}</a:tableStyleId>
              </a:tblPr>
              <a:tblGrid>
                <a:gridCol w="5544003">
                  <a:extLst>
                    <a:ext uri="{9D8B030D-6E8A-4147-A177-3AD203B41FA5}">
                      <a16:colId xmlns:a16="http://schemas.microsoft.com/office/drawing/2014/main" val="20000"/>
                    </a:ext>
                  </a:extLst>
                </a:gridCol>
                <a:gridCol w="5643003">
                  <a:extLst>
                    <a:ext uri="{9D8B030D-6E8A-4147-A177-3AD203B41FA5}">
                      <a16:colId xmlns:a16="http://schemas.microsoft.com/office/drawing/2014/main" val="20001"/>
                    </a:ext>
                  </a:extLst>
                </a:gridCol>
              </a:tblGrid>
              <a:tr h="370840">
                <a:tc>
                  <a:txBody>
                    <a:bodyPr/>
                    <a:lstStyle/>
                    <a:p>
                      <a:pPr algn="ctr"/>
                      <a:r>
                        <a:rPr lang="fr-FR" dirty="0"/>
                        <a:t>de</a:t>
                      </a:r>
                      <a:r>
                        <a:rPr lang="fr-FR" baseline="0" dirty="0"/>
                        <a:t> </a:t>
                      </a:r>
                      <a:r>
                        <a:rPr lang="fr-FR" b="1" baseline="0" dirty="0"/>
                        <a:t>sécurité</a:t>
                      </a:r>
                      <a:endParaRPr lang="fr-FR" b="1" dirty="0"/>
                    </a:p>
                  </a:txBody>
                  <a:tcPr/>
                </a:tc>
                <a:tc>
                  <a:txBody>
                    <a:bodyPr/>
                    <a:lstStyle/>
                    <a:p>
                      <a:pPr algn="ctr"/>
                      <a:r>
                        <a:rPr lang="fr-FR" dirty="0"/>
                        <a:t>de </a:t>
                      </a:r>
                      <a:r>
                        <a:rPr lang="fr-FR" b="1" dirty="0"/>
                        <a:t>distribution</a:t>
                      </a:r>
                    </a:p>
                  </a:txBody>
                  <a:tcPr/>
                </a:tc>
                <a:extLst>
                  <a:ext uri="{0D108BD9-81ED-4DB2-BD59-A6C34878D82A}">
                    <a16:rowId xmlns:a16="http://schemas.microsoft.com/office/drawing/2014/main" val="10000"/>
                  </a:ext>
                </a:extLst>
              </a:tr>
              <a:tr h="370840">
                <a:tc>
                  <a:txBody>
                    <a:bodyPr/>
                    <a:lstStyle/>
                    <a:p>
                      <a:pPr marL="285750" indent="-285750" algn="l">
                        <a:buFont typeface="Arial" pitchFamily="34" charset="0"/>
                        <a:buChar char="•"/>
                      </a:pPr>
                      <a:r>
                        <a:rPr lang="fr-FR" b="0" dirty="0"/>
                        <a:t>Dispose d’un identifiant de sécurité (SID)</a:t>
                      </a:r>
                    </a:p>
                  </a:txBody>
                  <a:tcPr/>
                </a:tc>
                <a:tc>
                  <a:txBody>
                    <a:bodyPr/>
                    <a:lstStyle/>
                    <a:p>
                      <a:pPr marL="285750" indent="-285750" algn="l">
                        <a:buFont typeface="Arial" pitchFamily="34" charset="0"/>
                        <a:buChar char="•"/>
                      </a:pPr>
                      <a:r>
                        <a:rPr lang="fr-FR" b="0" dirty="0"/>
                        <a:t>Ne dispose pas</a:t>
                      </a:r>
                      <a:r>
                        <a:rPr lang="fr-FR" b="0" baseline="0" dirty="0"/>
                        <a:t> d’identifiant de sécurité</a:t>
                      </a:r>
                      <a:endParaRPr lang="fr-FR" b="0" dirty="0"/>
                    </a:p>
                  </a:txBody>
                  <a:tcPr/>
                </a:tc>
                <a:extLst>
                  <a:ext uri="{0D108BD9-81ED-4DB2-BD59-A6C34878D82A}">
                    <a16:rowId xmlns:a16="http://schemas.microsoft.com/office/drawing/2014/main" val="10001"/>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0" dirty="0"/>
                        <a:t>Peut être utilisé pour répondre à un ensemble de besoins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fr-FR" b="0" dirty="0"/>
                        <a:t>N’est utilisable qu’à des fins</a:t>
                      </a:r>
                      <a:r>
                        <a:rPr lang="fr-FR" b="0" baseline="0" dirty="0"/>
                        <a:t> de messagerie</a:t>
                      </a:r>
                      <a:endParaRPr lang="fr-FR" b="0" dirty="0"/>
                    </a:p>
                  </a:txBody>
                  <a:tcPr/>
                </a:tc>
                <a:extLst>
                  <a:ext uri="{0D108BD9-81ED-4DB2-BD59-A6C34878D82A}">
                    <a16:rowId xmlns:a16="http://schemas.microsoft.com/office/drawing/2014/main" val="10002"/>
                  </a:ext>
                </a:extLst>
              </a:tr>
            </a:tbl>
          </a:graphicData>
        </a:graphic>
      </p:graphicFrame>
      <p:graphicFrame>
        <p:nvGraphicFramePr>
          <p:cNvPr id="7" name="Tableau 6">
            <a:extLst>
              <a:ext uri="{FF2B5EF4-FFF2-40B4-BE49-F238E27FC236}">
                <a16:creationId xmlns:a16="http://schemas.microsoft.com/office/drawing/2014/main" id="{13EACF0F-AC45-42CE-BBF2-441742026520}"/>
              </a:ext>
            </a:extLst>
          </p:cNvPr>
          <p:cNvGraphicFramePr>
            <a:graphicFrameLocks noGrp="1"/>
          </p:cNvGraphicFramePr>
          <p:nvPr>
            <p:extLst>
              <p:ext uri="{D42A27DB-BD31-4B8C-83A1-F6EECF244321}">
                <p14:modId xmlns:p14="http://schemas.microsoft.com/office/powerpoint/2010/main" val="1463520036"/>
              </p:ext>
            </p:extLst>
          </p:nvPr>
        </p:nvGraphicFramePr>
        <p:xfrm>
          <a:off x="561110" y="5821179"/>
          <a:ext cx="10738120" cy="370840"/>
        </p:xfrm>
        <a:graphic>
          <a:graphicData uri="http://schemas.openxmlformats.org/drawingml/2006/table">
            <a:tbl>
              <a:tblPr bandRow="1">
                <a:tableStyleId>{5C22544A-7EE6-4342-B048-85BDC9FD1C3A}</a:tableStyleId>
              </a:tblPr>
              <a:tblGrid>
                <a:gridCol w="2684530">
                  <a:extLst>
                    <a:ext uri="{9D8B030D-6E8A-4147-A177-3AD203B41FA5}">
                      <a16:colId xmlns:a16="http://schemas.microsoft.com/office/drawing/2014/main" val="20000"/>
                    </a:ext>
                  </a:extLst>
                </a:gridCol>
                <a:gridCol w="2684530">
                  <a:extLst>
                    <a:ext uri="{9D8B030D-6E8A-4147-A177-3AD203B41FA5}">
                      <a16:colId xmlns:a16="http://schemas.microsoft.com/office/drawing/2014/main" val="20001"/>
                    </a:ext>
                  </a:extLst>
                </a:gridCol>
                <a:gridCol w="2684530">
                  <a:extLst>
                    <a:ext uri="{9D8B030D-6E8A-4147-A177-3AD203B41FA5}">
                      <a16:colId xmlns:a16="http://schemas.microsoft.com/office/drawing/2014/main" val="20002"/>
                    </a:ext>
                  </a:extLst>
                </a:gridCol>
                <a:gridCol w="2684530">
                  <a:extLst>
                    <a:ext uri="{9D8B030D-6E8A-4147-A177-3AD203B41FA5}">
                      <a16:colId xmlns:a16="http://schemas.microsoft.com/office/drawing/2014/main" val="20003"/>
                    </a:ext>
                  </a:extLst>
                </a:gridCol>
              </a:tblGrid>
              <a:tr h="370840">
                <a:tc>
                  <a:txBody>
                    <a:bodyPr/>
                    <a:lstStyle/>
                    <a:p>
                      <a:pPr algn="ctr"/>
                      <a:r>
                        <a:rPr lang="fr-FR" b="1" dirty="0"/>
                        <a:t>Global</a:t>
                      </a:r>
                    </a:p>
                  </a:txBody>
                  <a:tcPr/>
                </a:tc>
                <a:tc>
                  <a:txBody>
                    <a:bodyPr/>
                    <a:lstStyle/>
                    <a:p>
                      <a:pPr algn="ctr"/>
                      <a:r>
                        <a:rPr lang="fr-FR" b="1" dirty="0"/>
                        <a:t>Universel</a:t>
                      </a:r>
                    </a:p>
                  </a:txBody>
                  <a:tcPr/>
                </a:tc>
                <a:tc>
                  <a:txBody>
                    <a:bodyPr/>
                    <a:lstStyle/>
                    <a:p>
                      <a:pPr algn="ctr"/>
                      <a:r>
                        <a:rPr lang="fr-FR" b="0" dirty="0"/>
                        <a:t>de</a:t>
                      </a:r>
                      <a:r>
                        <a:rPr lang="fr-FR" b="1" baseline="0" dirty="0"/>
                        <a:t> Domaine Local</a:t>
                      </a:r>
                      <a:endParaRPr lang="fr-FR" b="1" dirty="0"/>
                    </a:p>
                  </a:txBody>
                  <a:tcPr/>
                </a:tc>
                <a:tc>
                  <a:txBody>
                    <a:bodyPr/>
                    <a:lstStyle/>
                    <a:p>
                      <a:pPr algn="ctr"/>
                      <a:r>
                        <a:rPr lang="fr-FR" b="1" dirty="0">
                          <a:solidFill>
                            <a:schemeClr val="tx1">
                              <a:lumMod val="65000"/>
                              <a:lumOff val="35000"/>
                            </a:schemeClr>
                          </a:solidFill>
                        </a:rPr>
                        <a:t>Local</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552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Les groupes Globaux</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28</a:t>
            </a:fld>
            <a:endParaRPr lang="fr-FR"/>
          </a:p>
        </p:txBody>
      </p:sp>
      <p:graphicFrame>
        <p:nvGraphicFramePr>
          <p:cNvPr id="2" name="Tableau 1">
            <a:extLst>
              <a:ext uri="{FF2B5EF4-FFF2-40B4-BE49-F238E27FC236}">
                <a16:creationId xmlns:a16="http://schemas.microsoft.com/office/drawing/2014/main" id="{0F5F49CA-74DA-4E3B-9091-F776F806560A}"/>
              </a:ext>
            </a:extLst>
          </p:cNvPr>
          <p:cNvGraphicFramePr>
            <a:graphicFrameLocks noGrp="1"/>
          </p:cNvGraphicFramePr>
          <p:nvPr>
            <p:extLst>
              <p:ext uri="{D42A27DB-BD31-4B8C-83A1-F6EECF244321}">
                <p14:modId xmlns:p14="http://schemas.microsoft.com/office/powerpoint/2010/main" val="840603686"/>
              </p:ext>
            </p:extLst>
          </p:nvPr>
        </p:nvGraphicFramePr>
        <p:xfrm>
          <a:off x="446551" y="2451013"/>
          <a:ext cx="11298897" cy="3709525"/>
        </p:xfrm>
        <a:graphic>
          <a:graphicData uri="http://schemas.openxmlformats.org/drawingml/2006/table">
            <a:tbl>
              <a:tblPr firstRow="1" bandRow="1">
                <a:tableStyleId>{5C22544A-7EE6-4342-B048-85BDC9FD1C3A}</a:tableStyleId>
              </a:tblPr>
              <a:tblGrid>
                <a:gridCol w="3530905">
                  <a:extLst>
                    <a:ext uri="{9D8B030D-6E8A-4147-A177-3AD203B41FA5}">
                      <a16:colId xmlns:a16="http://schemas.microsoft.com/office/drawing/2014/main" val="20000"/>
                    </a:ext>
                  </a:extLst>
                </a:gridCol>
                <a:gridCol w="3883996">
                  <a:extLst>
                    <a:ext uri="{9D8B030D-6E8A-4147-A177-3AD203B41FA5}">
                      <a16:colId xmlns:a16="http://schemas.microsoft.com/office/drawing/2014/main" val="20001"/>
                    </a:ext>
                  </a:extLst>
                </a:gridCol>
                <a:gridCol w="3883996">
                  <a:extLst>
                    <a:ext uri="{9D8B030D-6E8A-4147-A177-3AD203B41FA5}">
                      <a16:colId xmlns:a16="http://schemas.microsoft.com/office/drawing/2014/main" val="20002"/>
                    </a:ext>
                  </a:extLst>
                </a:gridCol>
              </a:tblGrid>
              <a:tr h="385652">
                <a:tc gridSpan="3">
                  <a:txBody>
                    <a:bodyPr/>
                    <a:lstStyle/>
                    <a:p>
                      <a:r>
                        <a:rPr lang="fr-FR" dirty="0"/>
                        <a:t>Caractéristiques</a:t>
                      </a:r>
                    </a:p>
                  </a:txBody>
                  <a:tcPr/>
                </a:tc>
                <a:tc hMerge="1">
                  <a:txBody>
                    <a:bodyPr/>
                    <a:lstStyle/>
                    <a:p>
                      <a:endParaRPr lang="fr-FR" dirty="0"/>
                    </a:p>
                  </a:txBody>
                  <a:tcPr/>
                </a:tc>
                <a:tc hMerge="1">
                  <a:txBody>
                    <a:bodyPr/>
                    <a:lstStyle/>
                    <a:p>
                      <a:endParaRPr lang="fr-FR"/>
                    </a:p>
                  </a:txBody>
                  <a:tcPr/>
                </a:tc>
                <a:extLst>
                  <a:ext uri="{0D108BD9-81ED-4DB2-BD59-A6C34878D82A}">
                    <a16:rowId xmlns:a16="http://schemas.microsoft.com/office/drawing/2014/main" val="10000"/>
                  </a:ext>
                </a:extLst>
              </a:tr>
              <a:tr h="388479">
                <a:tc>
                  <a:txBody>
                    <a:bodyPr/>
                    <a:lstStyle/>
                    <a:p>
                      <a:r>
                        <a:rPr lang="fr-FR" i="1" dirty="0"/>
                        <a:t>Utilité</a:t>
                      </a:r>
                    </a:p>
                  </a:txBody>
                  <a:tcPr/>
                </a:tc>
                <a:tc gridSpan="2">
                  <a:txBody>
                    <a:bodyPr/>
                    <a:lstStyle/>
                    <a:p>
                      <a:r>
                        <a:rPr lang="fr-FR" dirty="0"/>
                        <a:t>Regrouper des objets qui possèdent des caractéristiques communes</a:t>
                      </a:r>
                    </a:p>
                  </a:txBody>
                  <a:tcPr/>
                </a:tc>
                <a:tc hMerge="1">
                  <a:txBody>
                    <a:bodyPr/>
                    <a:lstStyle/>
                    <a:p>
                      <a:endParaRPr lang="fr-FR"/>
                    </a:p>
                  </a:txBody>
                  <a:tcPr/>
                </a:tc>
                <a:extLst>
                  <a:ext uri="{0D108BD9-81ED-4DB2-BD59-A6C34878D82A}">
                    <a16:rowId xmlns:a16="http://schemas.microsoft.com/office/drawing/2014/main" val="10001"/>
                  </a:ext>
                </a:extLst>
              </a:tr>
              <a:tr h="559094">
                <a:tc>
                  <a:txBody>
                    <a:bodyPr/>
                    <a:lstStyle/>
                    <a:p>
                      <a:r>
                        <a:rPr lang="fr-FR" i="1" dirty="0"/>
                        <a:t>Contraintes d’appartenance</a:t>
                      </a:r>
                    </a:p>
                  </a:txBody>
                  <a:tcPr/>
                </a:tc>
                <a:tc gridSpan="2">
                  <a:txBody>
                    <a:bodyPr/>
                    <a:lstStyle/>
                    <a:p>
                      <a:r>
                        <a:rPr lang="fr-FR" dirty="0"/>
                        <a:t>Ils ne peuvent contenir </a:t>
                      </a:r>
                      <a:r>
                        <a:rPr lang="fr-FR" b="1" dirty="0"/>
                        <a:t>que des objets </a:t>
                      </a:r>
                      <a:r>
                        <a:rPr lang="fr-FR" dirty="0"/>
                        <a:t>utilisateur, ordinateur ou groupe global </a:t>
                      </a:r>
                      <a:r>
                        <a:rPr lang="fr-FR" b="1" dirty="0"/>
                        <a:t>du même domaine </a:t>
                      </a:r>
                      <a:endParaRPr lang="fr-FR" dirty="0"/>
                    </a:p>
                  </a:txBody>
                  <a:tcPr/>
                </a:tc>
                <a:tc hMerge="1">
                  <a:txBody>
                    <a:bodyPr/>
                    <a:lstStyle/>
                    <a:p>
                      <a:endParaRPr lang="fr-FR"/>
                    </a:p>
                  </a:txBody>
                  <a:tcPr/>
                </a:tc>
                <a:extLst>
                  <a:ext uri="{0D108BD9-81ED-4DB2-BD59-A6C34878D82A}">
                    <a16:rowId xmlns:a16="http://schemas.microsoft.com/office/drawing/2014/main" val="10002"/>
                  </a:ext>
                </a:extLst>
              </a:tr>
              <a:tr h="447679">
                <a:tc>
                  <a:txBody>
                    <a:bodyPr/>
                    <a:lstStyle/>
                    <a:p>
                      <a:r>
                        <a:rPr lang="fr-FR" i="1" dirty="0"/>
                        <a:t>Contraintes d’utilisation</a:t>
                      </a:r>
                    </a:p>
                  </a:txBody>
                  <a:tcPr/>
                </a:tc>
                <a:tc gridSpan="2">
                  <a:txBody>
                    <a:bodyPr/>
                    <a:lstStyle/>
                    <a:p>
                      <a:r>
                        <a:rPr lang="fr-FR" dirty="0"/>
                        <a:t>Ils peuvent être </a:t>
                      </a:r>
                      <a:r>
                        <a:rPr lang="fr-FR" b="1" dirty="0"/>
                        <a:t>utilisés</a:t>
                      </a:r>
                      <a:r>
                        <a:rPr lang="fr-FR" dirty="0"/>
                        <a:t> sur toute ressource du</a:t>
                      </a:r>
                      <a:r>
                        <a:rPr lang="fr-FR" baseline="0" dirty="0"/>
                        <a:t> </a:t>
                      </a:r>
                      <a:r>
                        <a:rPr lang="fr-FR" b="1" baseline="0" dirty="0"/>
                        <a:t>domaine</a:t>
                      </a:r>
                      <a:r>
                        <a:rPr lang="fr-FR" baseline="0" dirty="0"/>
                        <a:t> ou approuvée (</a:t>
                      </a:r>
                      <a:r>
                        <a:rPr lang="fr-FR" b="1" dirty="0"/>
                        <a:t>forêt</a:t>
                      </a:r>
                      <a:r>
                        <a:rPr lang="fr-FR" dirty="0"/>
                        <a:t>)</a:t>
                      </a:r>
                    </a:p>
                  </a:txBody>
                  <a:tcPr/>
                </a:tc>
                <a:tc hMerge="1">
                  <a:txBody>
                    <a:bodyPr/>
                    <a:lstStyle/>
                    <a:p>
                      <a:endParaRPr lang="fr-FR"/>
                    </a:p>
                  </a:txBody>
                  <a:tcPr/>
                </a:tc>
                <a:extLst>
                  <a:ext uri="{0D108BD9-81ED-4DB2-BD59-A6C34878D82A}">
                    <a16:rowId xmlns:a16="http://schemas.microsoft.com/office/drawing/2014/main" val="10003"/>
                  </a:ext>
                </a:extLst>
              </a:tr>
              <a:tr h="1655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i="1" dirty="0"/>
                        <a:t>Exemple</a:t>
                      </a:r>
                      <a:r>
                        <a:rPr lang="fr-FR" i="1" baseline="0" dirty="0"/>
                        <a:t> de nom</a:t>
                      </a:r>
                      <a:endParaRPr lang="fr-FR" i="1" dirty="0"/>
                    </a:p>
                  </a:txBody>
                  <a:tcPr/>
                </a:tc>
                <a:tc>
                  <a:txBody>
                    <a:bodyPr/>
                    <a:lstStyle/>
                    <a:p>
                      <a:r>
                        <a:rPr lang="fr-FR" dirty="0" err="1"/>
                        <a:t>G_commerciaux</a:t>
                      </a:r>
                      <a:r>
                        <a:rPr lang="fr-FR" dirty="0"/>
                        <a:t> Nantes</a:t>
                      </a:r>
                    </a:p>
                  </a:txBody>
                  <a:tcPr/>
                </a:tc>
                <a:tc>
                  <a:txBody>
                    <a:bodyPr/>
                    <a:lstStyle/>
                    <a:p>
                      <a:endParaRPr lang="fr-FR" dirty="0"/>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267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Les groupes de Domaine locaux</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29</a:t>
            </a:fld>
            <a:endParaRPr lang="fr-FR"/>
          </a:p>
        </p:txBody>
      </p:sp>
      <p:graphicFrame>
        <p:nvGraphicFramePr>
          <p:cNvPr id="2" name="Tableau 1">
            <a:extLst>
              <a:ext uri="{FF2B5EF4-FFF2-40B4-BE49-F238E27FC236}">
                <a16:creationId xmlns:a16="http://schemas.microsoft.com/office/drawing/2014/main" id="{50857160-B73F-43E9-BB23-6390471F837A}"/>
              </a:ext>
            </a:extLst>
          </p:cNvPr>
          <p:cNvGraphicFramePr>
            <a:graphicFrameLocks noGrp="1"/>
          </p:cNvGraphicFramePr>
          <p:nvPr>
            <p:extLst>
              <p:ext uri="{D42A27DB-BD31-4B8C-83A1-F6EECF244321}">
                <p14:modId xmlns:p14="http://schemas.microsoft.com/office/powerpoint/2010/main" val="1629898909"/>
              </p:ext>
            </p:extLst>
          </p:nvPr>
        </p:nvGraphicFramePr>
        <p:xfrm>
          <a:off x="561110" y="2452296"/>
          <a:ext cx="10963007" cy="2661920"/>
        </p:xfrm>
        <a:graphic>
          <a:graphicData uri="http://schemas.openxmlformats.org/drawingml/2006/table">
            <a:tbl>
              <a:tblPr firstRow="1" bandRow="1">
                <a:tableStyleId>{5C22544A-7EE6-4342-B048-85BDC9FD1C3A}</a:tableStyleId>
              </a:tblPr>
              <a:tblGrid>
                <a:gridCol w="3425940">
                  <a:extLst>
                    <a:ext uri="{9D8B030D-6E8A-4147-A177-3AD203B41FA5}">
                      <a16:colId xmlns:a16="http://schemas.microsoft.com/office/drawing/2014/main" val="20000"/>
                    </a:ext>
                  </a:extLst>
                </a:gridCol>
                <a:gridCol w="7537067">
                  <a:extLst>
                    <a:ext uri="{9D8B030D-6E8A-4147-A177-3AD203B41FA5}">
                      <a16:colId xmlns:a16="http://schemas.microsoft.com/office/drawing/2014/main" val="20001"/>
                    </a:ext>
                  </a:extLst>
                </a:gridCol>
              </a:tblGrid>
              <a:tr h="370840">
                <a:tc gridSpan="2">
                  <a:txBody>
                    <a:bodyPr/>
                    <a:lstStyle/>
                    <a:p>
                      <a:r>
                        <a:rPr lang="fr-FR" dirty="0"/>
                        <a:t>Caractéristiques</a:t>
                      </a:r>
                    </a:p>
                  </a:txBody>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i="1" dirty="0"/>
                        <a:t>Utilité</a:t>
                      </a:r>
                    </a:p>
                  </a:txBody>
                  <a:tcPr/>
                </a:tc>
                <a:tc>
                  <a:txBody>
                    <a:bodyPr/>
                    <a:lstStyle/>
                    <a:p>
                      <a:r>
                        <a:rPr lang="fr-FR" dirty="0"/>
                        <a:t>Regrouper des objets qui requièrent</a:t>
                      </a:r>
                      <a:r>
                        <a:rPr lang="fr-FR" baseline="0" dirty="0"/>
                        <a:t> un même niveau de privilège d’accès pour une ressource donnée</a:t>
                      </a:r>
                      <a:endParaRPr lang="fr-FR" dirty="0"/>
                    </a:p>
                  </a:txBody>
                  <a:tcPr/>
                </a:tc>
                <a:extLst>
                  <a:ext uri="{0D108BD9-81ED-4DB2-BD59-A6C34878D82A}">
                    <a16:rowId xmlns:a16="http://schemas.microsoft.com/office/drawing/2014/main" val="10001"/>
                  </a:ext>
                </a:extLst>
              </a:tr>
              <a:tr h="370840">
                <a:tc>
                  <a:txBody>
                    <a:bodyPr/>
                    <a:lstStyle/>
                    <a:p>
                      <a:r>
                        <a:rPr lang="fr-FR" i="1" dirty="0"/>
                        <a:t>Contraintes d’appartenance</a:t>
                      </a:r>
                    </a:p>
                  </a:txBody>
                  <a:tcPr/>
                </a:tc>
                <a:tc>
                  <a:txBody>
                    <a:bodyPr/>
                    <a:lstStyle/>
                    <a:p>
                      <a:r>
                        <a:rPr lang="fr-FR" dirty="0"/>
                        <a:t>Il </a:t>
                      </a:r>
                      <a:r>
                        <a:rPr lang="fr-FR" b="0" dirty="0"/>
                        <a:t>peuvent contenir </a:t>
                      </a:r>
                      <a:r>
                        <a:rPr lang="fr-FR" dirty="0"/>
                        <a:t>des </a:t>
                      </a:r>
                      <a:r>
                        <a:rPr lang="fr-FR" b="1" dirty="0"/>
                        <a:t>objets</a:t>
                      </a:r>
                      <a:r>
                        <a:rPr lang="fr-FR" dirty="0"/>
                        <a:t> utilisateur, ordinateur ou groupe </a:t>
                      </a:r>
                      <a:r>
                        <a:rPr lang="fr-FR" b="1" dirty="0"/>
                        <a:t>de tout domaine de la forêt</a:t>
                      </a:r>
                    </a:p>
                  </a:txBody>
                  <a:tcPr/>
                </a:tc>
                <a:extLst>
                  <a:ext uri="{0D108BD9-81ED-4DB2-BD59-A6C34878D82A}">
                    <a16:rowId xmlns:a16="http://schemas.microsoft.com/office/drawing/2014/main" val="10002"/>
                  </a:ext>
                </a:extLst>
              </a:tr>
              <a:tr h="370840">
                <a:tc>
                  <a:txBody>
                    <a:bodyPr/>
                    <a:lstStyle/>
                    <a:p>
                      <a:r>
                        <a:rPr lang="fr-FR" i="1" dirty="0"/>
                        <a:t>Contraintes d’utilisation</a:t>
                      </a:r>
                    </a:p>
                  </a:txBody>
                  <a:tcPr/>
                </a:tc>
                <a:tc>
                  <a:txBody>
                    <a:bodyPr/>
                    <a:lstStyle/>
                    <a:p>
                      <a:r>
                        <a:rPr lang="fr-FR" dirty="0"/>
                        <a:t>Ils peuvent être utilisés </a:t>
                      </a:r>
                      <a:r>
                        <a:rPr lang="fr-FR" b="1" dirty="0"/>
                        <a:t>uniquement</a:t>
                      </a:r>
                      <a:r>
                        <a:rPr lang="fr-FR" dirty="0"/>
                        <a:t> sur des ressources </a:t>
                      </a:r>
                      <a:r>
                        <a:rPr lang="fr-FR" b="1" dirty="0"/>
                        <a:t>de leur</a:t>
                      </a:r>
                      <a:r>
                        <a:rPr lang="fr-FR" b="1" baseline="0" dirty="0"/>
                        <a:t> domaine </a:t>
                      </a:r>
                      <a:r>
                        <a:rPr lang="fr-FR" baseline="0" dirty="0"/>
                        <a:t>de création</a:t>
                      </a:r>
                      <a:endParaRPr lang="fr-FR"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i="1" dirty="0"/>
                        <a:t>Exemple</a:t>
                      </a:r>
                      <a:r>
                        <a:rPr lang="fr-FR" i="1" baseline="0" dirty="0"/>
                        <a:t> de nom</a:t>
                      </a:r>
                      <a:endParaRPr lang="fr-FR" i="1" dirty="0"/>
                    </a:p>
                  </a:txBody>
                  <a:tcPr/>
                </a:tc>
                <a:tc>
                  <a:txBody>
                    <a:bodyPr/>
                    <a:lstStyle/>
                    <a:p>
                      <a:r>
                        <a:rPr lang="fr-FR" dirty="0" err="1"/>
                        <a:t>DL_Comptabilite</a:t>
                      </a:r>
                      <a:r>
                        <a:rPr lang="fr-FR" baseline="0" dirty="0"/>
                        <a:t> sur </a:t>
                      </a:r>
                      <a:r>
                        <a:rPr lang="fr-FR" baseline="0" dirty="0" err="1"/>
                        <a:t>Srv</a:t>
                      </a:r>
                      <a:r>
                        <a:rPr lang="fr-FR" baseline="0" dirty="0"/>
                        <a:t>-Fic accès en L</a:t>
                      </a:r>
                      <a:endParaRPr lang="fr-F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8642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1323439"/>
          </a:xfrm>
          <a:prstGeom prst="rect">
            <a:avLst/>
          </a:prstGeom>
          <a:noFill/>
        </p:spPr>
        <p:txBody>
          <a:bodyPr wrap="square">
            <a:spAutoFit/>
          </a:bodyPr>
          <a:lstStyle/>
          <a:p>
            <a:r>
              <a:rPr lang="fr-FR" sz="4000" dirty="0">
                <a:solidFill>
                  <a:schemeClr val="bg1"/>
                </a:solidFill>
              </a:rPr>
              <a:t>Les composantes de domaine : </a:t>
            </a:r>
          </a:p>
          <a:p>
            <a:r>
              <a:rPr lang="fr-FR" sz="4000" b="1" dirty="0">
                <a:solidFill>
                  <a:schemeClr val="bg1"/>
                </a:solidFill>
              </a:rPr>
              <a:t>le forêt</a:t>
            </a:r>
          </a:p>
        </p:txBody>
      </p:sp>
      <p:pic>
        <p:nvPicPr>
          <p:cNvPr id="2" name="Picture 12">
            <a:extLst>
              <a:ext uri="{FF2B5EF4-FFF2-40B4-BE49-F238E27FC236}">
                <a16:creationId xmlns:a16="http://schemas.microsoft.com/office/drawing/2014/main" id="{9358F0D9-6535-4433-982C-BBADF5C31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45" y="2709882"/>
            <a:ext cx="496252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Espace réservé du contenu 3">
            <a:extLst>
              <a:ext uri="{FF2B5EF4-FFF2-40B4-BE49-F238E27FC236}">
                <a16:creationId xmlns:a16="http://schemas.microsoft.com/office/drawing/2014/main" id="{E3CABB78-1A60-4782-A2B2-3FBF97D3ADD5}"/>
              </a:ext>
            </a:extLst>
          </p:cNvPr>
          <p:cNvGraphicFramePr>
            <a:graphicFrameLocks/>
          </p:cNvGraphicFramePr>
          <p:nvPr>
            <p:extLst>
              <p:ext uri="{D42A27DB-BD31-4B8C-83A1-F6EECF244321}">
                <p14:modId xmlns:p14="http://schemas.microsoft.com/office/powerpoint/2010/main" val="1839510345"/>
              </p:ext>
            </p:extLst>
          </p:nvPr>
        </p:nvGraphicFramePr>
        <p:xfrm>
          <a:off x="5646419" y="2709881"/>
          <a:ext cx="6157654" cy="3295649"/>
        </p:xfrm>
        <a:graphic>
          <a:graphicData uri="http://schemas.openxmlformats.org/drawingml/2006/table">
            <a:tbl>
              <a:tblPr firstRow="1" bandRow="1">
                <a:tableStyleId>{5C22544A-7EE6-4342-B048-85BDC9FD1C3A}</a:tableStyleId>
              </a:tblPr>
              <a:tblGrid>
                <a:gridCol w="1089851">
                  <a:extLst>
                    <a:ext uri="{9D8B030D-6E8A-4147-A177-3AD203B41FA5}">
                      <a16:colId xmlns:a16="http://schemas.microsoft.com/office/drawing/2014/main" val="20000"/>
                    </a:ext>
                  </a:extLst>
                </a:gridCol>
                <a:gridCol w="5067803">
                  <a:extLst>
                    <a:ext uri="{9D8B030D-6E8A-4147-A177-3AD203B41FA5}">
                      <a16:colId xmlns:a16="http://schemas.microsoft.com/office/drawing/2014/main" val="20001"/>
                    </a:ext>
                  </a:extLst>
                </a:gridCol>
              </a:tblGrid>
              <a:tr h="697902">
                <a:tc>
                  <a:txBody>
                    <a:bodyPr/>
                    <a:lstStyle/>
                    <a:p>
                      <a:r>
                        <a:rPr lang="fr-FR" dirty="0"/>
                        <a:t>Définitions</a:t>
                      </a:r>
                    </a:p>
                  </a:txBody>
                  <a:tcPr/>
                </a:tc>
                <a:tc>
                  <a:txBody>
                    <a:bodyPr/>
                    <a:lstStyle/>
                    <a:p>
                      <a:endParaRPr lang="fr-FR" dirty="0"/>
                    </a:p>
                  </a:txBody>
                  <a:tcPr/>
                </a:tc>
                <a:extLst>
                  <a:ext uri="{0D108BD9-81ED-4DB2-BD59-A6C34878D82A}">
                    <a16:rowId xmlns:a16="http://schemas.microsoft.com/office/drawing/2014/main" val="10000"/>
                  </a:ext>
                </a:extLst>
              </a:tr>
              <a:tr h="2193407">
                <a:tc>
                  <a:txBody>
                    <a:bodyPr/>
                    <a:lstStyle/>
                    <a:p>
                      <a:r>
                        <a:rPr lang="fr-FR" dirty="0"/>
                        <a:t>Forêt</a:t>
                      </a:r>
                    </a:p>
                  </a:txBody>
                  <a:tcPr/>
                </a:tc>
                <a:tc>
                  <a:txBody>
                    <a:bodyPr/>
                    <a:lstStyle/>
                    <a:p>
                      <a:pPr algn="just"/>
                      <a:r>
                        <a:rPr lang="fr-FR" noProof="0" dirty="0"/>
                        <a:t>Une forêt comprend</a:t>
                      </a:r>
                      <a:r>
                        <a:rPr lang="fr-FR" baseline="0" noProof="0" dirty="0"/>
                        <a:t> u</a:t>
                      </a:r>
                      <a:r>
                        <a:rPr lang="fr-FR" noProof="0" dirty="0"/>
                        <a:t>n ou plusieurs domaines Active Directory partageant le même schéma, les mêmes informations de configuration</a:t>
                      </a:r>
                      <a:r>
                        <a:rPr lang="fr-FR" baseline="0" noProof="0" dirty="0"/>
                        <a:t> </a:t>
                      </a:r>
                      <a:r>
                        <a:rPr lang="fr-FR" noProof="0" dirty="0"/>
                        <a:t>et de recherche. </a:t>
                      </a:r>
                    </a:p>
                    <a:p>
                      <a:r>
                        <a:rPr lang="fr-FR" noProof="0" dirty="0"/>
                        <a:t>Les</a:t>
                      </a:r>
                      <a:r>
                        <a:rPr lang="fr-FR" baseline="0" noProof="0" dirty="0"/>
                        <a:t> domaines d’une même forêt sont liés par une </a:t>
                      </a:r>
                      <a:r>
                        <a:rPr lang="fr-FR" b="1" baseline="0" noProof="0" dirty="0">
                          <a:solidFill>
                            <a:schemeClr val="accent6">
                              <a:lumMod val="75000"/>
                            </a:schemeClr>
                          </a:solidFill>
                        </a:rPr>
                        <a:t>relation </a:t>
                      </a:r>
                      <a:r>
                        <a:rPr lang="fr-FR" b="1" baseline="0" noProof="0">
                          <a:solidFill>
                            <a:schemeClr val="accent6">
                              <a:lumMod val="75000"/>
                            </a:schemeClr>
                          </a:solidFill>
                        </a:rPr>
                        <a:t>d’approbation  </a:t>
                      </a:r>
                      <a:r>
                        <a:rPr lang="fr-FR" baseline="0" noProof="0" dirty="0"/>
                        <a:t>transitive bidirectionnelle. </a:t>
                      </a:r>
                    </a:p>
                  </a:txBody>
                  <a:tcPr/>
                </a:tc>
                <a:extLst>
                  <a:ext uri="{0D108BD9-81ED-4DB2-BD59-A6C34878D82A}">
                    <a16:rowId xmlns:a16="http://schemas.microsoft.com/office/drawing/2014/main" val="10001"/>
                  </a:ext>
                </a:extLst>
              </a:tr>
              <a:tr h="404340">
                <a:tc gridSpan="2">
                  <a:txBody>
                    <a:bodyPr/>
                    <a:lstStyle/>
                    <a:p>
                      <a:endParaRPr lang="fr-FR"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hMerge="1">
                  <a:txBody>
                    <a:bodyPr/>
                    <a:lstStyle/>
                    <a:p>
                      <a:endParaRPr lang="fr-FR" dirty="0"/>
                    </a:p>
                  </a:txBody>
                  <a:tcPr/>
                </a:tc>
                <a:extLst>
                  <a:ext uri="{0D108BD9-81ED-4DB2-BD59-A6C34878D82A}">
                    <a16:rowId xmlns:a16="http://schemas.microsoft.com/office/drawing/2014/main" val="10002"/>
                  </a:ext>
                </a:extLst>
              </a:tr>
            </a:tbl>
          </a:graphicData>
        </a:graphic>
      </p:graphicFrame>
      <p:sp>
        <p:nvSpPr>
          <p:cNvPr id="10" name="Espace réservé du pied de page 9">
            <a:extLst>
              <a:ext uri="{FF2B5EF4-FFF2-40B4-BE49-F238E27FC236}">
                <a16:creationId xmlns:a16="http://schemas.microsoft.com/office/drawing/2014/main" id="{A2E59E35-25A7-4914-A04A-47617814822C}"/>
              </a:ext>
            </a:extLst>
          </p:cNvPr>
          <p:cNvSpPr>
            <a:spLocks noGrp="1"/>
          </p:cNvSpPr>
          <p:nvPr>
            <p:ph type="ftr" sz="quarter" idx="11"/>
          </p:nvPr>
        </p:nvSpPr>
        <p:spPr/>
        <p:txBody>
          <a:bodyPr/>
          <a:lstStyle/>
          <a:p>
            <a:r>
              <a:rPr lang="fr-FR"/>
              <a:t>Stella Roulière</a:t>
            </a:r>
          </a:p>
        </p:txBody>
      </p:sp>
      <p:sp>
        <p:nvSpPr>
          <p:cNvPr id="11" name="Espace réservé du numéro de diapositive 10">
            <a:extLst>
              <a:ext uri="{FF2B5EF4-FFF2-40B4-BE49-F238E27FC236}">
                <a16:creationId xmlns:a16="http://schemas.microsoft.com/office/drawing/2014/main" id="{40C89933-06AB-469E-B262-8425C63C1E3B}"/>
              </a:ext>
            </a:extLst>
          </p:cNvPr>
          <p:cNvSpPr>
            <a:spLocks noGrp="1"/>
          </p:cNvSpPr>
          <p:nvPr>
            <p:ph type="sldNum" sz="quarter" idx="12"/>
          </p:nvPr>
        </p:nvSpPr>
        <p:spPr/>
        <p:txBody>
          <a:bodyPr/>
          <a:lstStyle/>
          <a:p>
            <a:fld id="{83937A49-3969-4E83-B461-15750A49E54D}" type="slidenum">
              <a:rPr lang="fr-FR" smtClean="0"/>
              <a:t>3</a:t>
            </a:fld>
            <a:endParaRPr lang="fr-FR"/>
          </a:p>
        </p:txBody>
      </p:sp>
    </p:spTree>
    <p:extLst>
      <p:ext uri="{BB962C8B-B14F-4D97-AF65-F5344CB8AC3E}">
        <p14:creationId xmlns:p14="http://schemas.microsoft.com/office/powerpoint/2010/main" val="398765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Les groupes </a:t>
            </a:r>
            <a:r>
              <a:rPr lang="fr-FR" dirty="0">
                <a:solidFill>
                  <a:schemeClr val="bg1">
                    <a:lumMod val="85000"/>
                  </a:schemeClr>
                </a:solidFill>
              </a:rPr>
              <a:t>Locaux</a:t>
            </a:r>
            <a:endParaRPr lang="fr-FR" dirty="0"/>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30</a:t>
            </a:fld>
            <a:endParaRPr lang="fr-FR"/>
          </a:p>
        </p:txBody>
      </p:sp>
      <p:sp>
        <p:nvSpPr>
          <p:cNvPr id="6" name="Espace réservé du contenu 1">
            <a:extLst>
              <a:ext uri="{FF2B5EF4-FFF2-40B4-BE49-F238E27FC236}">
                <a16:creationId xmlns:a16="http://schemas.microsoft.com/office/drawing/2014/main" id="{DD179C3F-73D5-426C-A068-3F321677CA2A}"/>
              </a:ext>
            </a:extLst>
          </p:cNvPr>
          <p:cNvSpPr txBox="1">
            <a:spLocks/>
          </p:cNvSpPr>
          <p:nvPr/>
        </p:nvSpPr>
        <p:spPr>
          <a:xfrm>
            <a:off x="689441" y="2484877"/>
            <a:ext cx="11691063"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Dans un contexte de domaine les groupes locaux </a:t>
            </a:r>
            <a:r>
              <a:rPr lang="fr-FR" u="sng"/>
              <a:t>peuvent être utilisés </a:t>
            </a:r>
            <a:br>
              <a:rPr lang="fr-FR"/>
            </a:br>
            <a:r>
              <a:rPr lang="fr-FR"/>
              <a:t>(les membres du domaine conservant leur base SAM)</a:t>
            </a:r>
          </a:p>
          <a:p>
            <a:endParaRPr lang="fr-FR"/>
          </a:p>
          <a:p>
            <a:r>
              <a:rPr lang="fr-FR"/>
              <a:t>L’utilisation de ce type de groupe est cependant </a:t>
            </a:r>
            <a:r>
              <a:rPr lang="fr-FR" u="sng"/>
              <a:t>limitée et limitante</a:t>
            </a:r>
            <a:r>
              <a:rPr lang="fr-FR"/>
              <a:t> car ils ne peuvent être utilisés que sur leur poste d’appartenance</a:t>
            </a:r>
          </a:p>
          <a:p>
            <a:endParaRPr lang="fr-FR"/>
          </a:p>
          <a:p>
            <a:r>
              <a:rPr lang="fr-FR"/>
              <a:t>Cette limite peut être un atout pour certains besoins en termes de sécurité</a:t>
            </a:r>
          </a:p>
          <a:p>
            <a:endParaRPr lang="fr-FR"/>
          </a:p>
          <a:p>
            <a:r>
              <a:rPr lang="fr-FR"/>
              <a:t>C’est le seul type de groupe qui peut être utilisé hors domaine</a:t>
            </a:r>
            <a:endParaRPr lang="fr-FR" dirty="0"/>
          </a:p>
        </p:txBody>
      </p:sp>
    </p:spTree>
    <p:extLst>
      <p:ext uri="{BB962C8B-B14F-4D97-AF65-F5344CB8AC3E}">
        <p14:creationId xmlns:p14="http://schemas.microsoft.com/office/powerpoint/2010/main" val="1306488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2406217"/>
            <a:ext cx="9389226" cy="523220"/>
          </a:xfrm>
          <a:prstGeom prst="rect">
            <a:avLst/>
          </a:prstGeom>
          <a:noFill/>
        </p:spPr>
        <p:txBody>
          <a:bodyPr wrap="square">
            <a:spAutoFit/>
          </a:bodyPr>
          <a:lstStyle/>
          <a:p>
            <a:pPr lvl="1"/>
            <a:r>
              <a:rPr lang="fr-FR" sz="2800" b="1" dirty="0"/>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Gestion des groupes en commandes PowerShell</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31</a:t>
            </a:fld>
            <a:endParaRPr lang="fr-FR"/>
          </a:p>
        </p:txBody>
      </p:sp>
      <p:sp>
        <p:nvSpPr>
          <p:cNvPr id="6" name="Espace réservé du contenu 1">
            <a:extLst>
              <a:ext uri="{FF2B5EF4-FFF2-40B4-BE49-F238E27FC236}">
                <a16:creationId xmlns:a16="http://schemas.microsoft.com/office/drawing/2014/main" id="{8C4B69C0-88BB-46D4-9F12-4103623AD044}"/>
              </a:ext>
            </a:extLst>
          </p:cNvPr>
          <p:cNvSpPr txBox="1">
            <a:spLocks/>
          </p:cNvSpPr>
          <p:nvPr/>
        </p:nvSpPr>
        <p:spPr>
          <a:xfrm>
            <a:off x="179512" y="836712"/>
            <a:ext cx="11808826"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Les principales commandes PowerShell de gestion des groupes : </a:t>
            </a:r>
            <a:endParaRPr lang="fr-FR" dirty="0"/>
          </a:p>
        </p:txBody>
      </p:sp>
      <p:graphicFrame>
        <p:nvGraphicFramePr>
          <p:cNvPr id="2" name="Espace réservé du contenu 3">
            <a:extLst>
              <a:ext uri="{FF2B5EF4-FFF2-40B4-BE49-F238E27FC236}">
                <a16:creationId xmlns:a16="http://schemas.microsoft.com/office/drawing/2014/main" id="{A08A1894-5695-463B-9FDE-73EABEF04D5E}"/>
              </a:ext>
            </a:extLst>
          </p:cNvPr>
          <p:cNvGraphicFramePr>
            <a:graphicFrameLocks/>
          </p:cNvGraphicFramePr>
          <p:nvPr>
            <p:extLst>
              <p:ext uri="{D42A27DB-BD31-4B8C-83A1-F6EECF244321}">
                <p14:modId xmlns:p14="http://schemas.microsoft.com/office/powerpoint/2010/main" val="2608974860"/>
              </p:ext>
            </p:extLst>
          </p:nvPr>
        </p:nvGraphicFramePr>
        <p:xfrm>
          <a:off x="689440" y="3033726"/>
          <a:ext cx="10965003" cy="3032760"/>
        </p:xfrm>
        <a:graphic>
          <a:graphicData uri="http://schemas.openxmlformats.org/drawingml/2006/table">
            <a:tbl>
              <a:tblPr firstRow="1" bandRow="1">
                <a:tableStyleId>{93296810-A885-4BE3-A3E7-6D5BEEA58F35}</a:tableStyleId>
              </a:tblPr>
              <a:tblGrid>
                <a:gridCol w="5674869">
                  <a:extLst>
                    <a:ext uri="{9D8B030D-6E8A-4147-A177-3AD203B41FA5}">
                      <a16:colId xmlns:a16="http://schemas.microsoft.com/office/drawing/2014/main" val="20000"/>
                    </a:ext>
                  </a:extLst>
                </a:gridCol>
                <a:gridCol w="529013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latin typeface="+mn-lt"/>
                          <a:ea typeface="+mn-ea"/>
                          <a:cs typeface="+mn-cs"/>
                        </a:rPr>
                        <a:t>Commande</a:t>
                      </a:r>
                    </a:p>
                  </a:txBody>
                  <a:tcPr/>
                </a:tc>
                <a:tc>
                  <a:txBody>
                    <a:bodyPr/>
                    <a:lstStyle/>
                    <a:p>
                      <a:r>
                        <a:rPr lang="fr-FR" dirty="0"/>
                        <a:t>utilité</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New-</a:t>
                      </a:r>
                      <a:r>
                        <a:rPr lang="fr-FR" sz="1800" b="1" kern="1200" dirty="0" err="1">
                          <a:solidFill>
                            <a:schemeClr val="dk1"/>
                          </a:solidFill>
                          <a:latin typeface="Courier New" pitchFamily="49" charset="0"/>
                          <a:ea typeface="+mn-ea"/>
                          <a:cs typeface="Courier New" pitchFamily="49" charset="0"/>
                        </a:rPr>
                        <a:t>ADGroup</a:t>
                      </a:r>
                      <a:endParaRPr lang="fr-FR" sz="1800" b="1" kern="1200" dirty="0">
                        <a:solidFill>
                          <a:schemeClr val="dk1"/>
                        </a:solidFill>
                        <a:latin typeface="Courier New" pitchFamily="49" charset="0"/>
                        <a:ea typeface="+mn-ea"/>
                        <a:cs typeface="Courier New" pitchFamily="49" charset="0"/>
                      </a:endParaRPr>
                    </a:p>
                  </a:txBody>
                  <a:tcPr/>
                </a:tc>
                <a:tc>
                  <a:txBody>
                    <a:bodyPr/>
                    <a:lstStyle/>
                    <a:p>
                      <a:r>
                        <a:rPr lang="fr-FR" dirty="0"/>
                        <a:t>Ajout</a:t>
                      </a:r>
                      <a:r>
                        <a:rPr lang="fr-FR" baseline="0" dirty="0"/>
                        <a:t> d’un groupe du domaine</a:t>
                      </a:r>
                      <a:endParaRPr lang="fr-FR"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Set-</a:t>
                      </a:r>
                      <a:r>
                        <a:rPr lang="fr-FR" sz="1800" b="1" kern="1200" dirty="0" err="1">
                          <a:solidFill>
                            <a:schemeClr val="dk1"/>
                          </a:solidFill>
                          <a:latin typeface="Courier New" pitchFamily="49" charset="0"/>
                          <a:ea typeface="+mn-ea"/>
                          <a:cs typeface="Courier New" pitchFamily="49" charset="0"/>
                        </a:rPr>
                        <a:t>ADGroup</a:t>
                      </a:r>
                      <a:endParaRPr lang="fr-FR" sz="1800" b="1" kern="1200" dirty="0">
                        <a:solidFill>
                          <a:schemeClr val="dk1"/>
                        </a:solidFill>
                        <a:latin typeface="Courier New" pitchFamily="49" charset="0"/>
                        <a:ea typeface="+mn-ea"/>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Modification des caractéristiques d’un groupe de domaine</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a:t>
                      </a:r>
                      <a:r>
                        <a:rPr lang="fr-FR" sz="1800" b="1" kern="1200" dirty="0" err="1">
                          <a:solidFill>
                            <a:schemeClr val="dk1"/>
                          </a:solidFill>
                          <a:latin typeface="Courier New" pitchFamily="49" charset="0"/>
                          <a:ea typeface="+mn-ea"/>
                          <a:cs typeface="Courier New" pitchFamily="49" charset="0"/>
                        </a:rPr>
                        <a:t>Get-ADGroupmember</a:t>
                      </a:r>
                      <a:endParaRPr lang="fr-FR" sz="1800" b="1" kern="1200" dirty="0">
                        <a:solidFill>
                          <a:schemeClr val="dk1"/>
                        </a:solidFill>
                        <a:latin typeface="Courier New" pitchFamily="49" charset="0"/>
                        <a:ea typeface="+mn-ea"/>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800" b="1" kern="1200" dirty="0">
                        <a:solidFill>
                          <a:schemeClr val="dk1"/>
                        </a:solidFill>
                        <a:latin typeface="Courier New" pitchFamily="49" charset="0"/>
                        <a:ea typeface="+mn-ea"/>
                        <a:cs typeface="Courier New" pitchFamily="49" charset="0"/>
                      </a:endParaRPr>
                    </a:p>
                  </a:txBody>
                  <a:tcPr/>
                </a:tc>
                <a:tc>
                  <a:txBody>
                    <a:bodyPr/>
                    <a:lstStyle/>
                    <a:p>
                      <a:r>
                        <a:rPr lang="fr-FR" dirty="0"/>
                        <a:t>Lister les membres d’appartenance d’un groupe</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a:t>
                      </a:r>
                      <a:r>
                        <a:rPr lang="fr-FR" sz="1800" b="1" kern="1200" dirty="0" err="1">
                          <a:solidFill>
                            <a:schemeClr val="dk1"/>
                          </a:solidFill>
                          <a:latin typeface="Courier New" pitchFamily="49" charset="0"/>
                          <a:ea typeface="+mn-ea"/>
                          <a:cs typeface="Courier New" pitchFamily="49" charset="0"/>
                        </a:rPr>
                        <a:t>Add-ADGroupMember</a:t>
                      </a:r>
                      <a:endParaRPr lang="fr-FR" sz="1800" b="1" kern="1200" dirty="0">
                        <a:solidFill>
                          <a:schemeClr val="dk1"/>
                        </a:solidFill>
                        <a:latin typeface="Courier New" pitchFamily="49" charset="0"/>
                        <a:ea typeface="+mn-ea"/>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800" b="1" kern="1200" dirty="0">
                        <a:solidFill>
                          <a:schemeClr val="dk1"/>
                        </a:solidFill>
                        <a:latin typeface="Courier New" pitchFamily="49" charset="0"/>
                        <a:ea typeface="+mn-ea"/>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Ajout de membres à un groupe du domaine</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latin typeface="Courier New" pitchFamily="49" charset="0"/>
                          <a:ea typeface="+mn-ea"/>
                          <a:cs typeface="Courier New" pitchFamily="49" charset="0"/>
                        </a:rPr>
                        <a:t>&gt; </a:t>
                      </a:r>
                      <a:r>
                        <a:rPr lang="fr-FR" sz="1800" b="1" kern="1200" dirty="0" err="1">
                          <a:solidFill>
                            <a:schemeClr val="dk1"/>
                          </a:solidFill>
                          <a:latin typeface="Courier New" pitchFamily="49" charset="0"/>
                          <a:ea typeface="+mn-ea"/>
                          <a:cs typeface="Courier New" pitchFamily="49" charset="0"/>
                        </a:rPr>
                        <a:t>Remove-AdGroup</a:t>
                      </a:r>
                      <a:endParaRPr lang="fr-FR" sz="1800" b="1" kern="1200" dirty="0">
                        <a:solidFill>
                          <a:schemeClr val="dk1"/>
                        </a:solidFill>
                        <a:latin typeface="Courier New" pitchFamily="49" charset="0"/>
                        <a:ea typeface="+mn-ea"/>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Suppression d’un groupe du domaine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082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23220"/>
          </a:xfrm>
          <a:prstGeom prst="rect">
            <a:avLst/>
          </a:prstGeom>
          <a:noFill/>
        </p:spPr>
        <p:txBody>
          <a:bodyPr wrap="square">
            <a:spAutoFit/>
          </a:bodyPr>
          <a:lstStyle/>
          <a:p>
            <a:pPr lvl="1"/>
            <a:r>
              <a:rPr lang="fr-FR" sz="2800" b="1" dirty="0">
                <a:solidFill>
                  <a:schemeClr val="bg1"/>
                </a:solidFill>
              </a:rPr>
              <a:t>Les bases de gestion d’un domaine</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r>
              <a:rPr lang="fr-FR" dirty="0"/>
              <a:t>Les unités d’organisation</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32</a:t>
            </a:fld>
            <a:endParaRPr lang="fr-FR"/>
          </a:p>
        </p:txBody>
      </p:sp>
      <p:sp>
        <p:nvSpPr>
          <p:cNvPr id="6" name="Espace réservé du contenu 1">
            <a:extLst>
              <a:ext uri="{FF2B5EF4-FFF2-40B4-BE49-F238E27FC236}">
                <a16:creationId xmlns:a16="http://schemas.microsoft.com/office/drawing/2014/main" id="{F0AEA615-EFF6-4962-8686-AE8BD7B6071B}"/>
              </a:ext>
            </a:extLst>
          </p:cNvPr>
          <p:cNvSpPr txBox="1">
            <a:spLocks/>
          </p:cNvSpPr>
          <p:nvPr/>
        </p:nvSpPr>
        <p:spPr>
          <a:xfrm>
            <a:off x="413654" y="2267005"/>
            <a:ext cx="11574684" cy="39342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fr-FR" dirty="0"/>
              <a:t>Des conteneurs supplémentaires peuvent être créés, leur gestion étant à la charge de l’administrateur, ce sont les </a:t>
            </a:r>
            <a:r>
              <a:rPr lang="fr-FR" b="1" dirty="0"/>
              <a:t>Unités d’Organisation</a:t>
            </a:r>
            <a:r>
              <a:rPr lang="fr-FR" dirty="0"/>
              <a:t> (OU)</a:t>
            </a:r>
          </a:p>
          <a:p>
            <a:pPr algn="just"/>
            <a:r>
              <a:rPr lang="fr-FR" dirty="0"/>
              <a:t>L’élaboration d’une structure organisationnelle doit prendre en considération les besoins suivants :</a:t>
            </a:r>
          </a:p>
          <a:p>
            <a:pPr lvl="1" algn="just">
              <a:buClr>
                <a:srgbClr val="FF0000"/>
              </a:buClr>
            </a:pPr>
            <a:r>
              <a:rPr lang="fr-FR" sz="2000" dirty="0">
                <a:solidFill>
                  <a:srgbClr val="C00000"/>
                </a:solidFill>
              </a:rPr>
              <a:t>stratégies de groupe (GPO)</a:t>
            </a:r>
          </a:p>
          <a:p>
            <a:pPr lvl="1" algn="just">
              <a:buClr>
                <a:srgbClr val="FF0000"/>
              </a:buClr>
            </a:pPr>
            <a:r>
              <a:rPr lang="fr-FR" sz="2000" dirty="0">
                <a:solidFill>
                  <a:srgbClr val="C00000"/>
                </a:solidFill>
              </a:rPr>
              <a:t>Délégation administrative</a:t>
            </a:r>
          </a:p>
          <a:p>
            <a:pPr lvl="1" algn="just">
              <a:buClrTx/>
            </a:pPr>
            <a:r>
              <a:rPr lang="fr-FR" sz="2000" dirty="0">
                <a:solidFill>
                  <a:schemeClr val="bg1">
                    <a:lumMod val="50000"/>
                  </a:schemeClr>
                </a:solidFill>
              </a:rPr>
              <a:t>Organisation des objets dans l’arborescence</a:t>
            </a:r>
          </a:p>
          <a:p>
            <a:pPr algn="just"/>
            <a:r>
              <a:rPr lang="fr-FR" dirty="0"/>
              <a:t>Tout objet de l’annuaire ne peut être positionné directement que dans un seul conteneur ! </a:t>
            </a:r>
          </a:p>
          <a:p>
            <a:pPr algn="just"/>
            <a:endParaRPr lang="fr-FR" dirty="0"/>
          </a:p>
          <a:p>
            <a:pPr marL="0" indent="0" algn="just">
              <a:buFont typeface="Wingdings 3" charset="2"/>
              <a:buNone/>
            </a:pPr>
            <a:r>
              <a:rPr lang="fr-FR" i="1" dirty="0"/>
              <a:t>Sur les contrôleurs de domaine sous WS 2008 et supérieur, les unités d’organisation sont par défaut protégés contre toute suppression accidentelle.</a:t>
            </a:r>
          </a:p>
        </p:txBody>
      </p:sp>
    </p:spTree>
    <p:extLst>
      <p:ext uri="{BB962C8B-B14F-4D97-AF65-F5344CB8AC3E}">
        <p14:creationId xmlns:p14="http://schemas.microsoft.com/office/powerpoint/2010/main" val="64878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800" dirty="0">
                <a:solidFill>
                  <a:schemeClr val="bg1"/>
                </a:solidFill>
              </a:rPr>
              <a:t>Les ressources</a:t>
            </a:r>
            <a:endParaRPr lang="fr-FR" sz="36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33</a:t>
            </a:fld>
            <a:endParaRPr lang="fr-FR"/>
          </a:p>
        </p:txBody>
      </p:sp>
      <p:sp>
        <p:nvSpPr>
          <p:cNvPr id="7" name="Espace réservé du contenu 1">
            <a:extLst>
              <a:ext uri="{FF2B5EF4-FFF2-40B4-BE49-F238E27FC236}">
                <a16:creationId xmlns:a16="http://schemas.microsoft.com/office/drawing/2014/main" id="{4F16A311-2FF1-4C5F-AC9B-211BFC368105}"/>
              </a:ext>
            </a:extLst>
          </p:cNvPr>
          <p:cNvSpPr txBox="1">
            <a:spLocks/>
          </p:cNvSpPr>
          <p:nvPr/>
        </p:nvSpPr>
        <p:spPr>
          <a:xfrm>
            <a:off x="735904" y="2682137"/>
            <a:ext cx="11101420"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Le </a:t>
            </a:r>
            <a:r>
              <a:rPr lang="fr-FR" b="1" dirty="0"/>
              <a:t>partage</a:t>
            </a:r>
            <a:r>
              <a:rPr lang="fr-FR" dirty="0"/>
              <a:t> de ressource est un service nécessaire aux utilisateurs</a:t>
            </a:r>
          </a:p>
          <a:p>
            <a:r>
              <a:rPr lang="fr-FR" dirty="0"/>
              <a:t>Sa mise en œuvre et sa gestion incombent à l’administrateur système de respecter les exigences de </a:t>
            </a:r>
            <a:r>
              <a:rPr lang="fr-FR" b="1" dirty="0"/>
              <a:t>disponibilité</a:t>
            </a:r>
            <a:r>
              <a:rPr lang="fr-FR" dirty="0"/>
              <a:t> et de </a:t>
            </a:r>
            <a:r>
              <a:rPr lang="fr-FR" b="1" dirty="0"/>
              <a:t>sécurité</a:t>
            </a:r>
          </a:p>
          <a:p>
            <a:endParaRPr lang="fr-FR" dirty="0"/>
          </a:p>
          <a:p>
            <a:r>
              <a:rPr lang="fr-FR" dirty="0"/>
              <a:t>Nous parlerons d’</a:t>
            </a:r>
            <a:r>
              <a:rPr lang="fr-FR" u="sng" dirty="0"/>
              <a:t>espace disque partagé</a:t>
            </a:r>
            <a:r>
              <a:rPr lang="fr-FR" dirty="0"/>
              <a:t> dans ce module</a:t>
            </a:r>
            <a:endParaRPr lang="fr-FR" b="1" dirty="0"/>
          </a:p>
          <a:p>
            <a:endParaRPr lang="fr-FR" dirty="0"/>
          </a:p>
        </p:txBody>
      </p:sp>
    </p:spTree>
    <p:extLst>
      <p:ext uri="{BB962C8B-B14F-4D97-AF65-F5344CB8AC3E}">
        <p14:creationId xmlns:p14="http://schemas.microsoft.com/office/powerpoint/2010/main" val="49750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800" dirty="0">
                <a:solidFill>
                  <a:schemeClr val="bg1"/>
                </a:solidFill>
              </a:rPr>
              <a:t>Utilité des autorisations NTFS</a:t>
            </a:r>
            <a:endParaRPr lang="fr-FR" sz="48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34</a:t>
            </a:fld>
            <a:endParaRPr lang="fr-FR"/>
          </a:p>
        </p:txBody>
      </p:sp>
      <p:sp>
        <p:nvSpPr>
          <p:cNvPr id="6" name="Espace réservé du contenu 1">
            <a:extLst>
              <a:ext uri="{FF2B5EF4-FFF2-40B4-BE49-F238E27FC236}">
                <a16:creationId xmlns:a16="http://schemas.microsoft.com/office/drawing/2014/main" id="{BD376811-942D-472D-A17B-57FEE13C2989}"/>
              </a:ext>
            </a:extLst>
          </p:cNvPr>
          <p:cNvSpPr txBox="1">
            <a:spLocks/>
          </p:cNvSpPr>
          <p:nvPr/>
        </p:nvSpPr>
        <p:spPr>
          <a:xfrm>
            <a:off x="561110" y="2484877"/>
            <a:ext cx="1180882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Sur un espace disque formaté en NTFS ou </a:t>
            </a:r>
            <a:r>
              <a:rPr lang="fr-FR" dirty="0" err="1"/>
              <a:t>ReFS</a:t>
            </a:r>
            <a:r>
              <a:rPr lang="fr-FR" dirty="0"/>
              <a:t> :</a:t>
            </a:r>
          </a:p>
          <a:p>
            <a:pPr lvl="1"/>
            <a:r>
              <a:rPr lang="fr-FR" dirty="0"/>
              <a:t> Les autorisations NTFS permettent de définir quels sont les </a:t>
            </a:r>
            <a:r>
              <a:rPr lang="fr-FR" b="1" dirty="0"/>
              <a:t>privilèges d’accès</a:t>
            </a:r>
          </a:p>
          <a:p>
            <a:pPr lvl="1"/>
            <a:r>
              <a:rPr lang="fr-FR" b="1" dirty="0"/>
              <a:t>Tous les dossiers et fichiers  </a:t>
            </a:r>
            <a:r>
              <a:rPr lang="fr-FR" dirty="0"/>
              <a:t>d’un volume formaté y sont soumis.</a:t>
            </a:r>
          </a:p>
          <a:p>
            <a:endParaRPr lang="fr-FR" dirty="0"/>
          </a:p>
          <a:p>
            <a:endParaRPr lang="fr-FR" dirty="0"/>
          </a:p>
          <a:p>
            <a:endParaRPr lang="fr-FR" dirty="0"/>
          </a:p>
          <a:p>
            <a:endParaRPr lang="fr-FR" dirty="0"/>
          </a:p>
          <a:p>
            <a:endParaRPr lang="fr-FR" dirty="0"/>
          </a:p>
          <a:p>
            <a:r>
              <a:rPr lang="fr-FR" dirty="0"/>
              <a:t>Elles sont visualisables ou modifiables depuis l’onglet </a:t>
            </a:r>
            <a:r>
              <a:rPr lang="fr-FR" b="1" dirty="0"/>
              <a:t>Sécurité</a:t>
            </a:r>
            <a:r>
              <a:rPr lang="fr-FR" dirty="0"/>
              <a:t> des éléments</a:t>
            </a:r>
          </a:p>
        </p:txBody>
      </p:sp>
      <p:pic>
        <p:nvPicPr>
          <p:cNvPr id="2" name="Picture 2">
            <a:extLst>
              <a:ext uri="{FF2B5EF4-FFF2-40B4-BE49-F238E27FC236}">
                <a16:creationId xmlns:a16="http://schemas.microsoft.com/office/drawing/2014/main" id="{EFCB2F39-CCA9-45E6-8201-829AF4540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869" y="3899598"/>
            <a:ext cx="2200275"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a:extLst>
              <a:ext uri="{FF2B5EF4-FFF2-40B4-BE49-F238E27FC236}">
                <a16:creationId xmlns:a16="http://schemas.microsoft.com/office/drawing/2014/main" id="{3855F184-B6E0-47BE-AAA8-6629A689D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402" y="3632203"/>
            <a:ext cx="1565329" cy="182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640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Les caractéristiques des autorisations NTFS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35</a:t>
            </a:fld>
            <a:endParaRPr lang="fr-FR"/>
          </a:p>
        </p:txBody>
      </p:sp>
      <p:sp>
        <p:nvSpPr>
          <p:cNvPr id="6" name="Espace réservé du contenu 1">
            <a:extLst>
              <a:ext uri="{FF2B5EF4-FFF2-40B4-BE49-F238E27FC236}">
                <a16:creationId xmlns:a16="http://schemas.microsoft.com/office/drawing/2014/main" id="{B4566D21-238A-4FB3-ABA4-57EF71819F5F}"/>
              </a:ext>
            </a:extLst>
          </p:cNvPr>
          <p:cNvSpPr txBox="1">
            <a:spLocks/>
          </p:cNvSpPr>
          <p:nvPr/>
        </p:nvSpPr>
        <p:spPr>
          <a:xfrm>
            <a:off x="344720" y="2590573"/>
            <a:ext cx="11502559"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Deux niveaux de gestion sont disponibles, les autorisations </a:t>
            </a:r>
            <a:r>
              <a:rPr lang="fr-FR" b="1" dirty="0"/>
              <a:t>de base </a:t>
            </a:r>
            <a:r>
              <a:rPr lang="fr-FR" dirty="0"/>
              <a:t>ou </a:t>
            </a:r>
            <a:r>
              <a:rPr lang="fr-FR" b="1" dirty="0"/>
              <a:t>avancées</a:t>
            </a:r>
          </a:p>
          <a:p>
            <a:r>
              <a:rPr lang="fr-FR" dirty="0"/>
              <a:t>La gestion des permissions est basée sur des règles </a:t>
            </a:r>
            <a:r>
              <a:rPr lang="fr-FR" b="1" dirty="0"/>
              <a:t>explicites</a:t>
            </a:r>
          </a:p>
          <a:p>
            <a:r>
              <a:rPr lang="fr-FR" dirty="0"/>
              <a:t>Plusieurs règles d’accès peuvent s’appliquer à un même utilisateur</a:t>
            </a:r>
          </a:p>
          <a:p>
            <a:r>
              <a:rPr lang="fr-FR" dirty="0"/>
              <a:t>Chaque règle peut accorder des privilèges (</a:t>
            </a:r>
            <a:r>
              <a:rPr lang="fr-FR" b="1" dirty="0"/>
              <a:t>autoriser</a:t>
            </a:r>
            <a:r>
              <a:rPr lang="fr-FR" dirty="0"/>
              <a:t>) ou les ôter (</a:t>
            </a:r>
            <a:r>
              <a:rPr lang="fr-FR" b="1" dirty="0"/>
              <a:t>refuser</a:t>
            </a:r>
            <a:r>
              <a:rPr lang="fr-FR" dirty="0"/>
              <a:t>)</a:t>
            </a:r>
          </a:p>
          <a:p>
            <a:r>
              <a:rPr lang="fr-FR" dirty="0"/>
              <a:t>Le mécanisme d’</a:t>
            </a:r>
            <a:r>
              <a:rPr lang="fr-FR" b="1" dirty="0"/>
              <a:t>héritage</a:t>
            </a:r>
            <a:r>
              <a:rPr lang="fr-FR" dirty="0"/>
              <a:t> s’applique aux autorisations positionnées sur des dossiers et s’appliquent aux objets enfants</a:t>
            </a:r>
          </a:p>
          <a:p>
            <a:r>
              <a:rPr lang="fr-FR" dirty="0"/>
              <a:t>Une règle de </a:t>
            </a:r>
            <a:r>
              <a:rPr lang="fr-FR" b="1" dirty="0"/>
              <a:t>refus</a:t>
            </a:r>
            <a:r>
              <a:rPr lang="fr-FR" dirty="0"/>
              <a:t> peut être explicite ou implicite</a:t>
            </a:r>
          </a:p>
          <a:p>
            <a:endParaRPr lang="fr-FR" dirty="0"/>
          </a:p>
          <a:p>
            <a:pPr lvl="1"/>
            <a:endParaRPr lang="fr-FR" dirty="0"/>
          </a:p>
          <a:p>
            <a:pPr lvl="1"/>
            <a:endParaRPr lang="fr-FR" dirty="0"/>
          </a:p>
        </p:txBody>
      </p:sp>
    </p:spTree>
    <p:extLst>
      <p:ext uri="{BB962C8B-B14F-4D97-AF65-F5344CB8AC3E}">
        <p14:creationId xmlns:p14="http://schemas.microsoft.com/office/powerpoint/2010/main" val="10584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Les autorisations NTFS de base et avancées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36</a:t>
            </a:fld>
            <a:endParaRPr lang="fr-FR"/>
          </a:p>
        </p:txBody>
      </p:sp>
      <p:sp>
        <p:nvSpPr>
          <p:cNvPr id="6" name="Espace réservé du contenu 1">
            <a:extLst>
              <a:ext uri="{FF2B5EF4-FFF2-40B4-BE49-F238E27FC236}">
                <a16:creationId xmlns:a16="http://schemas.microsoft.com/office/drawing/2014/main" id="{1C859F6A-7960-40E3-8597-AF465511E395}"/>
              </a:ext>
            </a:extLst>
          </p:cNvPr>
          <p:cNvSpPr txBox="1">
            <a:spLocks/>
          </p:cNvSpPr>
          <p:nvPr/>
        </p:nvSpPr>
        <p:spPr>
          <a:xfrm>
            <a:off x="203662" y="2484877"/>
            <a:ext cx="1255558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Pour répondre aux besoins courants (mais limités), les autorisations </a:t>
            </a:r>
            <a:r>
              <a:rPr lang="fr-FR" b="1" dirty="0"/>
              <a:t>de base </a:t>
            </a:r>
            <a:r>
              <a:rPr lang="fr-FR" dirty="0"/>
              <a:t>permettent d’accorder les privilèges suivants : </a:t>
            </a:r>
          </a:p>
          <a:p>
            <a:endParaRPr lang="fr-FR" dirty="0"/>
          </a:p>
          <a:p>
            <a:endParaRPr lang="fr-FR" dirty="0"/>
          </a:p>
          <a:p>
            <a:endParaRPr lang="fr-FR" dirty="0"/>
          </a:p>
          <a:p>
            <a:r>
              <a:rPr lang="fr-FR" dirty="0"/>
              <a:t>Les privilèges complémentaires suivants peuvent être attribués, par les </a:t>
            </a:r>
            <a:r>
              <a:rPr lang="fr-FR" b="1" dirty="0"/>
              <a:t>autorisations avancées </a:t>
            </a:r>
          </a:p>
          <a:p>
            <a:endParaRPr lang="fr-FR" dirty="0"/>
          </a:p>
          <a:p>
            <a:endParaRPr lang="fr-FR" dirty="0"/>
          </a:p>
          <a:p>
            <a:endParaRPr lang="fr-FR" dirty="0"/>
          </a:p>
          <a:p>
            <a:endParaRPr lang="fr-FR" dirty="0"/>
          </a:p>
          <a:p>
            <a:endParaRPr lang="fr-FR" dirty="0"/>
          </a:p>
          <a:p>
            <a:pPr marL="0" indent="0">
              <a:buFont typeface="Wingdings 3" charset="2"/>
              <a:buNone/>
            </a:pPr>
            <a:endParaRPr lang="fr-FR" dirty="0"/>
          </a:p>
          <a:p>
            <a:pPr lvl="1"/>
            <a:endParaRPr lang="fr-FR" dirty="0"/>
          </a:p>
          <a:p>
            <a:pPr marL="457200" lvl="1" indent="0">
              <a:buFont typeface="Wingdings 3" charset="2"/>
              <a:buNone/>
            </a:pPr>
            <a:endParaRPr lang="fr-FR" dirty="0"/>
          </a:p>
        </p:txBody>
      </p:sp>
      <p:graphicFrame>
        <p:nvGraphicFramePr>
          <p:cNvPr id="2" name="Tableau 1">
            <a:extLst>
              <a:ext uri="{FF2B5EF4-FFF2-40B4-BE49-F238E27FC236}">
                <a16:creationId xmlns:a16="http://schemas.microsoft.com/office/drawing/2014/main" id="{BF5FFFD9-0293-495D-9823-8FB7B7A7A7B5}"/>
              </a:ext>
            </a:extLst>
          </p:cNvPr>
          <p:cNvGraphicFramePr>
            <a:graphicFrameLocks noGrp="1"/>
          </p:cNvGraphicFramePr>
          <p:nvPr>
            <p:extLst>
              <p:ext uri="{D42A27DB-BD31-4B8C-83A1-F6EECF244321}">
                <p14:modId xmlns:p14="http://schemas.microsoft.com/office/powerpoint/2010/main" val="3192720660"/>
              </p:ext>
            </p:extLst>
          </p:nvPr>
        </p:nvGraphicFramePr>
        <p:xfrm>
          <a:off x="561110" y="3258094"/>
          <a:ext cx="11093333" cy="640080"/>
        </p:xfrm>
        <a:graphic>
          <a:graphicData uri="http://schemas.openxmlformats.org/drawingml/2006/table">
            <a:tbl>
              <a:tblPr firstRow="1" bandRow="1">
                <a:tableStyleId>{073A0DAA-6AF3-43AB-8588-CEC1D06C72B9}</a:tableStyleId>
              </a:tblPr>
              <a:tblGrid>
                <a:gridCol w="1359379">
                  <a:extLst>
                    <a:ext uri="{9D8B030D-6E8A-4147-A177-3AD203B41FA5}">
                      <a16:colId xmlns:a16="http://schemas.microsoft.com/office/drawing/2014/main" val="20000"/>
                    </a:ext>
                  </a:extLst>
                </a:gridCol>
                <a:gridCol w="2582709">
                  <a:extLst>
                    <a:ext uri="{9D8B030D-6E8A-4147-A177-3AD203B41FA5}">
                      <a16:colId xmlns:a16="http://schemas.microsoft.com/office/drawing/2014/main" val="20001"/>
                    </a:ext>
                  </a:extLst>
                </a:gridCol>
                <a:gridCol w="1631677">
                  <a:extLst>
                    <a:ext uri="{9D8B030D-6E8A-4147-A177-3AD203B41FA5}">
                      <a16:colId xmlns:a16="http://schemas.microsoft.com/office/drawing/2014/main" val="20002"/>
                    </a:ext>
                  </a:extLst>
                </a:gridCol>
                <a:gridCol w="1367150">
                  <a:extLst>
                    <a:ext uri="{9D8B030D-6E8A-4147-A177-3AD203B41FA5}">
                      <a16:colId xmlns:a16="http://schemas.microsoft.com/office/drawing/2014/main" val="20003"/>
                    </a:ext>
                  </a:extLst>
                </a:gridCol>
                <a:gridCol w="2103307">
                  <a:extLst>
                    <a:ext uri="{9D8B030D-6E8A-4147-A177-3AD203B41FA5}">
                      <a16:colId xmlns:a16="http://schemas.microsoft.com/office/drawing/2014/main" val="20004"/>
                    </a:ext>
                  </a:extLst>
                </a:gridCol>
                <a:gridCol w="2049111">
                  <a:extLst>
                    <a:ext uri="{9D8B030D-6E8A-4147-A177-3AD203B41FA5}">
                      <a16:colId xmlns:a16="http://schemas.microsoft.com/office/drawing/2014/main" val="20005"/>
                    </a:ext>
                  </a:extLst>
                </a:gridCol>
              </a:tblGrid>
              <a:tr h="432048">
                <a:tc>
                  <a:txBody>
                    <a:bodyPr/>
                    <a:lstStyle/>
                    <a:p>
                      <a:r>
                        <a:rPr lang="fr-FR" b="0" dirty="0">
                          <a:solidFill>
                            <a:schemeClr val="tx1"/>
                          </a:solidFill>
                        </a:rPr>
                        <a:t>Lecture</a:t>
                      </a:r>
                    </a:p>
                  </a:txBody>
                  <a:tcPr>
                    <a:solidFill>
                      <a:schemeClr val="bg1">
                        <a:lumMod val="85000"/>
                      </a:schemeClr>
                    </a:solidFill>
                  </a:tcPr>
                </a:tc>
                <a:tc>
                  <a:txBody>
                    <a:bodyPr/>
                    <a:lstStyle/>
                    <a:p>
                      <a:r>
                        <a:rPr lang="fr-FR" b="0" dirty="0">
                          <a:solidFill>
                            <a:schemeClr val="tx2">
                              <a:lumMod val="60000"/>
                              <a:lumOff val="40000"/>
                            </a:schemeClr>
                          </a:solidFill>
                        </a:rPr>
                        <a:t>Liste</a:t>
                      </a:r>
                      <a:r>
                        <a:rPr lang="fr-FR" b="0" baseline="0" dirty="0">
                          <a:solidFill>
                            <a:schemeClr val="tx2">
                              <a:lumMod val="60000"/>
                              <a:lumOff val="40000"/>
                            </a:schemeClr>
                          </a:solidFill>
                        </a:rPr>
                        <a:t> </a:t>
                      </a:r>
                      <a:r>
                        <a:rPr lang="fr-FR" b="0" dirty="0">
                          <a:solidFill>
                            <a:schemeClr val="tx2">
                              <a:lumMod val="60000"/>
                              <a:lumOff val="40000"/>
                            </a:schemeClr>
                          </a:solidFill>
                        </a:rPr>
                        <a:t>du contenu</a:t>
                      </a:r>
                    </a:p>
                  </a:txBody>
                  <a:tcPr>
                    <a:solidFill>
                      <a:schemeClr val="bg1">
                        <a:lumMod val="85000"/>
                      </a:schemeClr>
                    </a:solidFill>
                  </a:tcPr>
                </a:tc>
                <a:tc>
                  <a:txBody>
                    <a:bodyPr/>
                    <a:lstStyle/>
                    <a:p>
                      <a:r>
                        <a:rPr lang="fr-FR" b="0" dirty="0">
                          <a:solidFill>
                            <a:schemeClr val="bg2">
                              <a:lumMod val="50000"/>
                            </a:schemeClr>
                          </a:solidFill>
                        </a:rPr>
                        <a:t>Lecture + exécution</a:t>
                      </a:r>
                    </a:p>
                  </a:txBody>
                  <a:tcPr>
                    <a:solidFill>
                      <a:schemeClr val="bg1">
                        <a:lumMod val="85000"/>
                      </a:schemeClr>
                    </a:solidFill>
                  </a:tcPr>
                </a:tc>
                <a:tc>
                  <a:txBody>
                    <a:bodyPr/>
                    <a:lstStyle/>
                    <a:p>
                      <a:r>
                        <a:rPr lang="fr-FR" b="0" dirty="0">
                          <a:solidFill>
                            <a:schemeClr val="tx1"/>
                          </a:solidFill>
                        </a:rPr>
                        <a:t>Ecriture</a:t>
                      </a:r>
                    </a:p>
                  </a:txBody>
                  <a:tcPr>
                    <a:solidFill>
                      <a:schemeClr val="bg1">
                        <a:lumMod val="85000"/>
                      </a:schemeClr>
                    </a:solidFill>
                  </a:tcPr>
                </a:tc>
                <a:tc>
                  <a:txBody>
                    <a:bodyPr/>
                    <a:lstStyle/>
                    <a:p>
                      <a:r>
                        <a:rPr lang="fr-FR" b="0" dirty="0">
                          <a:solidFill>
                            <a:schemeClr val="tx1"/>
                          </a:solidFill>
                        </a:rPr>
                        <a:t>Modification</a:t>
                      </a:r>
                    </a:p>
                  </a:txBody>
                  <a:tcPr>
                    <a:solidFill>
                      <a:schemeClr val="bg1">
                        <a:lumMod val="85000"/>
                      </a:schemeClr>
                    </a:solidFill>
                  </a:tcPr>
                </a:tc>
                <a:tc>
                  <a:txBody>
                    <a:bodyPr/>
                    <a:lstStyle/>
                    <a:p>
                      <a:r>
                        <a:rPr lang="fr-FR" b="0" dirty="0">
                          <a:solidFill>
                            <a:schemeClr val="tx1"/>
                          </a:solidFill>
                        </a:rPr>
                        <a:t>Contrôle Total</a:t>
                      </a: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3" name="Tableau 2">
            <a:extLst>
              <a:ext uri="{FF2B5EF4-FFF2-40B4-BE49-F238E27FC236}">
                <a16:creationId xmlns:a16="http://schemas.microsoft.com/office/drawing/2014/main" id="{88F3C42B-EE43-407B-9846-B0968291D6CA}"/>
              </a:ext>
            </a:extLst>
          </p:cNvPr>
          <p:cNvGraphicFramePr>
            <a:graphicFrameLocks noGrp="1"/>
          </p:cNvGraphicFramePr>
          <p:nvPr>
            <p:extLst>
              <p:ext uri="{D42A27DB-BD31-4B8C-83A1-F6EECF244321}">
                <p14:modId xmlns:p14="http://schemas.microsoft.com/office/powerpoint/2010/main" val="1689026090"/>
              </p:ext>
            </p:extLst>
          </p:nvPr>
        </p:nvGraphicFramePr>
        <p:xfrm>
          <a:off x="561110" y="4941917"/>
          <a:ext cx="11379372" cy="1280160"/>
        </p:xfrm>
        <a:graphic>
          <a:graphicData uri="http://schemas.openxmlformats.org/drawingml/2006/table">
            <a:tbl>
              <a:tblPr bandRow="1">
                <a:tableStyleId>{073A0DAA-6AF3-43AB-8588-CEC1D06C72B9}</a:tableStyleId>
              </a:tblPr>
              <a:tblGrid>
                <a:gridCol w="2844843">
                  <a:extLst>
                    <a:ext uri="{9D8B030D-6E8A-4147-A177-3AD203B41FA5}">
                      <a16:colId xmlns:a16="http://schemas.microsoft.com/office/drawing/2014/main" val="20000"/>
                    </a:ext>
                  </a:extLst>
                </a:gridCol>
                <a:gridCol w="2844843">
                  <a:extLst>
                    <a:ext uri="{9D8B030D-6E8A-4147-A177-3AD203B41FA5}">
                      <a16:colId xmlns:a16="http://schemas.microsoft.com/office/drawing/2014/main" val="20001"/>
                    </a:ext>
                  </a:extLst>
                </a:gridCol>
                <a:gridCol w="2844843">
                  <a:extLst>
                    <a:ext uri="{9D8B030D-6E8A-4147-A177-3AD203B41FA5}">
                      <a16:colId xmlns:a16="http://schemas.microsoft.com/office/drawing/2014/main" val="20002"/>
                    </a:ext>
                  </a:extLst>
                </a:gridCol>
                <a:gridCol w="2844843">
                  <a:extLst>
                    <a:ext uri="{9D8B030D-6E8A-4147-A177-3AD203B41FA5}">
                      <a16:colId xmlns:a16="http://schemas.microsoft.com/office/drawing/2014/main" val="20003"/>
                    </a:ext>
                  </a:extLst>
                </a:gridCol>
              </a:tblGrid>
              <a:tr h="352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Appropriation</a:t>
                      </a:r>
                    </a:p>
                  </a:txBody>
                  <a:tcPr/>
                </a:tc>
                <a:tc>
                  <a:txBody>
                    <a:bodyPr/>
                    <a:lstStyle/>
                    <a:p>
                      <a:r>
                        <a:rPr lang="fr-FR" dirty="0"/>
                        <a:t>Création de fichiers </a:t>
                      </a:r>
                    </a:p>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Création de dossiers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Ecriture des attributs étendus</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Lecture des attributs étendus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Modifier les autorisations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Suppression</a:t>
                      </a:r>
                    </a:p>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Suppression de sous dossiers et fichiers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5783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800" dirty="0">
                <a:solidFill>
                  <a:schemeClr val="bg1"/>
                </a:solidFill>
              </a:rPr>
              <a:t>NTFS</a:t>
            </a:r>
            <a:endParaRPr lang="fr-FR" sz="36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37</a:t>
            </a:fld>
            <a:endParaRPr lang="fr-FR"/>
          </a:p>
        </p:txBody>
      </p:sp>
      <p:sp>
        <p:nvSpPr>
          <p:cNvPr id="6" name="Espace réservé du contenu 1">
            <a:extLst>
              <a:ext uri="{FF2B5EF4-FFF2-40B4-BE49-F238E27FC236}">
                <a16:creationId xmlns:a16="http://schemas.microsoft.com/office/drawing/2014/main" id="{E9895085-C8D2-4C2B-829B-82D013C1D98E}"/>
              </a:ext>
            </a:extLst>
          </p:cNvPr>
          <p:cNvSpPr txBox="1">
            <a:spLocks/>
          </p:cNvSpPr>
          <p:nvPr/>
        </p:nvSpPr>
        <p:spPr>
          <a:xfrm>
            <a:off x="203661" y="2267005"/>
            <a:ext cx="12681065"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Illustration des vues </a:t>
            </a:r>
          </a:p>
          <a:p>
            <a:pPr lvl="1"/>
            <a:r>
              <a:rPr lang="fr-FR" dirty="0"/>
              <a:t>Des autorisations de base </a:t>
            </a:r>
          </a:p>
          <a:p>
            <a:pPr lvl="1"/>
            <a:r>
              <a:rPr lang="fr-FR" dirty="0"/>
              <a:t>Des autorisations avancées</a:t>
            </a:r>
          </a:p>
        </p:txBody>
      </p:sp>
      <p:grpSp>
        <p:nvGrpSpPr>
          <p:cNvPr id="7" name="Groupe 6">
            <a:extLst>
              <a:ext uri="{FF2B5EF4-FFF2-40B4-BE49-F238E27FC236}">
                <a16:creationId xmlns:a16="http://schemas.microsoft.com/office/drawing/2014/main" id="{C6375CFB-6B52-4B50-BE12-249C5FBEC51B}"/>
              </a:ext>
            </a:extLst>
          </p:cNvPr>
          <p:cNvGrpSpPr/>
          <p:nvPr/>
        </p:nvGrpSpPr>
        <p:grpSpPr>
          <a:xfrm>
            <a:off x="4180755" y="1200240"/>
            <a:ext cx="3830489" cy="3731061"/>
            <a:chOff x="3117775" y="274003"/>
            <a:chExt cx="3830489" cy="3731061"/>
          </a:xfrm>
        </p:grpSpPr>
        <p:pic>
          <p:nvPicPr>
            <p:cNvPr id="8" name="Image 7">
              <a:extLst>
                <a:ext uri="{FF2B5EF4-FFF2-40B4-BE49-F238E27FC236}">
                  <a16:creationId xmlns:a16="http://schemas.microsoft.com/office/drawing/2014/main" id="{E951D98A-29AF-439B-99F0-017C258EAD71}"/>
                </a:ext>
              </a:extLst>
            </p:cNvPr>
            <p:cNvPicPr>
              <a:picLocks noChangeAspect="1"/>
            </p:cNvPicPr>
            <p:nvPr/>
          </p:nvPicPr>
          <p:blipFill>
            <a:blip r:embed="rId2"/>
            <a:stretch>
              <a:fillRect/>
            </a:stretch>
          </p:blipFill>
          <p:spPr>
            <a:xfrm>
              <a:off x="3117775" y="274003"/>
              <a:ext cx="3242360" cy="3269047"/>
            </a:xfrm>
            <a:prstGeom prst="rect">
              <a:avLst/>
            </a:prstGeom>
          </p:spPr>
        </p:pic>
        <p:sp>
          <p:nvSpPr>
            <p:cNvPr id="11" name="Rectangle à coins arrondis 6">
              <a:extLst>
                <a:ext uri="{FF2B5EF4-FFF2-40B4-BE49-F238E27FC236}">
                  <a16:creationId xmlns:a16="http://schemas.microsoft.com/office/drawing/2014/main" id="{359A7E40-6597-48FA-8315-9D9727704579}"/>
                </a:ext>
              </a:extLst>
            </p:cNvPr>
            <p:cNvSpPr/>
            <p:nvPr/>
          </p:nvSpPr>
          <p:spPr>
            <a:xfrm>
              <a:off x="5465900" y="1512920"/>
              <a:ext cx="852031" cy="360040"/>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2D123AD1-EB3B-4058-BC2A-869A869813F1}"/>
                </a:ext>
              </a:extLst>
            </p:cNvPr>
            <p:cNvCxnSpPr>
              <a:stCxn id="11" idx="3"/>
            </p:cNvCxnSpPr>
            <p:nvPr/>
          </p:nvCxnSpPr>
          <p:spPr>
            <a:xfrm>
              <a:off x="6317931" y="1692940"/>
              <a:ext cx="630333" cy="29590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D5EC1283-EBFF-491B-A743-6069FE83F111}"/>
                </a:ext>
              </a:extLst>
            </p:cNvPr>
            <p:cNvCxnSpPr>
              <a:stCxn id="14" idx="2"/>
            </p:cNvCxnSpPr>
            <p:nvPr/>
          </p:nvCxnSpPr>
          <p:spPr>
            <a:xfrm>
              <a:off x="5915352" y="3060340"/>
              <a:ext cx="150560" cy="94472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à coins arrondis 11">
              <a:extLst>
                <a:ext uri="{FF2B5EF4-FFF2-40B4-BE49-F238E27FC236}">
                  <a16:creationId xmlns:a16="http://schemas.microsoft.com/office/drawing/2014/main" id="{20FC6819-E831-4C11-8811-5C8242EC344C}"/>
                </a:ext>
              </a:extLst>
            </p:cNvPr>
            <p:cNvSpPr/>
            <p:nvPr/>
          </p:nvSpPr>
          <p:spPr>
            <a:xfrm>
              <a:off x="5489336" y="2700300"/>
              <a:ext cx="852031" cy="360040"/>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pic>
        <p:nvPicPr>
          <p:cNvPr id="2" name="Image 1">
            <a:extLst>
              <a:ext uri="{FF2B5EF4-FFF2-40B4-BE49-F238E27FC236}">
                <a16:creationId xmlns:a16="http://schemas.microsoft.com/office/drawing/2014/main" id="{F2B545FE-A1E2-4ECE-B298-B5311D19BA2D}"/>
              </a:ext>
            </a:extLst>
          </p:cNvPr>
          <p:cNvPicPr>
            <a:picLocks noChangeAspect="1"/>
          </p:cNvPicPr>
          <p:nvPr/>
        </p:nvPicPr>
        <p:blipFill>
          <a:blip r:embed="rId3"/>
          <a:stretch>
            <a:fillRect/>
          </a:stretch>
        </p:blipFill>
        <p:spPr>
          <a:xfrm>
            <a:off x="8076510" y="1098376"/>
            <a:ext cx="2695129" cy="3267040"/>
          </a:xfrm>
          <a:prstGeom prst="rect">
            <a:avLst/>
          </a:prstGeom>
        </p:spPr>
      </p:pic>
      <p:pic>
        <p:nvPicPr>
          <p:cNvPr id="3" name="Image 2">
            <a:extLst>
              <a:ext uri="{FF2B5EF4-FFF2-40B4-BE49-F238E27FC236}">
                <a16:creationId xmlns:a16="http://schemas.microsoft.com/office/drawing/2014/main" id="{48D8258F-D9E3-4498-8C89-3CBC3D96B56B}"/>
              </a:ext>
            </a:extLst>
          </p:cNvPr>
          <p:cNvPicPr>
            <a:picLocks noChangeAspect="1"/>
          </p:cNvPicPr>
          <p:nvPr/>
        </p:nvPicPr>
        <p:blipFill>
          <a:blip r:embed="rId4"/>
          <a:stretch>
            <a:fillRect/>
          </a:stretch>
        </p:blipFill>
        <p:spPr>
          <a:xfrm>
            <a:off x="5933085" y="4856757"/>
            <a:ext cx="4419455" cy="1899461"/>
          </a:xfrm>
          <a:prstGeom prst="rect">
            <a:avLst/>
          </a:prstGeom>
        </p:spPr>
      </p:pic>
    </p:spTree>
    <p:extLst>
      <p:ext uri="{BB962C8B-B14F-4D97-AF65-F5344CB8AC3E}">
        <p14:creationId xmlns:p14="http://schemas.microsoft.com/office/powerpoint/2010/main" val="1730979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800" dirty="0">
                <a:solidFill>
                  <a:schemeClr val="bg1"/>
                </a:solidFill>
              </a:rPr>
              <a:t>Cumul d’autorisations</a:t>
            </a:r>
            <a:endParaRPr lang="fr-FR" sz="36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38</a:t>
            </a:fld>
            <a:endParaRPr lang="fr-FR"/>
          </a:p>
        </p:txBody>
      </p:sp>
      <p:sp>
        <p:nvSpPr>
          <p:cNvPr id="6" name="Espace réservé du contenu 1">
            <a:extLst>
              <a:ext uri="{FF2B5EF4-FFF2-40B4-BE49-F238E27FC236}">
                <a16:creationId xmlns:a16="http://schemas.microsoft.com/office/drawing/2014/main" id="{453F9F19-6F35-4A22-AFDF-79A00AA91A7B}"/>
              </a:ext>
            </a:extLst>
          </p:cNvPr>
          <p:cNvSpPr txBox="1">
            <a:spLocks/>
          </p:cNvSpPr>
          <p:nvPr/>
        </p:nvSpPr>
        <p:spPr>
          <a:xfrm>
            <a:off x="434476" y="2267005"/>
            <a:ext cx="1180882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Chaque autorisation s’applique à un objet </a:t>
            </a:r>
            <a:r>
              <a:rPr lang="fr-FR" dirty="0">
                <a:solidFill>
                  <a:schemeClr val="bg1">
                    <a:lumMod val="75000"/>
                  </a:schemeClr>
                </a:solidFill>
              </a:rPr>
              <a:t>utilisateur</a:t>
            </a:r>
            <a:r>
              <a:rPr lang="fr-FR" dirty="0"/>
              <a:t> ou </a:t>
            </a:r>
            <a:r>
              <a:rPr lang="fr-FR" b="1" dirty="0"/>
              <a:t>groupe de sécurité</a:t>
            </a:r>
            <a:r>
              <a:rPr lang="fr-FR" dirty="0"/>
              <a:t>. Il est cependant préférable de n’appliquer des autorisations </a:t>
            </a:r>
            <a:r>
              <a:rPr lang="fr-FR" u="sng" dirty="0"/>
              <a:t>qu’à des groupes</a:t>
            </a:r>
            <a:r>
              <a:rPr lang="fr-FR" dirty="0"/>
              <a:t> </a:t>
            </a:r>
          </a:p>
          <a:p>
            <a:pPr>
              <a:spcBef>
                <a:spcPts val="2400"/>
              </a:spcBef>
            </a:pPr>
            <a:r>
              <a:rPr lang="fr-FR" dirty="0"/>
              <a:t>Pour chaque entrée de contrôle d’accès, l’autorisation peut être appliquée</a:t>
            </a:r>
          </a:p>
          <a:p>
            <a:pPr lvl="1"/>
            <a:r>
              <a:rPr lang="fr-FR" dirty="0"/>
              <a:t>En </a:t>
            </a:r>
            <a:r>
              <a:rPr lang="fr-FR" b="1" dirty="0">
                <a:solidFill>
                  <a:srgbClr val="92D050"/>
                </a:solidFill>
              </a:rPr>
              <a:t>autoriser</a:t>
            </a:r>
            <a:r>
              <a:rPr lang="fr-FR" dirty="0"/>
              <a:t> afin d’</a:t>
            </a:r>
            <a:r>
              <a:rPr lang="fr-FR" b="1" dirty="0">
                <a:solidFill>
                  <a:srgbClr val="92D050"/>
                </a:solidFill>
              </a:rPr>
              <a:t>accorder le privilège</a:t>
            </a:r>
            <a:r>
              <a:rPr lang="fr-FR" dirty="0">
                <a:solidFill>
                  <a:srgbClr val="92D050"/>
                </a:solidFill>
              </a:rPr>
              <a:t> </a:t>
            </a:r>
            <a:r>
              <a:rPr lang="fr-FR" dirty="0"/>
              <a:t>correspondant </a:t>
            </a:r>
          </a:p>
          <a:p>
            <a:pPr marL="457200" lvl="1" indent="0">
              <a:buFont typeface="Wingdings 3" charset="2"/>
              <a:buNone/>
            </a:pPr>
            <a:r>
              <a:rPr lang="fr-FR" dirty="0"/>
              <a:t>OU</a:t>
            </a:r>
          </a:p>
          <a:p>
            <a:pPr lvl="1"/>
            <a:r>
              <a:rPr lang="fr-FR" dirty="0"/>
              <a:t>En </a:t>
            </a:r>
            <a:r>
              <a:rPr lang="fr-FR" b="1" dirty="0">
                <a:solidFill>
                  <a:srgbClr val="C00000"/>
                </a:solidFill>
              </a:rPr>
              <a:t>refuser</a:t>
            </a:r>
            <a:r>
              <a:rPr lang="fr-FR" dirty="0"/>
              <a:t> afin d’</a:t>
            </a:r>
            <a:r>
              <a:rPr lang="fr-FR" b="1" dirty="0">
                <a:solidFill>
                  <a:srgbClr val="C00000"/>
                </a:solidFill>
              </a:rPr>
              <a:t>ôter le privilège</a:t>
            </a:r>
            <a:r>
              <a:rPr lang="fr-FR" dirty="0"/>
              <a:t> correspondant</a:t>
            </a:r>
          </a:p>
          <a:p>
            <a:pPr>
              <a:spcBef>
                <a:spcPts val="2400"/>
              </a:spcBef>
            </a:pPr>
            <a:r>
              <a:rPr lang="fr-FR" dirty="0"/>
              <a:t>À défaut de règle d’autorisation (explicite) le concernant, l’utilisateur est soumis à un </a:t>
            </a:r>
            <a:r>
              <a:rPr lang="fr-FR" b="1" dirty="0"/>
              <a:t>refus implicite</a:t>
            </a:r>
            <a:endParaRPr lang="fr-FR" dirty="0"/>
          </a:p>
          <a:p>
            <a:pPr>
              <a:spcBef>
                <a:spcPts val="2400"/>
              </a:spcBef>
            </a:pPr>
            <a:r>
              <a:rPr lang="fr-FR" dirty="0"/>
              <a:t>Les autorisations sont </a:t>
            </a:r>
            <a:r>
              <a:rPr lang="fr-FR" b="1" dirty="0"/>
              <a:t>cumulatives</a:t>
            </a:r>
            <a:r>
              <a:rPr lang="fr-FR" dirty="0"/>
              <a:t>, la résultante des autorisations affectant un utilisateur correspond au cumul des autorisations le concernant</a:t>
            </a:r>
          </a:p>
          <a:p>
            <a:endParaRPr lang="fr-FR" dirty="0"/>
          </a:p>
          <a:p>
            <a:pPr marL="0" indent="0">
              <a:buFont typeface="Wingdings 3" charset="2"/>
              <a:buNone/>
            </a:pPr>
            <a:endParaRPr lang="fr-FR" dirty="0"/>
          </a:p>
          <a:p>
            <a:pPr lvl="1"/>
            <a:endParaRPr lang="fr-FR" dirty="0"/>
          </a:p>
          <a:p>
            <a:pPr marL="457200" lvl="1" indent="0">
              <a:buFont typeface="Wingdings 3" charset="2"/>
              <a:buNone/>
            </a:pPr>
            <a:endParaRPr lang="fr-FR" dirty="0"/>
          </a:p>
        </p:txBody>
      </p:sp>
      <p:graphicFrame>
        <p:nvGraphicFramePr>
          <p:cNvPr id="2" name="Tableau 1">
            <a:extLst>
              <a:ext uri="{FF2B5EF4-FFF2-40B4-BE49-F238E27FC236}">
                <a16:creationId xmlns:a16="http://schemas.microsoft.com/office/drawing/2014/main" id="{F31BAA52-84EA-4023-AD2F-6C7238452E20}"/>
              </a:ext>
            </a:extLst>
          </p:cNvPr>
          <p:cNvGraphicFramePr>
            <a:graphicFrameLocks noGrp="1"/>
          </p:cNvGraphicFramePr>
          <p:nvPr>
            <p:extLst>
              <p:ext uri="{D42A27DB-BD31-4B8C-83A1-F6EECF244321}">
                <p14:modId xmlns:p14="http://schemas.microsoft.com/office/powerpoint/2010/main" val="1227941417"/>
              </p:ext>
            </p:extLst>
          </p:nvPr>
        </p:nvGraphicFramePr>
        <p:xfrm>
          <a:off x="1215725" y="6023836"/>
          <a:ext cx="10976275" cy="370840"/>
        </p:xfrm>
        <a:graphic>
          <a:graphicData uri="http://schemas.openxmlformats.org/drawingml/2006/table">
            <a:tbl>
              <a:tblPr bandRow="1">
                <a:tableStyleId>{21E4AEA4-8DFA-4A89-87EB-49C32662AFE0}</a:tableStyleId>
              </a:tblPr>
              <a:tblGrid>
                <a:gridCol w="10976275">
                  <a:extLst>
                    <a:ext uri="{9D8B030D-6E8A-4147-A177-3AD203B41FA5}">
                      <a16:colId xmlns:a16="http://schemas.microsoft.com/office/drawing/2014/main" val="20000"/>
                    </a:ext>
                  </a:extLst>
                </a:gridCol>
              </a:tblGrid>
              <a:tr h="370840">
                <a:tc>
                  <a:txBody>
                    <a:bodyPr/>
                    <a:lstStyle/>
                    <a:p>
                      <a:r>
                        <a:rPr lang="fr-FR" dirty="0"/>
                        <a:t>En cas de conflit entre des règles d’autorisation et de refus explicites, </a:t>
                      </a:r>
                      <a:r>
                        <a:rPr lang="fr-FR" b="1" dirty="0"/>
                        <a:t>le refus l’emporte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92242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400" dirty="0">
                <a:solidFill>
                  <a:schemeClr val="bg1"/>
                </a:solidFill>
              </a:rPr>
              <a:t>L’héritage des autorisations NTFS</a:t>
            </a:r>
            <a:endParaRPr lang="fr-FR" sz="44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39</a:t>
            </a:fld>
            <a:endParaRPr lang="fr-FR"/>
          </a:p>
        </p:txBody>
      </p:sp>
      <p:sp>
        <p:nvSpPr>
          <p:cNvPr id="8" name="Espace réservé du contenu 1">
            <a:extLst>
              <a:ext uri="{FF2B5EF4-FFF2-40B4-BE49-F238E27FC236}">
                <a16:creationId xmlns:a16="http://schemas.microsoft.com/office/drawing/2014/main" id="{128E350F-561E-47B2-BD51-A84DC84C7EEF}"/>
              </a:ext>
            </a:extLst>
          </p:cNvPr>
          <p:cNvSpPr txBox="1">
            <a:spLocks/>
          </p:cNvSpPr>
          <p:nvPr/>
        </p:nvSpPr>
        <p:spPr>
          <a:xfrm>
            <a:off x="383174" y="2449920"/>
            <a:ext cx="1180882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L’héritage s’applique par défaut aux autorisations NTFS positionnées sur des dossiers</a:t>
            </a:r>
          </a:p>
          <a:p>
            <a:r>
              <a:rPr lang="fr-FR"/>
              <a:t>Il est préconisé d’affecter les autorisations NTFS </a:t>
            </a:r>
            <a:r>
              <a:rPr lang="fr-FR" u="sng"/>
              <a:t>en partant de la racine</a:t>
            </a:r>
            <a:r>
              <a:rPr lang="fr-FR"/>
              <a:t> d’une arborescence et en descendant vers les branches enfant, afin de bénéficier de l’héritage</a:t>
            </a:r>
          </a:p>
          <a:p>
            <a:endParaRPr lang="fr-FR"/>
          </a:p>
          <a:p>
            <a:r>
              <a:rPr lang="fr-FR"/>
              <a:t>L’héritage peut être rompu sur un point d’arborescence ou repropagé à partir d’un élément</a:t>
            </a:r>
          </a:p>
          <a:p>
            <a:endParaRPr lang="fr-FR"/>
          </a:p>
          <a:p>
            <a:r>
              <a:rPr lang="fr-FR"/>
              <a:t>Incidence de déplacement ou de la copie sur les autorisations NTFS : </a:t>
            </a:r>
            <a:endParaRPr lang="fr-FR" dirty="0"/>
          </a:p>
        </p:txBody>
      </p:sp>
      <p:graphicFrame>
        <p:nvGraphicFramePr>
          <p:cNvPr id="3" name="Tableau 2">
            <a:extLst>
              <a:ext uri="{FF2B5EF4-FFF2-40B4-BE49-F238E27FC236}">
                <a16:creationId xmlns:a16="http://schemas.microsoft.com/office/drawing/2014/main" id="{F58D5EF4-BB24-46F7-8131-CF637D77B0E8}"/>
              </a:ext>
            </a:extLst>
          </p:cNvPr>
          <p:cNvGraphicFramePr>
            <a:graphicFrameLocks noGrp="1"/>
          </p:cNvGraphicFramePr>
          <p:nvPr>
            <p:extLst>
              <p:ext uri="{D42A27DB-BD31-4B8C-83A1-F6EECF244321}">
                <p14:modId xmlns:p14="http://schemas.microsoft.com/office/powerpoint/2010/main" val="3542187341"/>
              </p:ext>
            </p:extLst>
          </p:nvPr>
        </p:nvGraphicFramePr>
        <p:xfrm>
          <a:off x="740256" y="5159806"/>
          <a:ext cx="11197266" cy="1112520"/>
        </p:xfrm>
        <a:graphic>
          <a:graphicData uri="http://schemas.openxmlformats.org/drawingml/2006/table">
            <a:tbl>
              <a:tblPr firstRow="1" firstCol="1" bandRow="1">
                <a:tableStyleId>{5C22544A-7EE6-4342-B048-85BDC9FD1C3A}</a:tableStyleId>
              </a:tblPr>
              <a:tblGrid>
                <a:gridCol w="2118402">
                  <a:extLst>
                    <a:ext uri="{9D8B030D-6E8A-4147-A177-3AD203B41FA5}">
                      <a16:colId xmlns:a16="http://schemas.microsoft.com/office/drawing/2014/main" val="20000"/>
                    </a:ext>
                  </a:extLst>
                </a:gridCol>
                <a:gridCol w="4236803">
                  <a:extLst>
                    <a:ext uri="{9D8B030D-6E8A-4147-A177-3AD203B41FA5}">
                      <a16:colId xmlns:a16="http://schemas.microsoft.com/office/drawing/2014/main" val="20001"/>
                    </a:ext>
                  </a:extLst>
                </a:gridCol>
                <a:gridCol w="4842061">
                  <a:extLst>
                    <a:ext uri="{9D8B030D-6E8A-4147-A177-3AD203B41FA5}">
                      <a16:colId xmlns:a16="http://schemas.microsoft.com/office/drawing/2014/main" val="20002"/>
                    </a:ext>
                  </a:extLst>
                </a:gridCol>
              </a:tblGrid>
              <a:tr h="370840">
                <a:tc>
                  <a:txBody>
                    <a:bodyPr/>
                    <a:lstStyle/>
                    <a:p>
                      <a:endParaRPr lang="fr-FR" dirty="0"/>
                    </a:p>
                  </a:txBody>
                  <a:tcPr>
                    <a:solidFill>
                      <a:schemeClr val="bg1"/>
                    </a:solidFill>
                  </a:tcPr>
                </a:tc>
                <a:tc>
                  <a:txBody>
                    <a:bodyPr/>
                    <a:lstStyle/>
                    <a:p>
                      <a:r>
                        <a:rPr lang="fr-FR" dirty="0"/>
                        <a:t>Au</a:t>
                      </a:r>
                      <a:r>
                        <a:rPr lang="fr-FR" baseline="0" dirty="0"/>
                        <a:t> sein d’une même partition</a:t>
                      </a:r>
                      <a:endParaRPr lang="fr-FR" dirty="0"/>
                    </a:p>
                  </a:txBody>
                  <a:tcPr/>
                </a:tc>
                <a:tc>
                  <a:txBody>
                    <a:bodyPr/>
                    <a:lstStyle/>
                    <a:p>
                      <a:r>
                        <a:rPr lang="fr-FR" dirty="0"/>
                        <a:t>Entre deux partitions ou disques</a:t>
                      </a:r>
                    </a:p>
                  </a:txBody>
                  <a:tcPr/>
                </a:tc>
                <a:extLst>
                  <a:ext uri="{0D108BD9-81ED-4DB2-BD59-A6C34878D82A}">
                    <a16:rowId xmlns:a16="http://schemas.microsoft.com/office/drawing/2014/main" val="10000"/>
                  </a:ext>
                </a:extLst>
              </a:tr>
              <a:tr h="370840">
                <a:tc>
                  <a:txBody>
                    <a:bodyPr/>
                    <a:lstStyle/>
                    <a:p>
                      <a:r>
                        <a:rPr lang="fr-FR" dirty="0"/>
                        <a:t>Déplacement</a:t>
                      </a:r>
                    </a:p>
                  </a:txBody>
                  <a:tcPr/>
                </a:tc>
                <a:tc>
                  <a:txBody>
                    <a:bodyPr/>
                    <a:lstStyle/>
                    <a:p>
                      <a:pPr algn="ctr"/>
                      <a:r>
                        <a:rPr lang="fr-FR" b="1" dirty="0"/>
                        <a:t>Conservation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a:t>Héritage</a:t>
                      </a:r>
                    </a:p>
                  </a:txBody>
                  <a:tcPr/>
                </a:tc>
                <a:extLst>
                  <a:ext uri="{0D108BD9-81ED-4DB2-BD59-A6C34878D82A}">
                    <a16:rowId xmlns:a16="http://schemas.microsoft.com/office/drawing/2014/main" val="10001"/>
                  </a:ext>
                </a:extLst>
              </a:tr>
              <a:tr h="370840">
                <a:tc>
                  <a:txBody>
                    <a:bodyPr/>
                    <a:lstStyle/>
                    <a:p>
                      <a:r>
                        <a:rPr lang="fr-FR" dirty="0"/>
                        <a:t>Copie</a:t>
                      </a:r>
                    </a:p>
                  </a:txBody>
                  <a:tcPr/>
                </a:tc>
                <a:tc>
                  <a:txBody>
                    <a:bodyPr/>
                    <a:lstStyle/>
                    <a:p>
                      <a:pPr algn="ctr"/>
                      <a:r>
                        <a:rPr lang="fr-FR" dirty="0"/>
                        <a:t>Héritage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a:t>Héritage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306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1323439"/>
          </a:xfrm>
          <a:prstGeom prst="rect">
            <a:avLst/>
          </a:prstGeom>
          <a:noFill/>
        </p:spPr>
        <p:txBody>
          <a:bodyPr wrap="square">
            <a:spAutoFit/>
          </a:bodyPr>
          <a:lstStyle/>
          <a:p>
            <a:r>
              <a:rPr lang="fr-FR" sz="4000" dirty="0">
                <a:solidFill>
                  <a:schemeClr val="bg1"/>
                </a:solidFill>
              </a:rPr>
              <a:t>Les composantes de domaine : </a:t>
            </a:r>
          </a:p>
          <a:p>
            <a:r>
              <a:rPr lang="fr-FR" sz="4000" b="1" dirty="0">
                <a:solidFill>
                  <a:schemeClr val="bg1"/>
                </a:solidFill>
              </a:rPr>
              <a:t>le domaine</a:t>
            </a:r>
          </a:p>
        </p:txBody>
      </p:sp>
      <p:pic>
        <p:nvPicPr>
          <p:cNvPr id="5" name="Picture 2">
            <a:extLst>
              <a:ext uri="{FF2B5EF4-FFF2-40B4-BE49-F238E27FC236}">
                <a16:creationId xmlns:a16="http://schemas.microsoft.com/office/drawing/2014/main" id="{E6D091A0-0477-43E6-89FA-BFF70F399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69" y="2365280"/>
            <a:ext cx="431482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Espace réservé du contenu 3">
            <a:extLst>
              <a:ext uri="{FF2B5EF4-FFF2-40B4-BE49-F238E27FC236}">
                <a16:creationId xmlns:a16="http://schemas.microsoft.com/office/drawing/2014/main" id="{F4DDCBB6-2EE2-4CEB-A1EA-36EA71E20043}"/>
              </a:ext>
            </a:extLst>
          </p:cNvPr>
          <p:cNvGraphicFramePr>
            <a:graphicFrameLocks/>
          </p:cNvGraphicFramePr>
          <p:nvPr>
            <p:extLst>
              <p:ext uri="{D42A27DB-BD31-4B8C-83A1-F6EECF244321}">
                <p14:modId xmlns:p14="http://schemas.microsoft.com/office/powerpoint/2010/main" val="4045330141"/>
              </p:ext>
            </p:extLst>
          </p:nvPr>
        </p:nvGraphicFramePr>
        <p:xfrm>
          <a:off x="4727173" y="2365280"/>
          <a:ext cx="7052558" cy="1828800"/>
        </p:xfrm>
        <a:graphic>
          <a:graphicData uri="http://schemas.openxmlformats.org/drawingml/2006/table">
            <a:tbl>
              <a:tblPr firstRow="1" bandRow="1">
                <a:tableStyleId>{5C22544A-7EE6-4342-B048-85BDC9FD1C3A}</a:tableStyleId>
              </a:tblPr>
              <a:tblGrid>
                <a:gridCol w="7052558">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i="1" dirty="0"/>
                        <a:t>Définition</a:t>
                      </a:r>
                    </a:p>
                    <a:p>
                      <a:pPr marL="0" marR="0" indent="0" algn="ctr" defTabSz="914400" rtl="0" eaLnBrk="1" fontAlgn="auto" latinLnBrk="0" hangingPunct="1">
                        <a:lnSpc>
                          <a:spcPct val="100000"/>
                        </a:lnSpc>
                        <a:spcBef>
                          <a:spcPts val="0"/>
                        </a:spcBef>
                        <a:spcAft>
                          <a:spcPts val="0"/>
                        </a:spcAft>
                        <a:buClrTx/>
                        <a:buSzTx/>
                        <a:buFontTx/>
                        <a:buNone/>
                        <a:tabLst/>
                        <a:defRPr/>
                      </a:pPr>
                      <a:r>
                        <a:rPr lang="fr-FR" dirty="0"/>
                        <a:t>Un domaine Active Directory</a:t>
                      </a:r>
                    </a:p>
                  </a:txBody>
                  <a:tcPr/>
                </a:tc>
                <a:extLst>
                  <a:ext uri="{0D108BD9-81ED-4DB2-BD59-A6C34878D82A}">
                    <a16:rowId xmlns:a16="http://schemas.microsoft.com/office/drawing/2014/main" val="10000"/>
                  </a:ext>
                </a:extLst>
              </a:tr>
              <a:tr h="370840">
                <a:tc>
                  <a:txBody>
                    <a:bodyPr/>
                    <a:lstStyle/>
                    <a:p>
                      <a:pPr algn="just"/>
                      <a:r>
                        <a:rPr lang="fr-FR" noProof="0" dirty="0"/>
                        <a:t>Ensemble d’ordinateurs en réseau qui partagent une base de donnée commune.</a:t>
                      </a:r>
                    </a:p>
                    <a:p>
                      <a:pPr algn="just"/>
                      <a:r>
                        <a:rPr lang="fr-FR" noProof="0" dirty="0"/>
                        <a:t>Un domaine est administré comme un</a:t>
                      </a:r>
                      <a:r>
                        <a:rPr lang="fr-FR" baseline="0" noProof="0" dirty="0"/>
                        <a:t> ensemble, régi par des règles et procédures communes.</a:t>
                      </a:r>
                    </a:p>
                  </a:txBody>
                  <a:tcPr/>
                </a:tc>
                <a:extLst>
                  <a:ext uri="{0D108BD9-81ED-4DB2-BD59-A6C34878D82A}">
                    <a16:rowId xmlns:a16="http://schemas.microsoft.com/office/drawing/2014/main" val="10001"/>
                  </a:ext>
                </a:extLst>
              </a:tr>
            </a:tbl>
          </a:graphicData>
        </a:graphic>
      </p:graphicFrame>
      <p:graphicFrame>
        <p:nvGraphicFramePr>
          <p:cNvPr id="8" name="Espace réservé du contenu 3">
            <a:extLst>
              <a:ext uri="{FF2B5EF4-FFF2-40B4-BE49-F238E27FC236}">
                <a16:creationId xmlns:a16="http://schemas.microsoft.com/office/drawing/2014/main" id="{46FEEC65-0E7E-4A10-88F9-0064B6559B5A}"/>
              </a:ext>
            </a:extLst>
          </p:cNvPr>
          <p:cNvGraphicFramePr>
            <a:graphicFrameLocks/>
          </p:cNvGraphicFramePr>
          <p:nvPr>
            <p:extLst>
              <p:ext uri="{D42A27DB-BD31-4B8C-83A1-F6EECF244321}">
                <p14:modId xmlns:p14="http://schemas.microsoft.com/office/powerpoint/2010/main" val="4046108914"/>
              </p:ext>
            </p:extLst>
          </p:nvPr>
        </p:nvGraphicFramePr>
        <p:xfrm>
          <a:off x="4727094" y="4465529"/>
          <a:ext cx="7052558" cy="1828800"/>
        </p:xfrm>
        <a:graphic>
          <a:graphicData uri="http://schemas.openxmlformats.org/drawingml/2006/table">
            <a:tbl>
              <a:tblPr firstRow="1" bandRow="1">
                <a:tableStyleId>{5C22544A-7EE6-4342-B048-85BDC9FD1C3A}</a:tableStyleId>
              </a:tblPr>
              <a:tblGrid>
                <a:gridCol w="7052558">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i="1" dirty="0"/>
                        <a:t>Définition</a:t>
                      </a:r>
                    </a:p>
                    <a:p>
                      <a:pPr marL="723900" indent="0"/>
                      <a:r>
                        <a:rPr lang="fr-FR" dirty="0"/>
                        <a:t>Le</a:t>
                      </a:r>
                      <a:r>
                        <a:rPr lang="fr-FR" baseline="0" dirty="0"/>
                        <a:t> c</a:t>
                      </a:r>
                      <a:r>
                        <a:rPr lang="fr-FR" dirty="0"/>
                        <a:t>ontrôleur de domaine</a:t>
                      </a:r>
                    </a:p>
                  </a:txBody>
                  <a:tcPr/>
                </a:tc>
                <a:extLst>
                  <a:ext uri="{0D108BD9-81ED-4DB2-BD59-A6C34878D82A}">
                    <a16:rowId xmlns:a16="http://schemas.microsoft.com/office/drawing/2014/main" val="10000"/>
                  </a:ext>
                </a:extLst>
              </a:tr>
              <a:tr h="370840">
                <a:tc>
                  <a:txBody>
                    <a:bodyPr/>
                    <a:lstStyle/>
                    <a:p>
                      <a:pPr algn="just"/>
                      <a:r>
                        <a:rPr lang="fr-FR" dirty="0"/>
                        <a:t>Les contrôleurs d’un domaine AD</a:t>
                      </a:r>
                      <a:r>
                        <a:rPr lang="fr-FR" baseline="0" dirty="0"/>
                        <a:t> sont les serveurs qui assurent la gestion du domaine. Ils assurent les tâches d’hébergement et de gestion de la base AD, ainsi que l’authentification.</a:t>
                      </a:r>
                      <a:endParaRPr lang="fr-FR" b="1" dirty="0">
                        <a:solidFill>
                          <a:srgbClr val="FF0000"/>
                        </a:solidFill>
                      </a:endParaRPr>
                    </a:p>
                  </a:txBody>
                  <a:tcPr/>
                </a:tc>
                <a:extLst>
                  <a:ext uri="{0D108BD9-81ED-4DB2-BD59-A6C34878D82A}">
                    <a16:rowId xmlns:a16="http://schemas.microsoft.com/office/drawing/2014/main" val="10001"/>
                  </a:ext>
                </a:extLst>
              </a:tr>
            </a:tbl>
          </a:graphicData>
        </a:graphic>
      </p:graphicFrame>
      <p:sp>
        <p:nvSpPr>
          <p:cNvPr id="2" name="Espace réservé du pied de page 1">
            <a:extLst>
              <a:ext uri="{FF2B5EF4-FFF2-40B4-BE49-F238E27FC236}">
                <a16:creationId xmlns:a16="http://schemas.microsoft.com/office/drawing/2014/main" id="{8BAD7DA9-B283-495E-9A73-0B563B767417}"/>
              </a:ext>
            </a:extLst>
          </p:cNvPr>
          <p:cNvSpPr>
            <a:spLocks noGrp="1"/>
          </p:cNvSpPr>
          <p:nvPr>
            <p:ph type="ftr" sz="quarter" idx="11"/>
          </p:nvPr>
        </p:nvSpPr>
        <p:spPr/>
        <p:txBody>
          <a:bodyPr/>
          <a:lstStyle/>
          <a:p>
            <a:r>
              <a:rPr lang="fr-FR"/>
              <a:t>Stella Roulière</a:t>
            </a:r>
          </a:p>
        </p:txBody>
      </p:sp>
      <p:sp>
        <p:nvSpPr>
          <p:cNvPr id="3" name="Espace réservé du numéro de diapositive 2">
            <a:extLst>
              <a:ext uri="{FF2B5EF4-FFF2-40B4-BE49-F238E27FC236}">
                <a16:creationId xmlns:a16="http://schemas.microsoft.com/office/drawing/2014/main" id="{90B3ECAD-A29E-46DF-A738-B6E67E2E91EB}"/>
              </a:ext>
            </a:extLst>
          </p:cNvPr>
          <p:cNvSpPr>
            <a:spLocks noGrp="1"/>
          </p:cNvSpPr>
          <p:nvPr>
            <p:ph type="sldNum" sz="quarter" idx="12"/>
          </p:nvPr>
        </p:nvSpPr>
        <p:spPr/>
        <p:txBody>
          <a:bodyPr/>
          <a:lstStyle/>
          <a:p>
            <a:fld id="{83937A49-3969-4E83-B461-15750A49E54D}" type="slidenum">
              <a:rPr lang="fr-FR" smtClean="0"/>
              <a:t>4</a:t>
            </a:fld>
            <a:endParaRPr lang="fr-FR"/>
          </a:p>
        </p:txBody>
      </p:sp>
    </p:spTree>
    <p:extLst>
      <p:ext uri="{BB962C8B-B14F-4D97-AF65-F5344CB8AC3E}">
        <p14:creationId xmlns:p14="http://schemas.microsoft.com/office/powerpoint/2010/main" val="53239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Le partage de fichiers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40</a:t>
            </a:fld>
            <a:endParaRPr lang="fr-FR"/>
          </a:p>
        </p:txBody>
      </p:sp>
      <p:sp>
        <p:nvSpPr>
          <p:cNvPr id="6" name="Espace réservé du contenu 1">
            <a:extLst>
              <a:ext uri="{FF2B5EF4-FFF2-40B4-BE49-F238E27FC236}">
                <a16:creationId xmlns:a16="http://schemas.microsoft.com/office/drawing/2014/main" id="{8AEAA01E-C00C-49E7-B0FA-958D6253935E}"/>
              </a:ext>
            </a:extLst>
          </p:cNvPr>
          <p:cNvSpPr txBox="1">
            <a:spLocks/>
          </p:cNvSpPr>
          <p:nvPr/>
        </p:nvSpPr>
        <p:spPr>
          <a:xfrm>
            <a:off x="412269" y="2665512"/>
            <a:ext cx="4896544"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La mise en place de partages de points d’arborescence permet de les rendre accessibles via le réseau</a:t>
            </a:r>
          </a:p>
          <a:p>
            <a:endParaRPr lang="fr-FR"/>
          </a:p>
          <a:p>
            <a:r>
              <a:rPr lang="fr-FR"/>
              <a:t>Le partage vient </a:t>
            </a:r>
            <a:r>
              <a:rPr lang="fr-FR" u="sng"/>
              <a:t>en complément</a:t>
            </a:r>
            <a:r>
              <a:rPr lang="fr-FR"/>
              <a:t> des autorisations NTFS</a:t>
            </a:r>
          </a:p>
          <a:p>
            <a:endParaRPr lang="fr-FR"/>
          </a:p>
          <a:p>
            <a:r>
              <a:rPr lang="fr-FR"/>
              <a:t>Un poste disposant de partages joue le  rôle de serveur de fichiers</a:t>
            </a:r>
          </a:p>
          <a:p>
            <a:endParaRPr lang="fr-FR"/>
          </a:p>
          <a:p>
            <a:endParaRPr lang="fr-FR"/>
          </a:p>
          <a:p>
            <a:endParaRPr lang="fr-FR"/>
          </a:p>
          <a:p>
            <a:endParaRPr lang="fr-FR"/>
          </a:p>
          <a:p>
            <a:endParaRPr lang="fr-FR" dirty="0"/>
          </a:p>
        </p:txBody>
      </p:sp>
      <p:pic>
        <p:nvPicPr>
          <p:cNvPr id="2" name="Picture 2">
            <a:extLst>
              <a:ext uri="{FF2B5EF4-FFF2-40B4-BE49-F238E27FC236}">
                <a16:creationId xmlns:a16="http://schemas.microsoft.com/office/drawing/2014/main" id="{7C3DCE35-FD61-41AA-B295-F7CFA58A0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259" y="3064523"/>
            <a:ext cx="3600450" cy="309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359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Les autorisations de partage</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41</a:t>
            </a:fld>
            <a:endParaRPr lang="fr-FR"/>
          </a:p>
        </p:txBody>
      </p:sp>
      <p:sp>
        <p:nvSpPr>
          <p:cNvPr id="6" name="Espace réservé du contenu 1">
            <a:extLst>
              <a:ext uri="{FF2B5EF4-FFF2-40B4-BE49-F238E27FC236}">
                <a16:creationId xmlns:a16="http://schemas.microsoft.com/office/drawing/2014/main" id="{B251BA21-488E-4254-825F-6B95DDC2FD0C}"/>
              </a:ext>
            </a:extLst>
          </p:cNvPr>
          <p:cNvSpPr txBox="1">
            <a:spLocks/>
          </p:cNvSpPr>
          <p:nvPr/>
        </p:nvSpPr>
        <p:spPr>
          <a:xfrm>
            <a:off x="804515" y="2484877"/>
            <a:ext cx="1180882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Les autorisations affectées à un partage permettent de définir :</a:t>
            </a:r>
          </a:p>
          <a:p>
            <a:pPr lvl="1"/>
            <a:r>
              <a:rPr lang="fr-FR" dirty="0"/>
              <a:t>Quels seront les privilèges </a:t>
            </a:r>
          </a:p>
          <a:p>
            <a:pPr lvl="1"/>
            <a:r>
              <a:rPr lang="fr-FR" dirty="0"/>
              <a:t>S‘ils autoriseront ou interdiront</a:t>
            </a:r>
          </a:p>
          <a:p>
            <a:pPr lvl="1"/>
            <a:r>
              <a:rPr lang="fr-FR" dirty="0"/>
              <a:t>Pour qui</a:t>
            </a:r>
          </a:p>
          <a:p>
            <a:r>
              <a:rPr lang="fr-FR" dirty="0"/>
              <a:t>Les trois types de privilèges de partage sont les suivants : </a:t>
            </a:r>
          </a:p>
          <a:p>
            <a:pPr marL="0" indent="0">
              <a:buFont typeface="Wingdings 3" charset="2"/>
              <a:buNone/>
            </a:pPr>
            <a:endParaRPr lang="fr-FR" dirty="0"/>
          </a:p>
          <a:p>
            <a:r>
              <a:rPr lang="fr-FR" dirty="0"/>
              <a:t>Pour chaque niveau, les privilèges correspondants pourront être :</a:t>
            </a:r>
          </a:p>
          <a:p>
            <a:endParaRPr lang="fr-FR" dirty="0"/>
          </a:p>
          <a:p>
            <a:r>
              <a:rPr lang="fr-FR" dirty="0"/>
              <a:t>Chaque règle cible une ou plusieurs entités </a:t>
            </a:r>
          </a:p>
          <a:p>
            <a:r>
              <a:rPr lang="fr-FR" dirty="0"/>
              <a:t>Les règles de contrôle d’accès sont cumulatives et les refus prioritaire </a:t>
            </a:r>
          </a:p>
        </p:txBody>
      </p:sp>
      <p:graphicFrame>
        <p:nvGraphicFramePr>
          <p:cNvPr id="2" name="Tableau 1">
            <a:extLst>
              <a:ext uri="{FF2B5EF4-FFF2-40B4-BE49-F238E27FC236}">
                <a16:creationId xmlns:a16="http://schemas.microsoft.com/office/drawing/2014/main" id="{766F8740-F488-40F8-8463-B43FF7817F24}"/>
              </a:ext>
            </a:extLst>
          </p:cNvPr>
          <p:cNvGraphicFramePr>
            <a:graphicFrameLocks noGrp="1"/>
          </p:cNvGraphicFramePr>
          <p:nvPr>
            <p:extLst>
              <p:ext uri="{D42A27DB-BD31-4B8C-83A1-F6EECF244321}">
                <p14:modId xmlns:p14="http://schemas.microsoft.com/office/powerpoint/2010/main" val="1066870374"/>
              </p:ext>
            </p:extLst>
          </p:nvPr>
        </p:nvGraphicFramePr>
        <p:xfrm>
          <a:off x="1278387" y="4476618"/>
          <a:ext cx="9635226" cy="370840"/>
        </p:xfrm>
        <a:graphic>
          <a:graphicData uri="http://schemas.openxmlformats.org/drawingml/2006/table">
            <a:tbl>
              <a:tblPr firstRow="1" bandRow="1">
                <a:tableStyleId>{5C22544A-7EE6-4342-B048-85BDC9FD1C3A}</a:tableStyleId>
              </a:tblPr>
              <a:tblGrid>
                <a:gridCol w="3211742">
                  <a:extLst>
                    <a:ext uri="{9D8B030D-6E8A-4147-A177-3AD203B41FA5}">
                      <a16:colId xmlns:a16="http://schemas.microsoft.com/office/drawing/2014/main" val="20000"/>
                    </a:ext>
                  </a:extLst>
                </a:gridCol>
                <a:gridCol w="3211742">
                  <a:extLst>
                    <a:ext uri="{9D8B030D-6E8A-4147-A177-3AD203B41FA5}">
                      <a16:colId xmlns:a16="http://schemas.microsoft.com/office/drawing/2014/main" val="20001"/>
                    </a:ext>
                  </a:extLst>
                </a:gridCol>
                <a:gridCol w="3211742">
                  <a:extLst>
                    <a:ext uri="{9D8B030D-6E8A-4147-A177-3AD203B41FA5}">
                      <a16:colId xmlns:a16="http://schemas.microsoft.com/office/drawing/2014/main" val="20002"/>
                    </a:ext>
                  </a:extLst>
                </a:gridCol>
              </a:tblGrid>
              <a:tr h="370840">
                <a:tc>
                  <a:txBody>
                    <a:bodyPr/>
                    <a:lstStyle/>
                    <a:p>
                      <a:r>
                        <a:rPr lang="fr-FR" dirty="0">
                          <a:solidFill>
                            <a:schemeClr val="tx1"/>
                          </a:solidFill>
                        </a:rPr>
                        <a:t>Lecture</a:t>
                      </a:r>
                    </a:p>
                  </a:txBody>
                  <a:tcPr>
                    <a:solidFill>
                      <a:schemeClr val="bg1">
                        <a:lumMod val="85000"/>
                      </a:schemeClr>
                    </a:solidFill>
                  </a:tcPr>
                </a:tc>
                <a:tc>
                  <a:txBody>
                    <a:bodyPr/>
                    <a:lstStyle/>
                    <a:p>
                      <a:r>
                        <a:rPr lang="fr-FR" dirty="0">
                          <a:solidFill>
                            <a:schemeClr val="tx1"/>
                          </a:solidFill>
                        </a:rPr>
                        <a:t>Modification</a:t>
                      </a:r>
                    </a:p>
                  </a:txBody>
                  <a:tcPr>
                    <a:solidFill>
                      <a:schemeClr val="bg1">
                        <a:lumMod val="85000"/>
                      </a:schemeClr>
                    </a:solidFill>
                  </a:tcPr>
                </a:tc>
                <a:tc>
                  <a:txBody>
                    <a:bodyPr/>
                    <a:lstStyle/>
                    <a:p>
                      <a:r>
                        <a:rPr lang="fr-FR" dirty="0">
                          <a:solidFill>
                            <a:schemeClr val="tx1"/>
                          </a:solidFill>
                        </a:rPr>
                        <a:t>Contrôle Total</a:t>
                      </a: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3" name="Tableau 2">
            <a:extLst>
              <a:ext uri="{FF2B5EF4-FFF2-40B4-BE49-F238E27FC236}">
                <a16:creationId xmlns:a16="http://schemas.microsoft.com/office/drawing/2014/main" id="{6B856380-194B-434A-9154-6817E553D096}"/>
              </a:ext>
            </a:extLst>
          </p:cNvPr>
          <p:cNvGraphicFramePr>
            <a:graphicFrameLocks noGrp="1"/>
          </p:cNvGraphicFramePr>
          <p:nvPr>
            <p:extLst>
              <p:ext uri="{D42A27DB-BD31-4B8C-83A1-F6EECF244321}">
                <p14:modId xmlns:p14="http://schemas.microsoft.com/office/powerpoint/2010/main" val="3038571423"/>
              </p:ext>
            </p:extLst>
          </p:nvPr>
        </p:nvGraphicFramePr>
        <p:xfrm>
          <a:off x="1278387" y="5217710"/>
          <a:ext cx="4272476" cy="370840"/>
        </p:xfrm>
        <a:graphic>
          <a:graphicData uri="http://schemas.openxmlformats.org/drawingml/2006/table">
            <a:tbl>
              <a:tblPr firstRow="1" bandRow="1">
                <a:tableStyleId>{5C22544A-7EE6-4342-B048-85BDC9FD1C3A}</a:tableStyleId>
              </a:tblPr>
              <a:tblGrid>
                <a:gridCol w="2136238">
                  <a:extLst>
                    <a:ext uri="{9D8B030D-6E8A-4147-A177-3AD203B41FA5}">
                      <a16:colId xmlns:a16="http://schemas.microsoft.com/office/drawing/2014/main" val="20000"/>
                    </a:ext>
                  </a:extLst>
                </a:gridCol>
                <a:gridCol w="2136238">
                  <a:extLst>
                    <a:ext uri="{9D8B030D-6E8A-4147-A177-3AD203B41FA5}">
                      <a16:colId xmlns:a16="http://schemas.microsoft.com/office/drawing/2014/main" val="20001"/>
                    </a:ext>
                  </a:extLst>
                </a:gridCol>
              </a:tblGrid>
              <a:tr h="370840">
                <a:tc>
                  <a:txBody>
                    <a:bodyPr/>
                    <a:lstStyle/>
                    <a:p>
                      <a:r>
                        <a:rPr lang="fr-FR" dirty="0">
                          <a:solidFill>
                            <a:schemeClr val="tx1"/>
                          </a:solidFill>
                        </a:rPr>
                        <a:t>Autorisé</a:t>
                      </a:r>
                    </a:p>
                  </a:txBody>
                  <a:tcPr>
                    <a:solidFill>
                      <a:schemeClr val="bg1">
                        <a:lumMod val="85000"/>
                      </a:schemeClr>
                    </a:solidFill>
                  </a:tcPr>
                </a:tc>
                <a:tc>
                  <a:txBody>
                    <a:bodyPr/>
                    <a:lstStyle/>
                    <a:p>
                      <a:r>
                        <a:rPr lang="fr-FR" dirty="0">
                          <a:solidFill>
                            <a:schemeClr val="tx1"/>
                          </a:solidFill>
                        </a:rPr>
                        <a:t>Refusé</a:t>
                      </a:r>
                    </a:p>
                  </a:txBody>
                  <a:tcP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2192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Autorisations résultantes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42</a:t>
            </a:fld>
            <a:endParaRPr lang="fr-FR"/>
          </a:p>
        </p:txBody>
      </p:sp>
      <p:sp>
        <p:nvSpPr>
          <p:cNvPr id="6" name="Espace réservé du contenu 1">
            <a:extLst>
              <a:ext uri="{FF2B5EF4-FFF2-40B4-BE49-F238E27FC236}">
                <a16:creationId xmlns:a16="http://schemas.microsoft.com/office/drawing/2014/main" id="{A3C522CA-1D9E-45DD-880C-144C53EED3EF}"/>
              </a:ext>
            </a:extLst>
          </p:cNvPr>
          <p:cNvSpPr txBox="1">
            <a:spLocks/>
          </p:cNvSpPr>
          <p:nvPr/>
        </p:nvSpPr>
        <p:spPr>
          <a:xfrm>
            <a:off x="332645" y="2484877"/>
            <a:ext cx="12012488"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Quand un utilisateur accède depuis son poste de travail à une ressource partagée </a:t>
            </a:r>
          </a:p>
          <a:p>
            <a:pPr lvl="1"/>
            <a:r>
              <a:rPr lang="fr-FR" dirty="0"/>
              <a:t>Il est d’abord soumis aux autorisations du partage</a:t>
            </a:r>
          </a:p>
          <a:p>
            <a:pPr lvl="1"/>
            <a:r>
              <a:rPr lang="fr-FR" dirty="0"/>
              <a:t>Puis aux autorisations NTFS </a:t>
            </a:r>
          </a:p>
          <a:p>
            <a:pPr lvl="1"/>
            <a:endParaRPr lang="fr-FR" dirty="0"/>
          </a:p>
          <a:p>
            <a:pPr lvl="1"/>
            <a:endParaRPr lang="fr-FR" dirty="0"/>
          </a:p>
          <a:p>
            <a:endParaRPr lang="fr-FR" dirty="0"/>
          </a:p>
          <a:p>
            <a:endParaRPr lang="fr-FR" dirty="0"/>
          </a:p>
          <a:p>
            <a:endParaRPr lang="fr-FR" dirty="0"/>
          </a:p>
          <a:p>
            <a:r>
              <a:rPr lang="fr-FR" dirty="0"/>
              <a:t>Les privilèges s’appliquant à l’utilisateur résultent de ceux affectés au partage et de la sécurité NTFS. Les privilèges les plus restrictifs prévalent. </a:t>
            </a:r>
          </a:p>
          <a:p>
            <a:endParaRPr lang="fr-FR" dirty="0"/>
          </a:p>
          <a:p>
            <a:endParaRPr lang="fr-FR" dirty="0"/>
          </a:p>
        </p:txBody>
      </p:sp>
      <p:pic>
        <p:nvPicPr>
          <p:cNvPr id="7" name="Picture 5">
            <a:extLst>
              <a:ext uri="{FF2B5EF4-FFF2-40B4-BE49-F238E27FC236}">
                <a16:creationId xmlns:a16="http://schemas.microsoft.com/office/drawing/2014/main" id="{F86BBC57-ADCE-4D2E-AC82-145A9B50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539" y="3698031"/>
            <a:ext cx="4764881" cy="130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44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Outils graphiques de gestion des partages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43</a:t>
            </a:fld>
            <a:endParaRPr lang="fr-FR"/>
          </a:p>
        </p:txBody>
      </p:sp>
      <p:sp>
        <p:nvSpPr>
          <p:cNvPr id="6" name="Espace réservé du contenu 1">
            <a:extLst>
              <a:ext uri="{FF2B5EF4-FFF2-40B4-BE49-F238E27FC236}">
                <a16:creationId xmlns:a16="http://schemas.microsoft.com/office/drawing/2014/main" id="{9B6F705E-D3CF-4D67-B602-CC16D791F115}"/>
              </a:ext>
            </a:extLst>
          </p:cNvPr>
          <p:cNvSpPr txBox="1">
            <a:spLocks/>
          </p:cNvSpPr>
          <p:nvPr/>
        </p:nvSpPr>
        <p:spPr>
          <a:xfrm>
            <a:off x="313901" y="2267005"/>
            <a:ext cx="11674437"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Différentes méthodes et outils peuvent être utilisés pour la gestion du partage de ressources</a:t>
            </a:r>
          </a:p>
          <a:p>
            <a:r>
              <a:rPr lang="fr-FR" dirty="0"/>
              <a:t>La console de gestion des partages du rôle de serveur de fichiers</a:t>
            </a:r>
          </a:p>
          <a:p>
            <a:endParaRPr lang="fr-FR" dirty="0"/>
          </a:p>
          <a:p>
            <a:endParaRPr lang="fr-FR" dirty="0"/>
          </a:p>
          <a:p>
            <a:endParaRPr lang="fr-FR" dirty="0"/>
          </a:p>
          <a:p>
            <a:endParaRPr lang="fr-FR" dirty="0"/>
          </a:p>
          <a:p>
            <a:r>
              <a:rPr lang="fr-FR" dirty="0"/>
              <a:t>La console de gestion des </a:t>
            </a:r>
            <a:r>
              <a:rPr lang="fr-FR" b="1" dirty="0"/>
              <a:t>Dossiers partagés </a:t>
            </a:r>
            <a:r>
              <a:rPr lang="fr-FR" dirty="0"/>
              <a:t>(console MMC)</a:t>
            </a:r>
          </a:p>
          <a:p>
            <a:endParaRPr lang="fr-FR" dirty="0"/>
          </a:p>
          <a:p>
            <a:endParaRPr lang="fr-FR" dirty="0"/>
          </a:p>
          <a:p>
            <a:endParaRPr lang="fr-FR" dirty="0"/>
          </a:p>
          <a:p>
            <a:pPr>
              <a:spcBef>
                <a:spcPts val="0"/>
              </a:spcBef>
            </a:pPr>
            <a:r>
              <a:rPr lang="fr-FR" dirty="0"/>
              <a:t>                    Depuis le point d’arborescence à partager</a:t>
            </a:r>
          </a:p>
          <a:p>
            <a:pPr marL="0" indent="0">
              <a:buFont typeface="Wingdings 3" charset="2"/>
              <a:buNone/>
            </a:pPr>
            <a:endParaRPr lang="fr-FR" dirty="0"/>
          </a:p>
          <a:p>
            <a:endParaRPr lang="fr-FR" dirty="0"/>
          </a:p>
          <a:p>
            <a:endParaRPr lang="fr-FR" dirty="0"/>
          </a:p>
        </p:txBody>
      </p:sp>
      <p:pic>
        <p:nvPicPr>
          <p:cNvPr id="2" name="Image 1">
            <a:extLst>
              <a:ext uri="{FF2B5EF4-FFF2-40B4-BE49-F238E27FC236}">
                <a16:creationId xmlns:a16="http://schemas.microsoft.com/office/drawing/2014/main" id="{17E51E4C-7A53-4C59-B41D-D728C120B4DF}"/>
              </a:ext>
            </a:extLst>
          </p:cNvPr>
          <p:cNvPicPr>
            <a:picLocks noChangeAspect="1"/>
          </p:cNvPicPr>
          <p:nvPr/>
        </p:nvPicPr>
        <p:blipFill>
          <a:blip r:embed="rId2"/>
          <a:stretch>
            <a:fillRect/>
          </a:stretch>
        </p:blipFill>
        <p:spPr>
          <a:xfrm>
            <a:off x="689441" y="2968905"/>
            <a:ext cx="6077119" cy="1602321"/>
          </a:xfrm>
          <a:prstGeom prst="rect">
            <a:avLst/>
          </a:prstGeom>
        </p:spPr>
      </p:pic>
      <p:pic>
        <p:nvPicPr>
          <p:cNvPr id="3" name="Image 2">
            <a:extLst>
              <a:ext uri="{FF2B5EF4-FFF2-40B4-BE49-F238E27FC236}">
                <a16:creationId xmlns:a16="http://schemas.microsoft.com/office/drawing/2014/main" id="{743F2FB6-18B3-42F0-B632-2C0741CAB5D4}"/>
              </a:ext>
            </a:extLst>
          </p:cNvPr>
          <p:cNvPicPr>
            <a:picLocks noChangeAspect="1"/>
          </p:cNvPicPr>
          <p:nvPr/>
        </p:nvPicPr>
        <p:blipFill>
          <a:blip r:embed="rId3"/>
          <a:stretch>
            <a:fillRect/>
          </a:stretch>
        </p:blipFill>
        <p:spPr>
          <a:xfrm>
            <a:off x="1197366" y="5042955"/>
            <a:ext cx="3223539" cy="906859"/>
          </a:xfrm>
          <a:prstGeom prst="rect">
            <a:avLst/>
          </a:prstGeom>
        </p:spPr>
      </p:pic>
      <p:pic>
        <p:nvPicPr>
          <p:cNvPr id="8" name="Image 7">
            <a:extLst>
              <a:ext uri="{FF2B5EF4-FFF2-40B4-BE49-F238E27FC236}">
                <a16:creationId xmlns:a16="http://schemas.microsoft.com/office/drawing/2014/main" id="{F9D59E1E-9F92-4D5C-A401-95201FC05E60}"/>
              </a:ext>
            </a:extLst>
          </p:cNvPr>
          <p:cNvPicPr>
            <a:picLocks noChangeAspect="1"/>
          </p:cNvPicPr>
          <p:nvPr/>
        </p:nvPicPr>
        <p:blipFill>
          <a:blip r:embed="rId4"/>
          <a:stretch>
            <a:fillRect/>
          </a:stretch>
        </p:blipFill>
        <p:spPr>
          <a:xfrm>
            <a:off x="7918126" y="4666334"/>
            <a:ext cx="3960844" cy="1915419"/>
          </a:xfrm>
          <a:prstGeom prst="rect">
            <a:avLst/>
          </a:prstGeom>
        </p:spPr>
      </p:pic>
    </p:spTree>
    <p:extLst>
      <p:ext uri="{BB962C8B-B14F-4D97-AF65-F5344CB8AC3E}">
        <p14:creationId xmlns:p14="http://schemas.microsoft.com/office/powerpoint/2010/main" val="3713356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Gestion des partages via PowerShell</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44</a:t>
            </a:fld>
            <a:endParaRPr lang="fr-FR"/>
          </a:p>
        </p:txBody>
      </p:sp>
      <p:sp>
        <p:nvSpPr>
          <p:cNvPr id="6" name="Espace réservé du contenu 1">
            <a:extLst>
              <a:ext uri="{FF2B5EF4-FFF2-40B4-BE49-F238E27FC236}">
                <a16:creationId xmlns:a16="http://schemas.microsoft.com/office/drawing/2014/main" id="{41D1FED1-4326-4429-B586-1F75A65D37B8}"/>
              </a:ext>
            </a:extLst>
          </p:cNvPr>
          <p:cNvSpPr txBox="1">
            <a:spLocks/>
          </p:cNvSpPr>
          <p:nvPr/>
        </p:nvSpPr>
        <p:spPr>
          <a:xfrm>
            <a:off x="0" y="2267005"/>
            <a:ext cx="11607935" cy="35551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Pour gérer les partages via </a:t>
            </a:r>
            <a:r>
              <a:rPr lang="fr-FR" dirty="0" err="1"/>
              <a:t>Powershell</a:t>
            </a:r>
            <a:r>
              <a:rPr lang="fr-FR" dirty="0"/>
              <a:t> on utilisera les commandes suivantes :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graphicFrame>
        <p:nvGraphicFramePr>
          <p:cNvPr id="2" name="Tableau 1">
            <a:extLst>
              <a:ext uri="{FF2B5EF4-FFF2-40B4-BE49-F238E27FC236}">
                <a16:creationId xmlns:a16="http://schemas.microsoft.com/office/drawing/2014/main" id="{B5977ED1-144F-4B8F-9BB3-E455D5D364FA}"/>
              </a:ext>
            </a:extLst>
          </p:cNvPr>
          <p:cNvGraphicFramePr>
            <a:graphicFrameLocks noGrp="1"/>
          </p:cNvGraphicFramePr>
          <p:nvPr>
            <p:extLst>
              <p:ext uri="{D42A27DB-BD31-4B8C-83A1-F6EECF244321}">
                <p14:modId xmlns:p14="http://schemas.microsoft.com/office/powerpoint/2010/main" val="343218358"/>
              </p:ext>
            </p:extLst>
          </p:nvPr>
        </p:nvGraphicFramePr>
        <p:xfrm>
          <a:off x="325187" y="2562467"/>
          <a:ext cx="10957560" cy="2042160"/>
        </p:xfrm>
        <a:graphic>
          <a:graphicData uri="http://schemas.openxmlformats.org/drawingml/2006/table">
            <a:tbl>
              <a:tblPr firstRow="1" bandRow="1">
                <a:tableStyleId>{5C22544A-7EE6-4342-B048-85BDC9FD1C3A}</a:tableStyleId>
              </a:tblPr>
              <a:tblGrid>
                <a:gridCol w="4346802">
                  <a:extLst>
                    <a:ext uri="{9D8B030D-6E8A-4147-A177-3AD203B41FA5}">
                      <a16:colId xmlns:a16="http://schemas.microsoft.com/office/drawing/2014/main" val="20000"/>
                    </a:ext>
                  </a:extLst>
                </a:gridCol>
                <a:gridCol w="2958238">
                  <a:extLst>
                    <a:ext uri="{9D8B030D-6E8A-4147-A177-3AD203B41FA5}">
                      <a16:colId xmlns:a16="http://schemas.microsoft.com/office/drawing/2014/main" val="20001"/>
                    </a:ext>
                  </a:extLst>
                </a:gridCol>
                <a:gridCol w="3652520">
                  <a:extLst>
                    <a:ext uri="{9D8B030D-6E8A-4147-A177-3AD203B41FA5}">
                      <a16:colId xmlns:a16="http://schemas.microsoft.com/office/drawing/2014/main" val="20002"/>
                    </a:ext>
                  </a:extLst>
                </a:gridCol>
              </a:tblGrid>
              <a:tr h="226608">
                <a:tc>
                  <a:txBody>
                    <a:bodyPr/>
                    <a:lstStyle/>
                    <a:p>
                      <a:endParaRPr lang="fr-FR" dirty="0"/>
                    </a:p>
                  </a:txBody>
                  <a:tcPr>
                    <a:noFill/>
                  </a:tcPr>
                </a:tc>
                <a:tc>
                  <a:txBody>
                    <a:bodyPr/>
                    <a:lstStyle/>
                    <a:p>
                      <a:r>
                        <a:rPr lang="fr-FR" dirty="0"/>
                        <a:t>Partage</a:t>
                      </a:r>
                    </a:p>
                  </a:txBody>
                  <a:tcPr/>
                </a:tc>
                <a:tc>
                  <a:txBody>
                    <a:bodyPr/>
                    <a:lstStyle/>
                    <a:p>
                      <a:r>
                        <a:rPr lang="fr-FR" dirty="0"/>
                        <a:t>Privilège de partage</a:t>
                      </a:r>
                    </a:p>
                  </a:txBody>
                  <a:tcPr/>
                </a:tc>
                <a:extLst>
                  <a:ext uri="{0D108BD9-81ED-4DB2-BD59-A6C34878D82A}">
                    <a16:rowId xmlns:a16="http://schemas.microsoft.com/office/drawing/2014/main" val="10000"/>
                  </a:ext>
                </a:extLst>
              </a:tr>
              <a:tr h="207724">
                <a:tc rowSpan="5">
                  <a:txBody>
                    <a:bodyPr/>
                    <a:lstStyle/>
                    <a:p>
                      <a:pPr algn="ctr"/>
                      <a:r>
                        <a:rPr lang="fr-FR" dirty="0" err="1">
                          <a:latin typeface="Courier New" panose="02070309020205020404" pitchFamily="49" charset="0"/>
                          <a:cs typeface="Courier New" panose="02070309020205020404" pitchFamily="49" charset="0"/>
                        </a:rPr>
                        <a:t>Get</a:t>
                      </a:r>
                      <a:r>
                        <a:rPr lang="fr-FR" dirty="0">
                          <a:latin typeface="Courier New" panose="02070309020205020404" pitchFamily="49" charset="0"/>
                          <a:cs typeface="Courier New" panose="02070309020205020404" pitchFamily="49" charset="0"/>
                        </a:rPr>
                        <a:t>-Command *</a:t>
                      </a:r>
                      <a:r>
                        <a:rPr lang="fr-FR" dirty="0" err="1">
                          <a:latin typeface="Courier New" panose="02070309020205020404" pitchFamily="49" charset="0"/>
                          <a:cs typeface="Courier New" panose="02070309020205020404" pitchFamily="49" charset="0"/>
                        </a:rPr>
                        <a:t>SmbShare</a:t>
                      </a:r>
                      <a:r>
                        <a:rPr lang="fr-FR" dirty="0">
                          <a:latin typeface="Courier New" panose="02070309020205020404" pitchFamily="49" charset="0"/>
                          <a:cs typeface="Courier New" panose="02070309020205020404" pitchFamily="49" charset="0"/>
                        </a:rPr>
                        <a:t>*</a:t>
                      </a:r>
                    </a:p>
                  </a:txBody>
                  <a:tcPr anchor="ctr"/>
                </a:tc>
                <a:tc>
                  <a:txBody>
                    <a:bodyPr/>
                    <a:lstStyle/>
                    <a:p>
                      <a:r>
                        <a:rPr lang="fr-FR" sz="1600" dirty="0" err="1">
                          <a:latin typeface="Courier New" panose="02070309020205020404" pitchFamily="49" charset="0"/>
                          <a:cs typeface="Courier New" panose="02070309020205020404" pitchFamily="49" charset="0"/>
                        </a:rPr>
                        <a:t>Get-SmbShare</a:t>
                      </a:r>
                      <a:r>
                        <a:rPr lang="fr-FR" sz="1600" dirty="0">
                          <a:latin typeface="Courier New" panose="02070309020205020404" pitchFamily="49" charset="0"/>
                          <a:cs typeface="Courier New" panose="02070309020205020404" pitchFamily="49" charset="0"/>
                        </a:rPr>
                        <a:t> </a:t>
                      </a:r>
                    </a:p>
                  </a:txBody>
                  <a:tcPr/>
                </a:tc>
                <a:tc>
                  <a:txBody>
                    <a:bodyPr/>
                    <a:lstStyle/>
                    <a:p>
                      <a:r>
                        <a:rPr lang="fr-FR" sz="1600" dirty="0" err="1">
                          <a:latin typeface="Courier New" panose="02070309020205020404" pitchFamily="49" charset="0"/>
                          <a:cs typeface="Courier New" panose="02070309020205020404" pitchFamily="49" charset="0"/>
                        </a:rPr>
                        <a:t>Get-SmbShareAccess</a:t>
                      </a:r>
                      <a:endParaRPr lang="fr-FR"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207724">
                <a:tc vMerge="1">
                  <a:txBody>
                    <a:bodyPr/>
                    <a:lstStyle/>
                    <a:p>
                      <a:endParaRPr lang="fr-FR" dirty="0"/>
                    </a:p>
                  </a:txBody>
                  <a:tcPr/>
                </a:tc>
                <a:tc>
                  <a:txBody>
                    <a:bodyPr/>
                    <a:lstStyle/>
                    <a:p>
                      <a:r>
                        <a:rPr lang="fr-FR" sz="1600" dirty="0">
                          <a:latin typeface="Courier New" panose="02070309020205020404" pitchFamily="49" charset="0"/>
                          <a:cs typeface="Courier New" panose="02070309020205020404" pitchFamily="49" charset="0"/>
                        </a:rPr>
                        <a:t>Set-</a:t>
                      </a:r>
                      <a:r>
                        <a:rPr lang="fr-FR" sz="1600" dirty="0" err="1">
                          <a:latin typeface="Courier New" panose="02070309020205020404" pitchFamily="49" charset="0"/>
                          <a:cs typeface="Courier New" panose="02070309020205020404" pitchFamily="49" charset="0"/>
                        </a:rPr>
                        <a:t>SmbShare</a:t>
                      </a:r>
                      <a:endParaRPr lang="fr-FR" sz="1600" dirty="0">
                        <a:latin typeface="Courier New" panose="02070309020205020404" pitchFamily="49" charset="0"/>
                        <a:cs typeface="Courier New" panose="02070309020205020404" pitchFamily="49" charset="0"/>
                      </a:endParaRPr>
                    </a:p>
                  </a:txBody>
                  <a:tcPr/>
                </a:tc>
                <a:tc>
                  <a:txBody>
                    <a:bodyPr/>
                    <a:lstStyle/>
                    <a:p>
                      <a:r>
                        <a:rPr lang="fr-FR" sz="1600" dirty="0">
                          <a:latin typeface="Courier New" panose="02070309020205020404" pitchFamily="49" charset="0"/>
                          <a:cs typeface="Courier New" panose="02070309020205020404" pitchFamily="49" charset="0"/>
                        </a:rPr>
                        <a:t>Grant-</a:t>
                      </a:r>
                      <a:r>
                        <a:rPr lang="fr-FR" sz="1600" dirty="0" err="1">
                          <a:latin typeface="Courier New" panose="02070309020205020404" pitchFamily="49" charset="0"/>
                          <a:cs typeface="Courier New" panose="02070309020205020404" pitchFamily="49" charset="0"/>
                        </a:rPr>
                        <a:t>SmbShareAccess</a:t>
                      </a:r>
                      <a:endParaRPr lang="fr-FR"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207724">
                <a:tc vMerge="1">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latin typeface="Courier New" panose="02070309020205020404" pitchFamily="49" charset="0"/>
                          <a:cs typeface="Courier New" panose="02070309020205020404" pitchFamily="49" charset="0"/>
                        </a:rPr>
                        <a:t>New-</a:t>
                      </a:r>
                      <a:r>
                        <a:rPr lang="fr-FR" sz="1600" dirty="0" err="1">
                          <a:latin typeface="Courier New" panose="02070309020205020404" pitchFamily="49" charset="0"/>
                          <a:cs typeface="Courier New" panose="02070309020205020404" pitchFamily="49" charset="0"/>
                        </a:rPr>
                        <a:t>SmbShare</a:t>
                      </a:r>
                      <a:endParaRPr lang="fr-FR" sz="1600" dirty="0">
                        <a:latin typeface="Courier New" panose="02070309020205020404" pitchFamily="49" charset="0"/>
                        <a:cs typeface="Courier New" panose="02070309020205020404" pitchFamily="49" charset="0"/>
                      </a:endParaRPr>
                    </a:p>
                  </a:txBody>
                  <a:tcPr/>
                </a:tc>
                <a:tc>
                  <a:txBody>
                    <a:bodyPr/>
                    <a:lstStyle/>
                    <a:p>
                      <a:r>
                        <a:rPr lang="fr-FR" sz="1600" dirty="0" err="1">
                          <a:latin typeface="Courier New" panose="02070309020205020404" pitchFamily="49" charset="0"/>
                          <a:cs typeface="Courier New" panose="02070309020205020404" pitchFamily="49" charset="0"/>
                        </a:rPr>
                        <a:t>Revoke-SmbShareAccess</a:t>
                      </a:r>
                      <a:endParaRPr lang="fr-FR"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207724">
                <a:tc vMerge="1">
                  <a:txBody>
                    <a:bodyPr/>
                    <a:lstStyle/>
                    <a:p>
                      <a:endParaRPr lang="fr-FR" dirty="0"/>
                    </a:p>
                  </a:txBody>
                  <a:tcPr/>
                </a:tc>
                <a:tc>
                  <a:txBody>
                    <a:bodyPr/>
                    <a:lstStyle/>
                    <a:p>
                      <a:r>
                        <a:rPr lang="fr-FR" sz="1600" dirty="0" err="1">
                          <a:latin typeface="Courier New" panose="02070309020205020404" pitchFamily="49" charset="0"/>
                          <a:cs typeface="Courier New" panose="02070309020205020404" pitchFamily="49" charset="0"/>
                        </a:rPr>
                        <a:t>Remove-SmbShare</a:t>
                      </a:r>
                      <a:endParaRPr lang="fr-FR" sz="1600" dirty="0">
                        <a:latin typeface="Courier New" panose="02070309020205020404" pitchFamily="49" charset="0"/>
                        <a:cs typeface="Courier New" panose="02070309020205020404" pitchFamily="49" charset="0"/>
                      </a:endParaRPr>
                    </a:p>
                  </a:txBody>
                  <a:tcPr/>
                </a:tc>
                <a:tc>
                  <a:txBody>
                    <a:bodyPr/>
                    <a:lstStyle/>
                    <a:p>
                      <a:r>
                        <a:rPr lang="fr-FR" sz="1600" dirty="0">
                          <a:latin typeface="Courier New" panose="02070309020205020404" pitchFamily="49" charset="0"/>
                          <a:cs typeface="Courier New" panose="02070309020205020404" pitchFamily="49" charset="0"/>
                        </a:rPr>
                        <a:t>Block-</a:t>
                      </a:r>
                      <a:r>
                        <a:rPr lang="fr-FR" sz="1600" dirty="0" err="1">
                          <a:latin typeface="Courier New" panose="02070309020205020404" pitchFamily="49" charset="0"/>
                          <a:cs typeface="Courier New" panose="02070309020205020404" pitchFamily="49" charset="0"/>
                        </a:rPr>
                        <a:t>SmbShareAccess</a:t>
                      </a:r>
                      <a:endParaRPr lang="fr-FR"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207724">
                <a:tc vMerge="1">
                  <a:txBody>
                    <a:bodyPr/>
                    <a:lstStyle/>
                    <a:p>
                      <a:endParaRPr lang="fr-FR" dirty="0"/>
                    </a:p>
                  </a:txBody>
                  <a:tcPr/>
                </a:tc>
                <a:tc>
                  <a:txBody>
                    <a:bodyPr/>
                    <a:lstStyle/>
                    <a:p>
                      <a:endParaRPr lang="fr-FR" sz="1600" dirty="0">
                        <a:latin typeface="Courier New" panose="02070309020205020404" pitchFamily="49" charset="0"/>
                        <a:cs typeface="Courier New" panose="02070309020205020404" pitchFamily="49" charset="0"/>
                      </a:endParaRPr>
                    </a:p>
                  </a:txBody>
                  <a:tcPr/>
                </a:tc>
                <a:tc>
                  <a:txBody>
                    <a:bodyPr/>
                    <a:lstStyle/>
                    <a:p>
                      <a:r>
                        <a:rPr lang="fr-FR" sz="1600" dirty="0" err="1">
                          <a:latin typeface="Courier New" panose="02070309020205020404" pitchFamily="49" charset="0"/>
                          <a:cs typeface="Courier New" panose="02070309020205020404" pitchFamily="49" charset="0"/>
                        </a:rPr>
                        <a:t>Unblock-SmbShareAccess</a:t>
                      </a:r>
                      <a:endParaRPr lang="fr-FR"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bl>
          </a:graphicData>
        </a:graphic>
      </p:graphicFrame>
      <p:graphicFrame>
        <p:nvGraphicFramePr>
          <p:cNvPr id="3" name="Tableau 2">
            <a:extLst>
              <a:ext uri="{FF2B5EF4-FFF2-40B4-BE49-F238E27FC236}">
                <a16:creationId xmlns:a16="http://schemas.microsoft.com/office/drawing/2014/main" id="{EBECFBE6-2B59-4CF7-A35C-105B96FA4315}"/>
              </a:ext>
            </a:extLst>
          </p:cNvPr>
          <p:cNvGraphicFramePr>
            <a:graphicFrameLocks noGrp="1"/>
          </p:cNvGraphicFramePr>
          <p:nvPr>
            <p:extLst>
              <p:ext uri="{D42A27DB-BD31-4B8C-83A1-F6EECF244321}">
                <p14:modId xmlns:p14="http://schemas.microsoft.com/office/powerpoint/2010/main" val="1078298350"/>
              </p:ext>
            </p:extLst>
          </p:nvPr>
        </p:nvGraphicFramePr>
        <p:xfrm>
          <a:off x="422399" y="4662351"/>
          <a:ext cx="11208491" cy="1899920"/>
        </p:xfrm>
        <a:graphic>
          <a:graphicData uri="http://schemas.openxmlformats.org/drawingml/2006/table">
            <a:tbl>
              <a:tblPr bandRow="1">
                <a:tableStyleId>{5C22544A-7EE6-4342-B048-85BDC9FD1C3A}</a:tableStyleId>
              </a:tblPr>
              <a:tblGrid>
                <a:gridCol w="2778968">
                  <a:extLst>
                    <a:ext uri="{9D8B030D-6E8A-4147-A177-3AD203B41FA5}">
                      <a16:colId xmlns:a16="http://schemas.microsoft.com/office/drawing/2014/main" val="20000"/>
                    </a:ext>
                  </a:extLst>
                </a:gridCol>
                <a:gridCol w="8429523">
                  <a:extLst>
                    <a:ext uri="{9D8B030D-6E8A-4147-A177-3AD203B41FA5}">
                      <a16:colId xmlns:a16="http://schemas.microsoft.com/office/drawing/2014/main" val="20001"/>
                    </a:ext>
                  </a:extLst>
                </a:gridCol>
              </a:tblGrid>
              <a:tr h="370840">
                <a:tc>
                  <a:txBody>
                    <a:bodyPr/>
                    <a:lstStyle/>
                    <a:p>
                      <a:r>
                        <a:rPr lang="fr-FR" sz="1600" b="1" dirty="0">
                          <a:latin typeface="Courier New" panose="02070309020205020404" pitchFamily="49" charset="0"/>
                          <a:cs typeface="Courier New" panose="02070309020205020404" pitchFamily="49" charset="0"/>
                        </a:rPr>
                        <a:t>PS&gt; </a:t>
                      </a:r>
                      <a:r>
                        <a:rPr lang="fr-FR" sz="1600" b="1" dirty="0" err="1">
                          <a:latin typeface="Courier New" panose="02070309020205020404" pitchFamily="49" charset="0"/>
                          <a:cs typeface="Courier New" panose="02070309020205020404" pitchFamily="49" charset="0"/>
                        </a:rPr>
                        <a:t>Get-SmbShare</a:t>
                      </a:r>
                      <a:endParaRPr lang="fr-FR" sz="1600" b="1" dirty="0">
                        <a:latin typeface="Courier New" panose="02070309020205020404" pitchFamily="49" charset="0"/>
                        <a:cs typeface="Courier New" panose="02070309020205020404" pitchFamily="49" charset="0"/>
                      </a:endParaRPr>
                    </a:p>
                  </a:txBody>
                  <a:tcPr anchor="ctr"/>
                </a:tc>
                <a:tc>
                  <a:txBody>
                    <a:bodyPr/>
                    <a:lstStyle/>
                    <a:p>
                      <a:r>
                        <a:rPr lang="fr-FR" sz="1400" dirty="0">
                          <a:latin typeface="Courier New" panose="02070309020205020404" pitchFamily="49" charset="0"/>
                          <a:cs typeface="Courier New" panose="02070309020205020404" pitchFamily="49" charset="0"/>
                        </a:rPr>
                        <a:t>Name            </a:t>
                      </a:r>
                      <a:r>
                        <a:rPr lang="fr-FR" sz="1400" dirty="0" err="1">
                          <a:latin typeface="Courier New" panose="02070309020205020404" pitchFamily="49" charset="0"/>
                          <a:cs typeface="Courier New" panose="02070309020205020404" pitchFamily="49" charset="0"/>
                        </a:rPr>
                        <a:t>ScopeName</a:t>
                      </a:r>
                      <a:r>
                        <a:rPr lang="fr-FR" sz="1400" dirty="0">
                          <a:latin typeface="Courier New" panose="02070309020205020404" pitchFamily="49" charset="0"/>
                          <a:cs typeface="Courier New" panose="02070309020205020404" pitchFamily="49" charset="0"/>
                        </a:rPr>
                        <a:t>      Path        Description               </a:t>
                      </a:r>
                    </a:p>
                    <a:p>
                      <a:r>
                        <a:rPr lang="fr-FR" sz="1400" dirty="0">
                          <a:latin typeface="Courier New" panose="02070309020205020404" pitchFamily="49" charset="0"/>
                          <a:cs typeface="Courier New" panose="02070309020205020404" pitchFamily="49" charset="0"/>
                        </a:rPr>
                        <a:t>----            ---------      ----        -----------               </a:t>
                      </a:r>
                    </a:p>
                    <a:p>
                      <a:r>
                        <a:rPr lang="fr-FR" sz="1400" dirty="0">
                          <a:latin typeface="Courier New" panose="02070309020205020404" pitchFamily="49" charset="0"/>
                          <a:cs typeface="Courier New" panose="02070309020205020404" pitchFamily="49" charset="0"/>
                        </a:rPr>
                        <a:t>ADMIN$                  *      C:\Windows  </a:t>
                      </a:r>
                      <a:r>
                        <a:rPr lang="fr-FR" sz="1400" dirty="0" err="1">
                          <a:latin typeface="Courier New" panose="02070309020205020404" pitchFamily="49" charset="0"/>
                          <a:cs typeface="Courier New" panose="02070309020205020404" pitchFamily="49" charset="0"/>
                        </a:rPr>
                        <a:t>Remote</a:t>
                      </a:r>
                      <a:r>
                        <a:rPr lang="fr-FR" sz="1400" dirty="0">
                          <a:latin typeface="Courier New" panose="02070309020205020404" pitchFamily="49" charset="0"/>
                          <a:cs typeface="Courier New" panose="02070309020205020404" pitchFamily="49" charset="0"/>
                        </a:rPr>
                        <a:t> Admin    </a:t>
                      </a:r>
                    </a:p>
                    <a:p>
                      <a:r>
                        <a:rPr lang="fr-FR" sz="1400" dirty="0">
                          <a:latin typeface="Courier New" panose="02070309020205020404" pitchFamily="49" charset="0"/>
                          <a:cs typeface="Courier New" panose="02070309020205020404" pitchFamily="49" charset="0"/>
                        </a:rPr>
                        <a:t>C$                      *      C:\         Default </a:t>
                      </a:r>
                      <a:r>
                        <a:rPr lang="fr-FR" sz="1400" dirty="0" err="1">
                          <a:latin typeface="Courier New" panose="02070309020205020404" pitchFamily="49" charset="0"/>
                          <a:cs typeface="Courier New" panose="02070309020205020404" pitchFamily="49" charset="0"/>
                        </a:rPr>
                        <a:t>share</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IPC$                    *                  </a:t>
                      </a:r>
                      <a:r>
                        <a:rPr lang="fr-FR" sz="1400" dirty="0" err="1">
                          <a:latin typeface="Courier New" panose="02070309020205020404" pitchFamily="49" charset="0"/>
                          <a:cs typeface="Courier New" panose="02070309020205020404" pitchFamily="49" charset="0"/>
                        </a:rPr>
                        <a:t>Remote</a:t>
                      </a:r>
                      <a:r>
                        <a:rPr lang="fr-FR" sz="1400" dirty="0">
                          <a:latin typeface="Courier New" panose="02070309020205020404" pitchFamily="49" charset="0"/>
                          <a:cs typeface="Courier New" panose="02070309020205020404" pitchFamily="49" charset="0"/>
                        </a:rPr>
                        <a:t> IPC </a:t>
                      </a:r>
                    </a:p>
                  </a:txBody>
                  <a:tcPr/>
                </a:tc>
                <a:extLst>
                  <a:ext uri="{0D108BD9-81ED-4DB2-BD59-A6C34878D82A}">
                    <a16:rowId xmlns:a16="http://schemas.microsoft.com/office/drawing/2014/main" val="10000"/>
                  </a:ext>
                </a:extLst>
              </a:tr>
              <a:tr h="370840">
                <a:tc gridSpan="2">
                  <a:txBody>
                    <a:bodyPr/>
                    <a:lstStyle/>
                    <a:p>
                      <a:r>
                        <a:rPr lang="fr-FR" dirty="0"/>
                        <a:t>La commande ci-dessous pourra être utile pour n’afficher que les partages visibles</a:t>
                      </a:r>
                    </a:p>
                  </a:txBody>
                  <a:tcPr>
                    <a:noFill/>
                  </a:tcPr>
                </a:tc>
                <a:tc hMerge="1">
                  <a:txBody>
                    <a:bodyPr/>
                    <a:lstStyle/>
                    <a:p>
                      <a:endParaRPr lang="fr-FR"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Get-</a:t>
                      </a:r>
                      <a:r>
                        <a:rPr lang="en-US" sz="1600" dirty="0" err="1">
                          <a:latin typeface="Courier New" panose="02070309020205020404" pitchFamily="49" charset="0"/>
                          <a:cs typeface="Courier New" panose="02070309020205020404" pitchFamily="49" charset="0"/>
                        </a:rPr>
                        <a:t>SmbShare</a:t>
                      </a:r>
                      <a:r>
                        <a:rPr lang="en-US" sz="1600" dirty="0">
                          <a:latin typeface="Courier New" panose="02070309020205020404" pitchFamily="49" charset="0"/>
                          <a:cs typeface="Courier New" panose="02070309020205020404" pitchFamily="49" charset="0"/>
                        </a:rPr>
                        <a:t> | Where-Object -Property name -</a:t>
                      </a:r>
                      <a:r>
                        <a:rPr lang="en-US" sz="1600" dirty="0" err="1">
                          <a:latin typeface="Courier New" panose="02070309020205020404" pitchFamily="49" charset="0"/>
                          <a:cs typeface="Courier New" panose="02070309020205020404" pitchFamily="49" charset="0"/>
                        </a:rPr>
                        <a:t>notlike</a:t>
                      </a:r>
                      <a:r>
                        <a:rPr lang="en-US" sz="1600" dirty="0">
                          <a:latin typeface="Courier New" panose="02070309020205020404" pitchFamily="49" charset="0"/>
                          <a:cs typeface="Courier New" panose="02070309020205020404" pitchFamily="49" charset="0"/>
                        </a:rPr>
                        <a:t> *$</a:t>
                      </a:r>
                      <a:endParaRPr lang="fr-FR" sz="1600" dirty="0">
                        <a:latin typeface="Courier New" panose="02070309020205020404" pitchFamily="49" charset="0"/>
                        <a:cs typeface="Courier New" panose="02070309020205020404" pitchFamily="49" charset="0"/>
                      </a:endParaRPr>
                    </a:p>
                  </a:txBody>
                  <a:tcPr/>
                </a:tc>
                <a:tc hMerge="1">
                  <a:txBody>
                    <a:bodyPr/>
                    <a:lstStyle/>
                    <a:p>
                      <a:endParaRPr lang="fr-FR"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21478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179511" y="544324"/>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b="1" dirty="0">
                <a:solidFill>
                  <a:schemeClr val="bg1"/>
                </a:solidFill>
              </a:rPr>
              <a:t>Créer un partage avec PowerShell</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45</a:t>
            </a:fld>
            <a:endParaRPr lang="fr-FR"/>
          </a:p>
        </p:txBody>
      </p:sp>
      <p:sp>
        <p:nvSpPr>
          <p:cNvPr id="6" name="Espace réservé du contenu 1">
            <a:extLst>
              <a:ext uri="{FF2B5EF4-FFF2-40B4-BE49-F238E27FC236}">
                <a16:creationId xmlns:a16="http://schemas.microsoft.com/office/drawing/2014/main" id="{0D45FA46-6D97-4A81-83E0-83A4D4B4ED4F}"/>
              </a:ext>
            </a:extLst>
          </p:cNvPr>
          <p:cNvSpPr txBox="1">
            <a:spLocks/>
          </p:cNvSpPr>
          <p:nvPr/>
        </p:nvSpPr>
        <p:spPr>
          <a:xfrm>
            <a:off x="689441" y="2665512"/>
            <a:ext cx="11508183" cy="5328592"/>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Création d’un nouveau partage</a:t>
            </a:r>
          </a:p>
          <a:p>
            <a:pPr marL="0" indent="0">
              <a:buFont typeface="Wingdings 3" charset="2"/>
              <a:buNone/>
            </a:pPr>
            <a:endParaRPr lang="en-US" sz="1600" dirty="0">
              <a:latin typeface="Courier New" panose="02070309020205020404" pitchFamily="49" charset="0"/>
              <a:cs typeface="Courier New" panose="02070309020205020404" pitchFamily="49" charset="0"/>
            </a:endParaRPr>
          </a:p>
          <a:p>
            <a:pPr marL="0" indent="0">
              <a:buFont typeface="Wingdings 3" charset="2"/>
              <a:buNone/>
            </a:pPr>
            <a:endParaRPr lang="en-US" sz="1600" dirty="0">
              <a:latin typeface="Courier New" panose="02070309020205020404" pitchFamily="49" charset="0"/>
              <a:cs typeface="Courier New" panose="02070309020205020404" pitchFamily="49" charset="0"/>
            </a:endParaRPr>
          </a:p>
          <a:p>
            <a:r>
              <a:rPr lang="fr-FR" dirty="0">
                <a:solidFill>
                  <a:prstClr val="black"/>
                </a:solidFill>
              </a:rPr>
              <a:t>Ajout de privilèges à un partage existant</a:t>
            </a:r>
          </a:p>
          <a:p>
            <a:pPr marL="0" indent="0">
              <a:buFont typeface="Wingdings 3" charset="2"/>
              <a:buNone/>
            </a:pPr>
            <a:endParaRPr lang="en-US" sz="1600" dirty="0">
              <a:latin typeface="Courier New" panose="02070309020205020404" pitchFamily="49" charset="0"/>
              <a:cs typeface="Courier New" panose="02070309020205020404" pitchFamily="49" charset="0"/>
            </a:endParaRPr>
          </a:p>
          <a:p>
            <a:pPr marL="0" indent="0">
              <a:buFont typeface="Wingdings 3" charset="2"/>
              <a:buNone/>
            </a:pPr>
            <a:endParaRPr lang="en-US" sz="1600" dirty="0">
              <a:latin typeface="Courier New" panose="02070309020205020404" pitchFamily="49" charset="0"/>
              <a:cs typeface="Courier New" panose="02070309020205020404" pitchFamily="49" charset="0"/>
            </a:endParaRPr>
          </a:p>
          <a:p>
            <a:pPr marL="0" indent="0">
              <a:buFont typeface="Wingdings 3" charset="2"/>
              <a:buNone/>
            </a:pPr>
            <a:endParaRPr lang="en-US" sz="1600" dirty="0">
              <a:latin typeface="Courier New" panose="02070309020205020404" pitchFamily="49" charset="0"/>
              <a:cs typeface="Courier New" panose="02070309020205020404" pitchFamily="49" charset="0"/>
            </a:endParaRPr>
          </a:p>
          <a:p>
            <a:r>
              <a:rPr lang="fr-FR" dirty="0">
                <a:solidFill>
                  <a:prstClr val="black"/>
                </a:solidFill>
              </a:rPr>
              <a:t>Contrôle du résultat des actions précédentes</a:t>
            </a:r>
          </a:p>
          <a:p>
            <a:endParaRPr lang="fr-FR" sz="1600" dirty="0">
              <a:solidFill>
                <a:prstClr val="black"/>
              </a:solidFill>
              <a:latin typeface="Courier New" panose="02070309020205020404" pitchFamily="49" charset="0"/>
              <a:cs typeface="Courier New" panose="02070309020205020404" pitchFamily="49" charset="0"/>
            </a:endParaRPr>
          </a:p>
          <a:p>
            <a:endParaRPr lang="fr-FR" sz="1600" dirty="0">
              <a:solidFill>
                <a:prstClr val="black"/>
              </a:solidFill>
              <a:latin typeface="Courier New" panose="02070309020205020404" pitchFamily="49" charset="0"/>
              <a:cs typeface="Courier New" panose="02070309020205020404" pitchFamily="49" charset="0"/>
            </a:endParaRPr>
          </a:p>
          <a:p>
            <a:endParaRPr lang="fr-FR" sz="1600" dirty="0">
              <a:solidFill>
                <a:prstClr val="black"/>
              </a:solidFill>
              <a:latin typeface="Courier New" panose="02070309020205020404" pitchFamily="49" charset="0"/>
              <a:cs typeface="Courier New" panose="02070309020205020404" pitchFamily="49" charset="0"/>
            </a:endParaRPr>
          </a:p>
          <a:p>
            <a:endParaRPr lang="fr-FR" sz="1600" dirty="0">
              <a:solidFill>
                <a:prstClr val="black"/>
              </a:solidFill>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pPr marL="0" indent="0">
              <a:buFont typeface="Wingdings 3" charset="2"/>
              <a:buNone/>
            </a:pPr>
            <a:endParaRPr lang="fr-FR" sz="1600" dirty="0">
              <a:latin typeface="Courier New" panose="02070309020205020404" pitchFamily="49" charset="0"/>
              <a:cs typeface="Courier New" panose="02070309020205020404" pitchFamily="49" charset="0"/>
            </a:endParaRPr>
          </a:p>
          <a:p>
            <a:pPr marL="0" indent="0">
              <a:buFont typeface="Wingdings 3" charset="2"/>
              <a:buNone/>
            </a:pPr>
            <a:endParaRPr lang="fr-FR" sz="1600" dirty="0">
              <a:latin typeface="Courier New" panose="02070309020205020404" pitchFamily="49" charset="0"/>
              <a:cs typeface="Courier New" panose="02070309020205020404" pitchFamily="49" charset="0"/>
            </a:endParaRPr>
          </a:p>
          <a:p>
            <a:pPr marL="0" indent="0">
              <a:buFont typeface="Wingdings 3" charset="2"/>
              <a:buNone/>
            </a:pPr>
            <a:endParaRPr lang="fr-FR" sz="1600" dirty="0">
              <a:latin typeface="Courier New" panose="02070309020205020404" pitchFamily="49" charset="0"/>
              <a:cs typeface="Courier New" panose="02070309020205020404" pitchFamily="49" charset="0"/>
            </a:endParaRPr>
          </a:p>
          <a:p>
            <a:pPr marL="0" indent="0">
              <a:buFont typeface="Wingdings 3" charset="2"/>
              <a:buNone/>
            </a:pPr>
            <a:r>
              <a:rPr lang="fr-FR" sz="1600" dirty="0">
                <a:latin typeface="Courier New" panose="02070309020205020404" pitchFamily="49" charset="0"/>
                <a:cs typeface="Courier New" panose="02070309020205020404" pitchFamily="49" charset="0"/>
              </a:rPr>
              <a:t>  </a:t>
            </a:r>
          </a:p>
          <a:p>
            <a:pPr marL="0" indent="0">
              <a:buFont typeface="Wingdings 3" charset="2"/>
              <a:buNone/>
            </a:pPr>
            <a:r>
              <a:rPr lang="fr-FR" sz="1600" dirty="0">
                <a:latin typeface="Courier New" panose="02070309020205020404" pitchFamily="49" charset="0"/>
                <a:cs typeface="Courier New" panose="02070309020205020404" pitchFamily="49" charset="0"/>
              </a:rPr>
              <a:t>.</a:t>
            </a:r>
          </a:p>
          <a:p>
            <a:pPr marL="0" indent="0">
              <a:buFont typeface="Wingdings 3" charset="2"/>
              <a:buNone/>
            </a:pPr>
            <a:endParaRPr lang="fr-FR" sz="1600" dirty="0">
              <a:latin typeface="Courier New" panose="02070309020205020404" pitchFamily="49" charset="0"/>
              <a:cs typeface="Courier New" panose="02070309020205020404" pitchFamily="49" charset="0"/>
            </a:endParaRPr>
          </a:p>
          <a:p>
            <a:pPr marL="0" indent="0">
              <a:buFont typeface="Wingdings 3" charset="2"/>
              <a:buNone/>
            </a:pPr>
            <a:endParaRPr lang="fr-FR" sz="1600" dirty="0">
              <a:latin typeface="Courier New" panose="02070309020205020404" pitchFamily="49" charset="0"/>
              <a:cs typeface="Courier New" panose="02070309020205020404" pitchFamily="49" charset="0"/>
            </a:endParaRPr>
          </a:p>
          <a:p>
            <a:pPr marL="0" indent="0">
              <a:buFont typeface="Wingdings 3" charset="2"/>
              <a:buNone/>
            </a:pPr>
            <a:endParaRPr lang="fr-FR" sz="1600" dirty="0">
              <a:latin typeface="Courier New" panose="02070309020205020404" pitchFamily="49" charset="0"/>
              <a:cs typeface="Courier New" panose="02070309020205020404" pitchFamily="49" charset="0"/>
            </a:endParaRPr>
          </a:p>
        </p:txBody>
      </p:sp>
      <p:graphicFrame>
        <p:nvGraphicFramePr>
          <p:cNvPr id="2" name="Tableau 1">
            <a:extLst>
              <a:ext uri="{FF2B5EF4-FFF2-40B4-BE49-F238E27FC236}">
                <a16:creationId xmlns:a16="http://schemas.microsoft.com/office/drawing/2014/main" id="{D366A745-8210-48F0-A42F-0E884825BE0D}"/>
              </a:ext>
            </a:extLst>
          </p:cNvPr>
          <p:cNvGraphicFramePr>
            <a:graphicFrameLocks noGrp="1"/>
          </p:cNvGraphicFramePr>
          <p:nvPr>
            <p:extLst>
              <p:ext uri="{D42A27DB-BD31-4B8C-83A1-F6EECF244321}">
                <p14:modId xmlns:p14="http://schemas.microsoft.com/office/powerpoint/2010/main" val="1292682418"/>
              </p:ext>
            </p:extLst>
          </p:nvPr>
        </p:nvGraphicFramePr>
        <p:xfrm>
          <a:off x="894406" y="3050903"/>
          <a:ext cx="8845152" cy="360040"/>
        </p:xfrm>
        <a:graphic>
          <a:graphicData uri="http://schemas.openxmlformats.org/drawingml/2006/table">
            <a:tbl>
              <a:tblPr firstRow="1" bandRow="1">
                <a:tableStyleId>{5C22544A-7EE6-4342-B048-85BDC9FD1C3A}</a:tableStyleId>
              </a:tblPr>
              <a:tblGrid>
                <a:gridCol w="8845152">
                  <a:extLst>
                    <a:ext uri="{9D8B030D-6E8A-4147-A177-3AD203B41FA5}">
                      <a16:colId xmlns:a16="http://schemas.microsoft.com/office/drawing/2014/main" val="20000"/>
                    </a:ext>
                  </a:extLst>
                </a:gridCol>
              </a:tblGrid>
              <a:tr h="360040">
                <a:tc>
                  <a:txBody>
                    <a:bodyPr/>
                    <a:lstStyle/>
                    <a:p>
                      <a:pPr marL="0" marR="0" lvl="0" indent="0" algn="l" defTabSz="914400" rtl="0" eaLnBrk="1" fontAlgn="auto" latinLnBrk="0" hangingPunct="1">
                        <a:lnSpc>
                          <a:spcPct val="100000"/>
                        </a:lnSpc>
                        <a:spcBef>
                          <a:spcPct val="20000"/>
                        </a:spcBef>
                        <a:spcAft>
                          <a:spcPts val="0"/>
                        </a:spcAft>
                        <a:buClr>
                          <a:srgbClr val="008093"/>
                        </a:buClr>
                        <a:buSzTx/>
                        <a:buFont typeface="Wingdings" pitchFamily="2" charset="2"/>
                        <a:buNone/>
                        <a:tabLst/>
                        <a:defRPr/>
                      </a:pP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PS&gt; </a:t>
                      </a:r>
                      <a:r>
                        <a:rPr kumimoji="0" lang="en-US" sz="15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New-</a:t>
                      </a:r>
                      <a:r>
                        <a:rPr kumimoji="0" lang="en-US" sz="15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Smbshare</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-Name DATA -Path G:\data -</a:t>
                      </a:r>
                      <a:r>
                        <a:rPr kumimoji="0" lang="en-US"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FullAccess</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'Everyone‘</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 name="Tableau 2">
            <a:extLst>
              <a:ext uri="{FF2B5EF4-FFF2-40B4-BE49-F238E27FC236}">
                <a16:creationId xmlns:a16="http://schemas.microsoft.com/office/drawing/2014/main" id="{A35FDA66-18FE-4178-A487-8A0A3BFB01CE}"/>
              </a:ext>
            </a:extLst>
          </p:cNvPr>
          <p:cNvGraphicFramePr>
            <a:graphicFrameLocks noGrp="1"/>
          </p:cNvGraphicFramePr>
          <p:nvPr>
            <p:extLst>
              <p:ext uri="{D42A27DB-BD31-4B8C-83A1-F6EECF244321}">
                <p14:modId xmlns:p14="http://schemas.microsoft.com/office/powerpoint/2010/main" val="455392570"/>
              </p:ext>
            </p:extLst>
          </p:nvPr>
        </p:nvGraphicFramePr>
        <p:xfrm>
          <a:off x="1044036" y="3949555"/>
          <a:ext cx="8845152" cy="579120"/>
        </p:xfrm>
        <a:graphic>
          <a:graphicData uri="http://schemas.openxmlformats.org/drawingml/2006/table">
            <a:tbl>
              <a:tblPr firstRow="1" bandRow="1">
                <a:tableStyleId>{5C22544A-7EE6-4342-B048-85BDC9FD1C3A}</a:tableStyleId>
              </a:tblPr>
              <a:tblGrid>
                <a:gridCol w="8845152">
                  <a:extLst>
                    <a:ext uri="{9D8B030D-6E8A-4147-A177-3AD203B41FA5}">
                      <a16:colId xmlns:a16="http://schemas.microsoft.com/office/drawing/2014/main" val="20000"/>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urier New" panose="02070309020205020404" pitchFamily="49" charset="0"/>
                          <a:cs typeface="Courier New" panose="02070309020205020404" pitchFamily="49" charset="0"/>
                        </a:rPr>
                        <a:t>PS&gt; Get-</a:t>
                      </a:r>
                      <a:r>
                        <a:rPr lang="en-US" sz="1600" b="0" dirty="0" err="1">
                          <a:solidFill>
                            <a:schemeClr val="tx1"/>
                          </a:solidFill>
                          <a:latin typeface="Courier New" panose="02070309020205020404" pitchFamily="49" charset="0"/>
                          <a:cs typeface="Courier New" panose="02070309020205020404" pitchFamily="49" charset="0"/>
                        </a:rPr>
                        <a:t>SmbShare</a:t>
                      </a:r>
                      <a:r>
                        <a:rPr lang="en-US" sz="1600" b="0" dirty="0">
                          <a:solidFill>
                            <a:schemeClr val="tx1"/>
                          </a:solidFill>
                          <a:latin typeface="Courier New" panose="02070309020205020404" pitchFamily="49" charset="0"/>
                          <a:cs typeface="Courier New" panose="02070309020205020404" pitchFamily="49" charset="0"/>
                        </a:rPr>
                        <a:t> -name DATA | </a:t>
                      </a:r>
                      <a:r>
                        <a:rPr lang="en-US" sz="1600" b="1" dirty="0">
                          <a:solidFill>
                            <a:schemeClr val="tx1"/>
                          </a:solidFill>
                          <a:latin typeface="Courier New" panose="02070309020205020404" pitchFamily="49" charset="0"/>
                          <a:cs typeface="Courier New" panose="02070309020205020404" pitchFamily="49" charset="0"/>
                        </a:rPr>
                        <a:t>Grant-</a:t>
                      </a:r>
                      <a:r>
                        <a:rPr lang="en-US" sz="1600" b="1" dirty="0" err="1">
                          <a:solidFill>
                            <a:schemeClr val="tx1"/>
                          </a:solidFill>
                          <a:latin typeface="Courier New" panose="02070309020205020404" pitchFamily="49" charset="0"/>
                          <a:cs typeface="Courier New" panose="02070309020205020404" pitchFamily="49" charset="0"/>
                        </a:rPr>
                        <a:t>SmbShareAccess</a:t>
                      </a:r>
                      <a:r>
                        <a:rPr lang="en-US" sz="1600" b="0" dirty="0">
                          <a:solidFill>
                            <a:schemeClr val="tx1"/>
                          </a:solidFill>
                          <a:latin typeface="Courier New" panose="02070309020205020404" pitchFamily="49" charset="0"/>
                          <a:cs typeface="Courier New" panose="02070309020205020404" pitchFamily="49" charset="0"/>
                        </a:rPr>
                        <a:t> -</a:t>
                      </a:r>
                      <a:r>
                        <a:rPr lang="en-US" sz="1600" b="0" dirty="0" err="1">
                          <a:solidFill>
                            <a:schemeClr val="tx1"/>
                          </a:solidFill>
                          <a:latin typeface="Courier New" panose="02070309020205020404" pitchFamily="49" charset="0"/>
                          <a:cs typeface="Courier New" panose="02070309020205020404" pitchFamily="49" charset="0"/>
                        </a:rPr>
                        <a:t>AccountName</a:t>
                      </a:r>
                      <a:r>
                        <a:rPr lang="en-US" sz="1600" b="0" dirty="0">
                          <a:solidFill>
                            <a:schemeClr val="tx1"/>
                          </a:solidFill>
                          <a:latin typeface="Courier New" panose="02070309020205020404" pitchFamily="49" charset="0"/>
                          <a:cs typeface="Courier New" panose="02070309020205020404" pitchFamily="49" charset="0"/>
                        </a:rPr>
                        <a:t> Administrator -</a:t>
                      </a:r>
                      <a:r>
                        <a:rPr lang="en-US" sz="1600" b="0" dirty="0" err="1">
                          <a:solidFill>
                            <a:schemeClr val="tx1"/>
                          </a:solidFill>
                          <a:latin typeface="Courier New" panose="02070309020205020404" pitchFamily="49" charset="0"/>
                          <a:cs typeface="Courier New" panose="02070309020205020404" pitchFamily="49" charset="0"/>
                        </a:rPr>
                        <a:t>AccessRight</a:t>
                      </a:r>
                      <a:r>
                        <a:rPr lang="en-US" sz="1600" b="0" dirty="0">
                          <a:solidFill>
                            <a:schemeClr val="tx1"/>
                          </a:solidFill>
                          <a:latin typeface="Courier New" panose="02070309020205020404" pitchFamily="49" charset="0"/>
                          <a:cs typeface="Courier New" panose="02070309020205020404" pitchFamily="49" charset="0"/>
                        </a:rPr>
                        <a:t> Change –Force</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4" name="Tableau 13">
            <a:extLst>
              <a:ext uri="{FF2B5EF4-FFF2-40B4-BE49-F238E27FC236}">
                <a16:creationId xmlns:a16="http://schemas.microsoft.com/office/drawing/2014/main" id="{A1A9C94F-B312-44DC-A117-C10669540266}"/>
              </a:ext>
            </a:extLst>
          </p:cNvPr>
          <p:cNvGraphicFramePr>
            <a:graphicFrameLocks noGrp="1"/>
          </p:cNvGraphicFramePr>
          <p:nvPr>
            <p:extLst>
              <p:ext uri="{D42A27DB-BD31-4B8C-83A1-F6EECF244321}">
                <p14:modId xmlns:p14="http://schemas.microsoft.com/office/powerpoint/2010/main" val="3509770152"/>
              </p:ext>
            </p:extLst>
          </p:nvPr>
        </p:nvGraphicFramePr>
        <p:xfrm>
          <a:off x="1160414" y="4974518"/>
          <a:ext cx="9192126" cy="1417320"/>
        </p:xfrm>
        <a:graphic>
          <a:graphicData uri="http://schemas.openxmlformats.org/drawingml/2006/table">
            <a:tbl>
              <a:tblPr firstRow="1" bandRow="1">
                <a:tableStyleId>{5C22544A-7EE6-4342-B048-85BDC9FD1C3A}</a:tableStyleId>
              </a:tblPr>
              <a:tblGrid>
                <a:gridCol w="9192126">
                  <a:extLst>
                    <a:ext uri="{9D8B030D-6E8A-4147-A177-3AD203B41FA5}">
                      <a16:colId xmlns:a16="http://schemas.microsoft.com/office/drawing/2014/main" val="20000"/>
                    </a:ext>
                  </a:extLst>
                </a:gridCol>
              </a:tblGrid>
              <a:tr h="360040">
                <a:tc>
                  <a:txBody>
                    <a:bodyPr/>
                    <a:lstStyle/>
                    <a:p>
                      <a:pPr marL="0" marR="0" lvl="0" indent="0" algn="l" defTabSz="914400" rtl="0" eaLnBrk="1" fontAlgn="auto" latinLnBrk="0" hangingPunct="1">
                        <a:lnSpc>
                          <a:spcPct val="100000"/>
                        </a:lnSpc>
                        <a:spcBef>
                          <a:spcPct val="20000"/>
                        </a:spcBef>
                        <a:spcAft>
                          <a:spcPts val="0"/>
                        </a:spcAft>
                        <a:buClr>
                          <a:srgbClr val="008093"/>
                        </a:buClr>
                        <a:buSzTx/>
                        <a:buFont typeface="Wingdings" pitchFamily="2" charset="2"/>
                        <a:buNone/>
                        <a:tabLst/>
                        <a:defRPr/>
                      </a:pP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PS&gt; Get-</a:t>
                      </a:r>
                      <a:r>
                        <a:rPr kumimoji="0" lang="en-US"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SmbShare</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-name DATA | </a:t>
                      </a:r>
                      <a:r>
                        <a:rPr kumimoji="0" lang="en-US" sz="15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Get-</a:t>
                      </a:r>
                      <a:r>
                        <a:rPr kumimoji="0" lang="en-US" sz="15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SmbShareAccess</a:t>
                      </a:r>
                      <a:endParaRPr kumimoji="0" lang="en-US" sz="15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ct val="20000"/>
                        </a:spcBef>
                        <a:spcAft>
                          <a:spcPts val="0"/>
                        </a:spcAft>
                        <a:buClr>
                          <a:srgbClr val="008093"/>
                        </a:buClr>
                        <a:buSzTx/>
                        <a:buFont typeface="Wingdings" pitchFamily="2" charset="2"/>
                        <a:buNone/>
                        <a:tabLst/>
                        <a:defRPr/>
                      </a:pP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         </a:t>
                      </a:r>
                      <a:r>
                        <a:rPr kumimoji="0" lang="en-US"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ScopeName</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AccountName</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AccessControlType</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5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AccessRight</a:t>
                      </a: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ct val="20000"/>
                        </a:spcBef>
                        <a:spcAft>
                          <a:spcPts val="0"/>
                        </a:spcAft>
                        <a:buClr>
                          <a:srgbClr val="008093"/>
                        </a:buClr>
                        <a:buSzTx/>
                        <a:buFont typeface="Wingdings" pitchFamily="2" charset="2"/>
                        <a:buNone/>
                        <a:tabLst/>
                        <a:defRPr/>
                      </a:pP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      -----------------  -----------             </a:t>
                      </a:r>
                    </a:p>
                    <a:p>
                      <a:pPr marL="0" marR="0" lvl="0" indent="0" algn="l" defTabSz="914400" rtl="0" eaLnBrk="1" fontAlgn="auto" latinLnBrk="0" hangingPunct="1">
                        <a:lnSpc>
                          <a:spcPct val="100000"/>
                        </a:lnSpc>
                        <a:spcBef>
                          <a:spcPct val="20000"/>
                        </a:spcBef>
                        <a:spcAft>
                          <a:spcPts val="0"/>
                        </a:spcAft>
                        <a:buClr>
                          <a:srgbClr val="008093"/>
                        </a:buClr>
                        <a:buSzTx/>
                        <a:buFont typeface="Wingdings" pitchFamily="2" charset="2"/>
                        <a:buNone/>
                        <a:tabLst/>
                        <a:defRPr/>
                      </a:pP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DATA                 *      Everyone         Allow              Full                    </a:t>
                      </a:r>
                    </a:p>
                    <a:p>
                      <a:pPr marL="0" marR="0" lvl="0" indent="0" algn="l" defTabSz="914400" rtl="0" eaLnBrk="1" fontAlgn="auto" latinLnBrk="0" hangingPunct="1">
                        <a:lnSpc>
                          <a:spcPct val="100000"/>
                        </a:lnSpc>
                        <a:spcBef>
                          <a:spcPct val="20000"/>
                        </a:spcBef>
                        <a:spcAft>
                          <a:spcPts val="0"/>
                        </a:spcAft>
                        <a:buClr>
                          <a:srgbClr val="008093"/>
                        </a:buClr>
                        <a:buSzTx/>
                        <a:buFont typeface="Wingdings" pitchFamily="2" charset="2"/>
                        <a:buNone/>
                        <a:tabLst/>
                        <a:defRPr/>
                      </a:pPr>
                      <a:r>
                        <a:rPr kumimoji="0" lang="en-US" sz="15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DATA                 *      ENI-SRV01\Admin  Allow              Change </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4551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179511" y="544324"/>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b="1" dirty="0">
                <a:solidFill>
                  <a:schemeClr val="bg1"/>
                </a:solidFill>
              </a:rPr>
              <a:t>Créer un partage avec PowerShell</a:t>
            </a: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46</a:t>
            </a:fld>
            <a:endParaRPr lang="fr-FR"/>
          </a:p>
        </p:txBody>
      </p:sp>
      <p:pic>
        <p:nvPicPr>
          <p:cNvPr id="7" name="Image 6">
            <a:extLst>
              <a:ext uri="{FF2B5EF4-FFF2-40B4-BE49-F238E27FC236}">
                <a16:creationId xmlns:a16="http://schemas.microsoft.com/office/drawing/2014/main" id="{3C36E3A8-CC22-42F4-84F0-35180CD7E531}"/>
              </a:ext>
            </a:extLst>
          </p:cNvPr>
          <p:cNvPicPr>
            <a:picLocks noChangeAspect="1"/>
          </p:cNvPicPr>
          <p:nvPr/>
        </p:nvPicPr>
        <p:blipFill>
          <a:blip r:embed="rId2"/>
          <a:stretch>
            <a:fillRect/>
          </a:stretch>
        </p:blipFill>
        <p:spPr>
          <a:xfrm>
            <a:off x="1256075" y="2037809"/>
            <a:ext cx="9389226" cy="4524462"/>
          </a:xfrm>
          <a:prstGeom prst="rect">
            <a:avLst/>
          </a:prstGeom>
        </p:spPr>
      </p:pic>
    </p:spTree>
    <p:extLst>
      <p:ext uri="{BB962C8B-B14F-4D97-AF65-F5344CB8AC3E}">
        <p14:creationId xmlns:p14="http://schemas.microsoft.com/office/powerpoint/2010/main" val="1251519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La publication des partages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47</a:t>
            </a:fld>
            <a:endParaRPr lang="fr-FR"/>
          </a:p>
        </p:txBody>
      </p:sp>
      <p:sp>
        <p:nvSpPr>
          <p:cNvPr id="6" name="Espace réservé du contenu 1">
            <a:extLst>
              <a:ext uri="{FF2B5EF4-FFF2-40B4-BE49-F238E27FC236}">
                <a16:creationId xmlns:a16="http://schemas.microsoft.com/office/drawing/2014/main" id="{ADF7DC60-316D-4FE7-A1D7-7855981CC2CA}"/>
              </a:ext>
            </a:extLst>
          </p:cNvPr>
          <p:cNvSpPr txBox="1">
            <a:spLocks/>
          </p:cNvSpPr>
          <p:nvPr/>
        </p:nvSpPr>
        <p:spPr>
          <a:xfrm>
            <a:off x="313901" y="2449920"/>
            <a:ext cx="11674437"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Une fois créé, il est possible de </a:t>
            </a:r>
            <a:r>
              <a:rPr lang="fr-FR" b="1"/>
              <a:t>publier</a:t>
            </a:r>
            <a:r>
              <a:rPr lang="fr-FR"/>
              <a:t> le partage dans Active Directory</a:t>
            </a:r>
          </a:p>
          <a:p>
            <a:r>
              <a:rPr lang="fr-FR"/>
              <a:t>L’objet </a:t>
            </a:r>
            <a:r>
              <a:rPr lang="fr-FR" b="1"/>
              <a:t>Partage</a:t>
            </a:r>
            <a:r>
              <a:rPr lang="fr-FR"/>
              <a:t> est soit lié à </a:t>
            </a:r>
            <a:r>
              <a:rPr lang="fr-FR" u="sng"/>
              <a:t>l’objet ordinateur </a:t>
            </a:r>
            <a:r>
              <a:rPr lang="fr-FR"/>
              <a:t>auquel il est associé, soit </a:t>
            </a:r>
            <a:r>
              <a:rPr lang="fr-FR" u="sng"/>
              <a:t>indépendant</a:t>
            </a:r>
            <a:r>
              <a:rPr lang="fr-FR"/>
              <a:t> et peut être déplacé dans une UO dédiée</a:t>
            </a:r>
          </a:p>
          <a:p>
            <a:endParaRPr lang="fr-FR" dirty="0"/>
          </a:p>
        </p:txBody>
      </p:sp>
      <p:pic>
        <p:nvPicPr>
          <p:cNvPr id="2" name="Image 1">
            <a:extLst>
              <a:ext uri="{FF2B5EF4-FFF2-40B4-BE49-F238E27FC236}">
                <a16:creationId xmlns:a16="http://schemas.microsoft.com/office/drawing/2014/main" id="{B728B613-12AA-46C9-9ECC-6A0EC2D538AF}"/>
              </a:ext>
            </a:extLst>
          </p:cNvPr>
          <p:cNvPicPr>
            <a:picLocks noChangeAspect="1"/>
          </p:cNvPicPr>
          <p:nvPr/>
        </p:nvPicPr>
        <p:blipFill>
          <a:blip r:embed="rId2"/>
          <a:stretch>
            <a:fillRect/>
          </a:stretch>
        </p:blipFill>
        <p:spPr>
          <a:xfrm>
            <a:off x="2317907" y="3710953"/>
            <a:ext cx="2917645" cy="2658682"/>
          </a:xfrm>
          <a:prstGeom prst="rect">
            <a:avLst/>
          </a:prstGeom>
        </p:spPr>
      </p:pic>
      <p:pic>
        <p:nvPicPr>
          <p:cNvPr id="3" name="Image 2">
            <a:extLst>
              <a:ext uri="{FF2B5EF4-FFF2-40B4-BE49-F238E27FC236}">
                <a16:creationId xmlns:a16="http://schemas.microsoft.com/office/drawing/2014/main" id="{6732F131-20D7-4102-9E55-8D25F62196E1}"/>
              </a:ext>
            </a:extLst>
          </p:cNvPr>
          <p:cNvPicPr>
            <a:picLocks noChangeAspect="1"/>
          </p:cNvPicPr>
          <p:nvPr/>
        </p:nvPicPr>
        <p:blipFill>
          <a:blip r:embed="rId3"/>
          <a:stretch>
            <a:fillRect/>
          </a:stretch>
        </p:blipFill>
        <p:spPr>
          <a:xfrm>
            <a:off x="6338889" y="3710953"/>
            <a:ext cx="2773920" cy="2476715"/>
          </a:xfrm>
          <a:prstGeom prst="rect">
            <a:avLst/>
          </a:prstGeom>
        </p:spPr>
      </p:pic>
    </p:spTree>
    <p:extLst>
      <p:ext uri="{BB962C8B-B14F-4D97-AF65-F5344CB8AC3E}">
        <p14:creationId xmlns:p14="http://schemas.microsoft.com/office/powerpoint/2010/main" val="2383691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La publication des partages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48</a:t>
            </a:fld>
            <a:endParaRPr lang="fr-FR"/>
          </a:p>
        </p:txBody>
      </p:sp>
      <p:sp>
        <p:nvSpPr>
          <p:cNvPr id="6" name="Espace réservé du contenu 1">
            <a:extLst>
              <a:ext uri="{FF2B5EF4-FFF2-40B4-BE49-F238E27FC236}">
                <a16:creationId xmlns:a16="http://schemas.microsoft.com/office/drawing/2014/main" id="{DF6DF9BD-A344-4FE7-9049-BF23FF47C958}"/>
              </a:ext>
            </a:extLst>
          </p:cNvPr>
          <p:cNvSpPr txBox="1">
            <a:spLocks/>
          </p:cNvSpPr>
          <p:nvPr/>
        </p:nvSpPr>
        <p:spPr>
          <a:xfrm>
            <a:off x="191587" y="2449920"/>
            <a:ext cx="11808826"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b="1"/>
              <a:t>Avantages : </a:t>
            </a:r>
            <a:r>
              <a:rPr lang="fr-FR"/>
              <a:t>facilite la recherche des partages pour les utilisateurs depuis leur poste client avec la fonction « Rechercher dans Active Directory »</a:t>
            </a:r>
          </a:p>
          <a:p>
            <a:endParaRPr lang="fr-FR" dirty="0"/>
          </a:p>
        </p:txBody>
      </p:sp>
      <p:pic>
        <p:nvPicPr>
          <p:cNvPr id="2" name="Image 1">
            <a:extLst>
              <a:ext uri="{FF2B5EF4-FFF2-40B4-BE49-F238E27FC236}">
                <a16:creationId xmlns:a16="http://schemas.microsoft.com/office/drawing/2014/main" id="{D9B831D8-90F3-4663-BF65-80376050E117}"/>
              </a:ext>
            </a:extLst>
          </p:cNvPr>
          <p:cNvPicPr>
            <a:picLocks noChangeAspect="1"/>
          </p:cNvPicPr>
          <p:nvPr/>
        </p:nvPicPr>
        <p:blipFill>
          <a:blip r:embed="rId2"/>
          <a:stretch>
            <a:fillRect/>
          </a:stretch>
        </p:blipFill>
        <p:spPr>
          <a:xfrm>
            <a:off x="3818048" y="3168989"/>
            <a:ext cx="3827763" cy="3411494"/>
          </a:xfrm>
          <a:prstGeom prst="rect">
            <a:avLst/>
          </a:prstGeom>
        </p:spPr>
      </p:pic>
    </p:spTree>
    <p:extLst>
      <p:ext uri="{BB962C8B-B14F-4D97-AF65-F5344CB8AC3E}">
        <p14:creationId xmlns:p14="http://schemas.microsoft.com/office/powerpoint/2010/main" val="1399178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Rappel : les groupes locaux de domaine</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49</a:t>
            </a:fld>
            <a:endParaRPr lang="fr-FR"/>
          </a:p>
        </p:txBody>
      </p:sp>
      <p:graphicFrame>
        <p:nvGraphicFramePr>
          <p:cNvPr id="2" name="Tableau 1">
            <a:extLst>
              <a:ext uri="{FF2B5EF4-FFF2-40B4-BE49-F238E27FC236}">
                <a16:creationId xmlns:a16="http://schemas.microsoft.com/office/drawing/2014/main" id="{AAB9760E-06A3-4CE2-9FFF-DD0E61E59D11}"/>
              </a:ext>
            </a:extLst>
          </p:cNvPr>
          <p:cNvGraphicFramePr>
            <a:graphicFrameLocks noGrp="1"/>
          </p:cNvGraphicFramePr>
          <p:nvPr>
            <p:extLst>
              <p:ext uri="{D42A27DB-BD31-4B8C-83A1-F6EECF244321}">
                <p14:modId xmlns:p14="http://schemas.microsoft.com/office/powerpoint/2010/main" val="1893588122"/>
              </p:ext>
            </p:extLst>
          </p:nvPr>
        </p:nvGraphicFramePr>
        <p:xfrm>
          <a:off x="446552" y="2056482"/>
          <a:ext cx="11298896" cy="2661920"/>
        </p:xfrm>
        <a:graphic>
          <a:graphicData uri="http://schemas.openxmlformats.org/drawingml/2006/table">
            <a:tbl>
              <a:tblPr firstRow="1" bandRow="1">
                <a:tableStyleId>{5C22544A-7EE6-4342-B048-85BDC9FD1C3A}</a:tableStyleId>
              </a:tblPr>
              <a:tblGrid>
                <a:gridCol w="3530905">
                  <a:extLst>
                    <a:ext uri="{9D8B030D-6E8A-4147-A177-3AD203B41FA5}">
                      <a16:colId xmlns:a16="http://schemas.microsoft.com/office/drawing/2014/main" val="20000"/>
                    </a:ext>
                  </a:extLst>
                </a:gridCol>
                <a:gridCol w="7767991">
                  <a:extLst>
                    <a:ext uri="{9D8B030D-6E8A-4147-A177-3AD203B41FA5}">
                      <a16:colId xmlns:a16="http://schemas.microsoft.com/office/drawing/2014/main" val="20001"/>
                    </a:ext>
                  </a:extLst>
                </a:gridCol>
              </a:tblGrid>
              <a:tr h="370840">
                <a:tc gridSpan="2">
                  <a:txBody>
                    <a:bodyPr/>
                    <a:lstStyle/>
                    <a:p>
                      <a:r>
                        <a:rPr lang="fr-FR" dirty="0"/>
                        <a:t>Caractéristiques</a:t>
                      </a:r>
                    </a:p>
                  </a:txBody>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i="1" dirty="0"/>
                        <a:t>Utilité</a:t>
                      </a:r>
                    </a:p>
                  </a:txBody>
                  <a:tcPr/>
                </a:tc>
                <a:tc>
                  <a:txBody>
                    <a:bodyPr/>
                    <a:lstStyle/>
                    <a:p>
                      <a:r>
                        <a:rPr lang="fr-FR" dirty="0"/>
                        <a:t>Regrouper des objets qui requièrent</a:t>
                      </a:r>
                      <a:r>
                        <a:rPr lang="fr-FR" baseline="0" dirty="0"/>
                        <a:t> un même niveau de privilège d’accès pour une ressource donnée</a:t>
                      </a:r>
                      <a:endParaRPr lang="fr-FR" dirty="0"/>
                    </a:p>
                  </a:txBody>
                  <a:tcPr/>
                </a:tc>
                <a:extLst>
                  <a:ext uri="{0D108BD9-81ED-4DB2-BD59-A6C34878D82A}">
                    <a16:rowId xmlns:a16="http://schemas.microsoft.com/office/drawing/2014/main" val="10001"/>
                  </a:ext>
                </a:extLst>
              </a:tr>
              <a:tr h="370840">
                <a:tc>
                  <a:txBody>
                    <a:bodyPr/>
                    <a:lstStyle/>
                    <a:p>
                      <a:r>
                        <a:rPr lang="fr-FR" i="1" dirty="0"/>
                        <a:t>Contraintes d’appartenance</a:t>
                      </a:r>
                    </a:p>
                  </a:txBody>
                  <a:tcPr/>
                </a:tc>
                <a:tc>
                  <a:txBody>
                    <a:bodyPr/>
                    <a:lstStyle/>
                    <a:p>
                      <a:r>
                        <a:rPr lang="fr-FR" dirty="0"/>
                        <a:t>Il </a:t>
                      </a:r>
                      <a:r>
                        <a:rPr lang="fr-FR" b="0" dirty="0"/>
                        <a:t>peuvent contenir </a:t>
                      </a:r>
                      <a:r>
                        <a:rPr lang="fr-FR" dirty="0"/>
                        <a:t>des </a:t>
                      </a:r>
                      <a:r>
                        <a:rPr lang="fr-FR" b="1" dirty="0"/>
                        <a:t>objets</a:t>
                      </a:r>
                      <a:r>
                        <a:rPr lang="fr-FR" dirty="0"/>
                        <a:t> utilisateur, ordinateur ou groupe </a:t>
                      </a:r>
                      <a:r>
                        <a:rPr lang="fr-FR" b="1" dirty="0"/>
                        <a:t>de tout domaine de la forêt</a:t>
                      </a:r>
                    </a:p>
                  </a:txBody>
                  <a:tcPr/>
                </a:tc>
                <a:extLst>
                  <a:ext uri="{0D108BD9-81ED-4DB2-BD59-A6C34878D82A}">
                    <a16:rowId xmlns:a16="http://schemas.microsoft.com/office/drawing/2014/main" val="10002"/>
                  </a:ext>
                </a:extLst>
              </a:tr>
              <a:tr h="370840">
                <a:tc>
                  <a:txBody>
                    <a:bodyPr/>
                    <a:lstStyle/>
                    <a:p>
                      <a:r>
                        <a:rPr lang="fr-FR" i="1" dirty="0"/>
                        <a:t>Contraintes d’utilisation</a:t>
                      </a:r>
                    </a:p>
                  </a:txBody>
                  <a:tcPr/>
                </a:tc>
                <a:tc>
                  <a:txBody>
                    <a:bodyPr/>
                    <a:lstStyle/>
                    <a:p>
                      <a:r>
                        <a:rPr lang="fr-FR" dirty="0"/>
                        <a:t>Ils peuvent être utilisés </a:t>
                      </a:r>
                      <a:r>
                        <a:rPr lang="fr-FR" b="1" dirty="0"/>
                        <a:t>uniquement</a:t>
                      </a:r>
                      <a:r>
                        <a:rPr lang="fr-FR" dirty="0"/>
                        <a:t> sur des ressources </a:t>
                      </a:r>
                      <a:r>
                        <a:rPr lang="fr-FR" b="1" dirty="0"/>
                        <a:t>de leur</a:t>
                      </a:r>
                      <a:r>
                        <a:rPr lang="fr-FR" b="1" baseline="0" dirty="0"/>
                        <a:t> domaine </a:t>
                      </a:r>
                      <a:r>
                        <a:rPr lang="fr-FR" baseline="0" dirty="0"/>
                        <a:t>de création</a:t>
                      </a:r>
                      <a:endParaRPr lang="fr-FR"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i="1" dirty="0"/>
                        <a:t>Exemple</a:t>
                      </a:r>
                      <a:r>
                        <a:rPr lang="fr-FR" i="1" baseline="0" dirty="0"/>
                        <a:t> de nom</a:t>
                      </a:r>
                      <a:endParaRPr lang="fr-FR" i="1" dirty="0"/>
                    </a:p>
                  </a:txBody>
                  <a:tcPr/>
                </a:tc>
                <a:tc>
                  <a:txBody>
                    <a:bodyPr/>
                    <a:lstStyle/>
                    <a:p>
                      <a:r>
                        <a:rPr lang="fr-FR" dirty="0" err="1"/>
                        <a:t>DL_Comptabilite</a:t>
                      </a:r>
                      <a:r>
                        <a:rPr lang="fr-FR" baseline="0" dirty="0"/>
                        <a:t> sur </a:t>
                      </a:r>
                      <a:r>
                        <a:rPr lang="fr-FR" baseline="0" dirty="0" err="1"/>
                        <a:t>Srv</a:t>
                      </a:r>
                      <a:r>
                        <a:rPr lang="fr-FR" baseline="0" dirty="0"/>
                        <a:t>-Fic </a:t>
                      </a:r>
                      <a:r>
                        <a:rPr lang="fr-FR" baseline="0" dirty="0" err="1"/>
                        <a:t>acces</a:t>
                      </a:r>
                      <a:r>
                        <a:rPr lang="fr-FR" baseline="0" dirty="0"/>
                        <a:t> en L</a:t>
                      </a:r>
                      <a:endParaRPr lang="fr-FR" dirty="0"/>
                    </a:p>
                  </a:txBody>
                  <a:tcPr/>
                </a:tc>
                <a:extLst>
                  <a:ext uri="{0D108BD9-81ED-4DB2-BD59-A6C34878D82A}">
                    <a16:rowId xmlns:a16="http://schemas.microsoft.com/office/drawing/2014/main" val="10004"/>
                  </a:ext>
                </a:extLst>
              </a:tr>
            </a:tbl>
          </a:graphicData>
        </a:graphic>
      </p:graphicFrame>
      <p:pic>
        <p:nvPicPr>
          <p:cNvPr id="8" name="Image 7">
            <a:extLst>
              <a:ext uri="{FF2B5EF4-FFF2-40B4-BE49-F238E27FC236}">
                <a16:creationId xmlns:a16="http://schemas.microsoft.com/office/drawing/2014/main" id="{8E0AD13F-4E1E-41EB-8D50-A8006426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966" y="4892491"/>
            <a:ext cx="1619250" cy="1857375"/>
          </a:xfrm>
          <a:prstGeom prst="rect">
            <a:avLst/>
          </a:prstGeom>
        </p:spPr>
      </p:pic>
      <p:pic>
        <p:nvPicPr>
          <p:cNvPr id="11" name="Image 10">
            <a:extLst>
              <a:ext uri="{FF2B5EF4-FFF2-40B4-BE49-F238E27FC236}">
                <a16:creationId xmlns:a16="http://schemas.microsoft.com/office/drawing/2014/main" id="{28E9352E-FC64-4B27-8B06-A0BE5E625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418" y="4718402"/>
            <a:ext cx="669464" cy="2110731"/>
          </a:xfrm>
          <a:prstGeom prst="rect">
            <a:avLst/>
          </a:prstGeom>
        </p:spPr>
      </p:pic>
      <p:pic>
        <p:nvPicPr>
          <p:cNvPr id="12" name="Image 11">
            <a:extLst>
              <a:ext uri="{FF2B5EF4-FFF2-40B4-BE49-F238E27FC236}">
                <a16:creationId xmlns:a16="http://schemas.microsoft.com/office/drawing/2014/main" id="{4D22BDA4-BB0C-44F0-86E1-7127C72FA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882" y="4892491"/>
            <a:ext cx="2053545" cy="1892592"/>
          </a:xfrm>
          <a:prstGeom prst="rect">
            <a:avLst/>
          </a:prstGeom>
        </p:spPr>
      </p:pic>
    </p:spTree>
    <p:extLst>
      <p:ext uri="{BB962C8B-B14F-4D97-AF65-F5344CB8AC3E}">
        <p14:creationId xmlns:p14="http://schemas.microsoft.com/office/powerpoint/2010/main" val="2215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1323439"/>
          </a:xfrm>
          <a:prstGeom prst="rect">
            <a:avLst/>
          </a:prstGeom>
          <a:noFill/>
        </p:spPr>
        <p:txBody>
          <a:bodyPr wrap="square">
            <a:spAutoFit/>
          </a:bodyPr>
          <a:lstStyle/>
          <a:p>
            <a:r>
              <a:rPr lang="fr-FR" sz="4000" dirty="0">
                <a:solidFill>
                  <a:schemeClr val="bg1"/>
                </a:solidFill>
              </a:rPr>
              <a:t>Les composantes de domaine : </a:t>
            </a:r>
          </a:p>
          <a:p>
            <a:r>
              <a:rPr lang="fr-FR" sz="4000" b="1" dirty="0">
                <a:solidFill>
                  <a:schemeClr val="bg1"/>
                </a:solidFill>
              </a:rPr>
              <a:t>Les sites</a:t>
            </a:r>
          </a:p>
        </p:txBody>
      </p:sp>
      <p:pic>
        <p:nvPicPr>
          <p:cNvPr id="6" name="Picture 2">
            <a:extLst>
              <a:ext uri="{FF2B5EF4-FFF2-40B4-BE49-F238E27FC236}">
                <a16:creationId xmlns:a16="http://schemas.microsoft.com/office/drawing/2014/main" id="{FE1E9DA2-A26D-48FD-A9C6-70009B992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25" y="2167793"/>
            <a:ext cx="3419475"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Espace réservé du contenu 3">
            <a:extLst>
              <a:ext uri="{FF2B5EF4-FFF2-40B4-BE49-F238E27FC236}">
                <a16:creationId xmlns:a16="http://schemas.microsoft.com/office/drawing/2014/main" id="{A40BAEB1-E4D5-4323-9B34-9EF832FD6D98}"/>
              </a:ext>
            </a:extLst>
          </p:cNvPr>
          <p:cNvGraphicFramePr>
            <a:graphicFrameLocks/>
          </p:cNvGraphicFramePr>
          <p:nvPr>
            <p:extLst>
              <p:ext uri="{D42A27DB-BD31-4B8C-83A1-F6EECF244321}">
                <p14:modId xmlns:p14="http://schemas.microsoft.com/office/powerpoint/2010/main" val="4130387855"/>
              </p:ext>
            </p:extLst>
          </p:nvPr>
        </p:nvGraphicFramePr>
        <p:xfrm>
          <a:off x="4843835" y="2626007"/>
          <a:ext cx="6645740" cy="3518886"/>
        </p:xfrm>
        <a:graphic>
          <a:graphicData uri="http://schemas.openxmlformats.org/drawingml/2006/table">
            <a:tbl>
              <a:tblPr firstRow="1" bandRow="1">
                <a:tableStyleId>{5C22544A-7EE6-4342-B048-85BDC9FD1C3A}</a:tableStyleId>
              </a:tblPr>
              <a:tblGrid>
                <a:gridCol w="1868684">
                  <a:extLst>
                    <a:ext uri="{9D8B030D-6E8A-4147-A177-3AD203B41FA5}">
                      <a16:colId xmlns:a16="http://schemas.microsoft.com/office/drawing/2014/main" val="20000"/>
                    </a:ext>
                  </a:extLst>
                </a:gridCol>
                <a:gridCol w="4777056">
                  <a:extLst>
                    <a:ext uri="{9D8B030D-6E8A-4147-A177-3AD203B41FA5}">
                      <a16:colId xmlns:a16="http://schemas.microsoft.com/office/drawing/2014/main" val="20001"/>
                    </a:ext>
                  </a:extLst>
                </a:gridCol>
              </a:tblGrid>
              <a:tr h="771771">
                <a:tc>
                  <a:txBody>
                    <a:bodyPr/>
                    <a:lstStyle/>
                    <a:p>
                      <a:r>
                        <a:rPr lang="fr-FR" b="0" i="1" dirty="0"/>
                        <a:t>Définition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b="1"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Site Active Directory </a:t>
                      </a:r>
                      <a:endParaRPr lang="fr-FR" b="1" dirty="0">
                        <a:solidFill>
                          <a:schemeClr val="accent6">
                            <a:lumMod val="75000"/>
                          </a:schemeClr>
                        </a:solidFill>
                      </a:endParaRPr>
                    </a:p>
                  </a:txBody>
                  <a:tcPr/>
                </a:tc>
                <a:extLst>
                  <a:ext uri="{0D108BD9-81ED-4DB2-BD59-A6C34878D82A}">
                    <a16:rowId xmlns:a16="http://schemas.microsoft.com/office/drawing/2014/main" val="10000"/>
                  </a:ext>
                </a:extLst>
              </a:tr>
              <a:tr h="2747115">
                <a:tc>
                  <a:txBody>
                    <a:bodyPr/>
                    <a:lstStyle/>
                    <a:p>
                      <a:endParaRPr lang="fr-FR" b="1" dirty="0">
                        <a:solidFill>
                          <a:schemeClr val="accent6">
                            <a:lumMod val="75000"/>
                          </a:schemeClr>
                        </a:solidFill>
                      </a:endParaRPr>
                    </a:p>
                  </a:txBody>
                  <a:tcPr/>
                </a:tc>
                <a:tc>
                  <a:txBody>
                    <a:bodyPr/>
                    <a:lstStyle/>
                    <a:p>
                      <a:r>
                        <a:rPr lang="en-US" dirty="0"/>
                        <a:t>Un </a:t>
                      </a:r>
                      <a:r>
                        <a:rPr lang="en-US" b="1" u="none" dirty="0"/>
                        <a:t>site</a:t>
                      </a:r>
                      <a:r>
                        <a:rPr lang="en-US" dirty="0"/>
                        <a:t> Active Directory </a:t>
                      </a:r>
                      <a:r>
                        <a:rPr lang="fr-FR" noProof="0" dirty="0"/>
                        <a:t>est une composante  </a:t>
                      </a:r>
                      <a:r>
                        <a:rPr lang="fr-FR" u="sng" noProof="0" dirty="0"/>
                        <a:t>logique</a:t>
                      </a:r>
                      <a:r>
                        <a:rPr lang="fr-FR" noProof="0" dirty="0"/>
                        <a:t> du domaine utilisée</a:t>
                      </a:r>
                      <a:r>
                        <a:rPr lang="fr-FR" baseline="0" noProof="0" dirty="0"/>
                        <a:t> afin d’optimiser :</a:t>
                      </a:r>
                    </a:p>
                    <a:p>
                      <a:pPr marL="285750" indent="-285750">
                        <a:buFont typeface="Arial" panose="020B0604020202020204" pitchFamily="34" charset="0"/>
                        <a:buChar char="•"/>
                      </a:pPr>
                      <a:r>
                        <a:rPr lang="fr-FR" baseline="0" noProof="0" dirty="0"/>
                        <a:t>La réplication</a:t>
                      </a:r>
                    </a:p>
                    <a:p>
                      <a:pPr marL="285750" indent="-285750">
                        <a:buFont typeface="Arial" panose="020B0604020202020204" pitchFamily="34" charset="0"/>
                        <a:buChar char="•"/>
                      </a:pPr>
                      <a:r>
                        <a:rPr lang="fr-FR" baseline="0" noProof="0" dirty="0"/>
                        <a:t>L’accès aux ressources </a:t>
                      </a:r>
                    </a:p>
                    <a:p>
                      <a:pPr marL="0" indent="0">
                        <a:spcBef>
                          <a:spcPts val="600"/>
                        </a:spcBef>
                        <a:buFont typeface="Arial" panose="020B0604020202020204" pitchFamily="34" charset="0"/>
                        <a:buNone/>
                      </a:pPr>
                      <a:r>
                        <a:rPr lang="fr-FR" baseline="0" noProof="0" dirty="0"/>
                        <a:t>Il est </a:t>
                      </a:r>
                      <a:r>
                        <a:rPr lang="fr-FR" noProof="0" dirty="0"/>
                        <a:t>composé d’un ou de plusieurs  sous-réseaux TCP/IP.</a:t>
                      </a:r>
                    </a:p>
                  </a:txBody>
                  <a:tcPr/>
                </a:tc>
                <a:extLst>
                  <a:ext uri="{0D108BD9-81ED-4DB2-BD59-A6C34878D82A}">
                    <a16:rowId xmlns:a16="http://schemas.microsoft.com/office/drawing/2014/main" val="10001"/>
                  </a:ext>
                </a:extLst>
              </a:tr>
            </a:tbl>
          </a:graphicData>
        </a:graphic>
      </p:graphicFrame>
      <p:sp>
        <p:nvSpPr>
          <p:cNvPr id="9" name="Espace réservé du pied de page 8">
            <a:extLst>
              <a:ext uri="{FF2B5EF4-FFF2-40B4-BE49-F238E27FC236}">
                <a16:creationId xmlns:a16="http://schemas.microsoft.com/office/drawing/2014/main" id="{F9A3FCBE-D9F2-478F-9F2A-8D89534EFDF3}"/>
              </a:ext>
            </a:extLst>
          </p:cNvPr>
          <p:cNvSpPr>
            <a:spLocks noGrp="1"/>
          </p:cNvSpPr>
          <p:nvPr>
            <p:ph type="ftr" sz="quarter" idx="11"/>
          </p:nvPr>
        </p:nvSpPr>
        <p:spPr/>
        <p:txBody>
          <a:bodyPr/>
          <a:lstStyle/>
          <a:p>
            <a:r>
              <a:rPr lang="fr-FR"/>
              <a:t>Stella Roulière</a:t>
            </a:r>
          </a:p>
        </p:txBody>
      </p:sp>
      <p:sp>
        <p:nvSpPr>
          <p:cNvPr id="10" name="Espace réservé du numéro de diapositive 9">
            <a:extLst>
              <a:ext uri="{FF2B5EF4-FFF2-40B4-BE49-F238E27FC236}">
                <a16:creationId xmlns:a16="http://schemas.microsoft.com/office/drawing/2014/main" id="{6A03013A-4D35-437E-95E7-DAD6AD1415C1}"/>
              </a:ext>
            </a:extLst>
          </p:cNvPr>
          <p:cNvSpPr>
            <a:spLocks noGrp="1"/>
          </p:cNvSpPr>
          <p:nvPr>
            <p:ph type="sldNum" sz="quarter" idx="12"/>
          </p:nvPr>
        </p:nvSpPr>
        <p:spPr/>
        <p:txBody>
          <a:bodyPr/>
          <a:lstStyle/>
          <a:p>
            <a:fld id="{83937A49-3969-4E83-B461-15750A49E54D}" type="slidenum">
              <a:rPr lang="fr-FR" smtClean="0"/>
              <a:t>5</a:t>
            </a:fld>
            <a:endParaRPr lang="fr-FR"/>
          </a:p>
        </p:txBody>
      </p:sp>
    </p:spTree>
    <p:extLst>
      <p:ext uri="{BB962C8B-B14F-4D97-AF65-F5344CB8AC3E}">
        <p14:creationId xmlns:p14="http://schemas.microsoft.com/office/powerpoint/2010/main" val="4228945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Stratégie d’imbrication des groupes</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50</a:t>
            </a:fld>
            <a:endParaRPr lang="fr-FR"/>
          </a:p>
        </p:txBody>
      </p:sp>
      <p:sp>
        <p:nvSpPr>
          <p:cNvPr id="13" name="Espace réservé du contenu 1">
            <a:extLst>
              <a:ext uri="{FF2B5EF4-FFF2-40B4-BE49-F238E27FC236}">
                <a16:creationId xmlns:a16="http://schemas.microsoft.com/office/drawing/2014/main" id="{64A0EE56-A866-4509-A1B4-458725AD6DA7}"/>
              </a:ext>
            </a:extLst>
          </p:cNvPr>
          <p:cNvSpPr txBox="1">
            <a:spLocks/>
          </p:cNvSpPr>
          <p:nvPr/>
        </p:nvSpPr>
        <p:spPr>
          <a:xfrm>
            <a:off x="179512" y="2267004"/>
            <a:ext cx="11808826" cy="38982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Afin de gérer efficacement l’accès aux ressources dans un contexte de domaine, Microsoft préconise l’imbrication des groupes globaux et de domaine local</a:t>
            </a:r>
            <a:endParaRPr lang="fr-FR" dirty="0"/>
          </a:p>
        </p:txBody>
      </p:sp>
      <p:graphicFrame>
        <p:nvGraphicFramePr>
          <p:cNvPr id="3" name="Tableau 2">
            <a:extLst>
              <a:ext uri="{FF2B5EF4-FFF2-40B4-BE49-F238E27FC236}">
                <a16:creationId xmlns:a16="http://schemas.microsoft.com/office/drawing/2014/main" id="{6A98F899-D261-4EDB-A125-CA41464E0F33}"/>
              </a:ext>
            </a:extLst>
          </p:cNvPr>
          <p:cNvGraphicFramePr>
            <a:graphicFrameLocks noGrp="1"/>
          </p:cNvGraphicFramePr>
          <p:nvPr>
            <p:extLst>
              <p:ext uri="{D42A27DB-BD31-4B8C-83A1-F6EECF244321}">
                <p14:modId xmlns:p14="http://schemas.microsoft.com/office/powerpoint/2010/main" val="1063456119"/>
              </p:ext>
            </p:extLst>
          </p:nvPr>
        </p:nvGraphicFramePr>
        <p:xfrm>
          <a:off x="1450102" y="2925771"/>
          <a:ext cx="9777574" cy="3352800"/>
        </p:xfrm>
        <a:graphic>
          <a:graphicData uri="http://schemas.openxmlformats.org/drawingml/2006/table">
            <a:tbl>
              <a:tblPr bandRow="1">
                <a:tableStyleId>{5C22544A-7EE6-4342-B048-85BDC9FD1C3A}</a:tableStyleId>
              </a:tblPr>
              <a:tblGrid>
                <a:gridCol w="2001388">
                  <a:extLst>
                    <a:ext uri="{9D8B030D-6E8A-4147-A177-3AD203B41FA5}">
                      <a16:colId xmlns:a16="http://schemas.microsoft.com/office/drawing/2014/main" val="20000"/>
                    </a:ext>
                  </a:extLst>
                </a:gridCol>
                <a:gridCol w="7776186">
                  <a:extLst>
                    <a:ext uri="{9D8B030D-6E8A-4147-A177-3AD203B41FA5}">
                      <a16:colId xmlns:a16="http://schemas.microsoft.com/office/drawing/2014/main" val="20001"/>
                    </a:ext>
                  </a:extLst>
                </a:gridCol>
              </a:tblGrid>
              <a:tr h="584252">
                <a:tc>
                  <a:txBody>
                    <a:bodyPr/>
                    <a:lstStyle/>
                    <a:p>
                      <a:pPr algn="l"/>
                      <a:r>
                        <a:rPr lang="fr-FR" sz="3600" b="1" dirty="0"/>
                        <a:t>A</a:t>
                      </a:r>
                    </a:p>
                  </a:txBody>
                  <a:tcPr>
                    <a:solidFill>
                      <a:schemeClr val="accent5">
                        <a:lumMod val="20000"/>
                        <a:lumOff val="80000"/>
                      </a:schemeClr>
                    </a:solidFill>
                  </a:tcPr>
                </a:tc>
                <a:tc>
                  <a:txBody>
                    <a:bodyPr/>
                    <a:lstStyle/>
                    <a:p>
                      <a:r>
                        <a:rPr lang="fr-FR" dirty="0"/>
                        <a:t>Le</a:t>
                      </a:r>
                      <a:r>
                        <a:rPr lang="fr-FR" baseline="0" dirty="0"/>
                        <a:t> compte utilisateur est créé</a:t>
                      </a:r>
                      <a:endParaRPr lang="fr-FR" dirty="0"/>
                    </a:p>
                  </a:txBody>
                  <a:tcPr>
                    <a:solidFill>
                      <a:schemeClr val="accent5">
                        <a:lumMod val="20000"/>
                        <a:lumOff val="80000"/>
                      </a:schemeClr>
                    </a:solidFill>
                  </a:tcPr>
                </a:tc>
                <a:extLst>
                  <a:ext uri="{0D108BD9-81ED-4DB2-BD59-A6C34878D82A}">
                    <a16:rowId xmlns:a16="http://schemas.microsoft.com/office/drawing/2014/main" val="10000"/>
                  </a:ext>
                </a:extLst>
              </a:tr>
              <a:tr h="584252">
                <a:tc>
                  <a:txBody>
                    <a:bodyPr/>
                    <a:lstStyle/>
                    <a:p>
                      <a:pPr algn="l"/>
                      <a:r>
                        <a:rPr lang="fr-FR" sz="3600" b="1" dirty="0"/>
                        <a:t>G</a:t>
                      </a:r>
                    </a:p>
                  </a:txBody>
                  <a:tcPr>
                    <a:solidFill>
                      <a:schemeClr val="accent5">
                        <a:lumMod val="60000"/>
                        <a:lumOff val="40000"/>
                      </a:schemeClr>
                    </a:solidFill>
                  </a:tcPr>
                </a:tc>
                <a:tc>
                  <a:txBody>
                    <a:bodyPr/>
                    <a:lstStyle/>
                    <a:p>
                      <a:r>
                        <a:rPr lang="fr-FR" dirty="0"/>
                        <a:t>Il</a:t>
                      </a:r>
                      <a:r>
                        <a:rPr lang="fr-FR" baseline="0" dirty="0"/>
                        <a:t> est affecté aux groupes globaux </a:t>
                      </a:r>
                      <a:endParaRPr lang="fr-FR" dirty="0"/>
                    </a:p>
                  </a:txBody>
                  <a:tcPr>
                    <a:solidFill>
                      <a:schemeClr val="accent5">
                        <a:lumMod val="60000"/>
                        <a:lumOff val="40000"/>
                      </a:schemeClr>
                    </a:solidFill>
                  </a:tcPr>
                </a:tc>
                <a:extLst>
                  <a:ext uri="{0D108BD9-81ED-4DB2-BD59-A6C34878D82A}">
                    <a16:rowId xmlns:a16="http://schemas.microsoft.com/office/drawing/2014/main" val="10001"/>
                  </a:ext>
                </a:extLst>
              </a:tr>
              <a:tr h="262152">
                <a:tc gridSpan="2">
                  <a:txBody>
                    <a:bodyPr/>
                    <a:lstStyle/>
                    <a:p>
                      <a:pPr algn="l"/>
                      <a:r>
                        <a:rPr lang="fr-FR" sz="2000" b="1" dirty="0"/>
                        <a:t>↑ Gestion des utilisateurs ↑</a:t>
                      </a:r>
                    </a:p>
                  </a:txBody>
                  <a:tcPr>
                    <a:lnB w="762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fr-FR" dirty="0"/>
                    </a:p>
                  </a:txBody>
                  <a:tcPr/>
                </a:tc>
                <a:extLst>
                  <a:ext uri="{0D108BD9-81ED-4DB2-BD59-A6C34878D82A}">
                    <a16:rowId xmlns:a16="http://schemas.microsoft.com/office/drawing/2014/main" val="10002"/>
                  </a:ext>
                </a:extLst>
              </a:tr>
              <a:tr h="262152">
                <a:tc gridSpan="2">
                  <a:txBody>
                    <a:bodyPr/>
                    <a:lstStyle/>
                    <a:p>
                      <a:pPr algn="l"/>
                      <a:r>
                        <a:rPr lang="fr-FR" sz="2000" b="1" dirty="0"/>
                        <a:t>↓ Gestion de la ressource ↓</a:t>
                      </a:r>
                    </a:p>
                  </a:txBody>
                  <a:tcPr>
                    <a:lnT w="76200" cap="flat" cmpd="sng" algn="ctr">
                      <a:solidFill>
                        <a:schemeClr val="tx1"/>
                      </a:solidFill>
                      <a:prstDash val="solid"/>
                      <a:round/>
                      <a:headEnd type="none" w="med" len="med"/>
                      <a:tailEnd type="none" w="med" len="med"/>
                    </a:lnT>
                    <a:solidFill>
                      <a:schemeClr val="accent6">
                        <a:lumMod val="20000"/>
                        <a:lumOff val="80000"/>
                      </a:schemeClr>
                    </a:solidFill>
                  </a:tcPr>
                </a:tc>
                <a:tc hMerge="1">
                  <a:txBody>
                    <a:bodyPr/>
                    <a:lstStyle/>
                    <a:p>
                      <a:endParaRPr lang="fr-FR" dirty="0"/>
                    </a:p>
                  </a:txBody>
                  <a:tcPr/>
                </a:tc>
                <a:extLst>
                  <a:ext uri="{0D108BD9-81ED-4DB2-BD59-A6C34878D82A}">
                    <a16:rowId xmlns:a16="http://schemas.microsoft.com/office/drawing/2014/main" val="10003"/>
                  </a:ext>
                </a:extLst>
              </a:tr>
              <a:tr h="584252">
                <a:tc>
                  <a:txBody>
                    <a:bodyPr/>
                    <a:lstStyle/>
                    <a:p>
                      <a:pPr algn="l"/>
                      <a:r>
                        <a:rPr lang="fr-FR" sz="3600" b="1" dirty="0"/>
                        <a:t>DL</a:t>
                      </a:r>
                    </a:p>
                  </a:txBody>
                  <a:tcPr>
                    <a:solidFill>
                      <a:schemeClr val="accent6">
                        <a:lumMod val="60000"/>
                        <a:lumOff val="40000"/>
                      </a:schemeClr>
                    </a:solidFill>
                  </a:tcPr>
                </a:tc>
                <a:tc>
                  <a:txBody>
                    <a:bodyPr/>
                    <a:lstStyle/>
                    <a:p>
                      <a:r>
                        <a:rPr lang="fr-FR" dirty="0"/>
                        <a:t>Un groupe de domaine local est créé par type de privilège pour chaque</a:t>
                      </a:r>
                      <a:r>
                        <a:rPr lang="fr-FR" baseline="0" dirty="0"/>
                        <a:t> ressource</a:t>
                      </a:r>
                      <a:endParaRPr lang="fr-FR" dirty="0"/>
                    </a:p>
                  </a:txBody>
                  <a:tcPr>
                    <a:solidFill>
                      <a:schemeClr val="accent6">
                        <a:lumMod val="60000"/>
                        <a:lumOff val="40000"/>
                      </a:schemeClr>
                    </a:solidFill>
                  </a:tcPr>
                </a:tc>
                <a:extLst>
                  <a:ext uri="{0D108BD9-81ED-4DB2-BD59-A6C34878D82A}">
                    <a16:rowId xmlns:a16="http://schemas.microsoft.com/office/drawing/2014/main" val="10004"/>
                  </a:ext>
                </a:extLst>
              </a:tr>
              <a:tr h="584252">
                <a:tc>
                  <a:txBody>
                    <a:bodyPr/>
                    <a:lstStyle/>
                    <a:p>
                      <a:pPr algn="l"/>
                      <a:r>
                        <a:rPr lang="fr-FR" sz="3600" b="1" dirty="0"/>
                        <a:t>P</a:t>
                      </a:r>
                    </a:p>
                  </a:txBody>
                  <a:tcPr>
                    <a:solidFill>
                      <a:schemeClr val="accent6">
                        <a:lumMod val="20000"/>
                        <a:lumOff val="80000"/>
                      </a:schemeClr>
                    </a:solidFill>
                  </a:tcPr>
                </a:tc>
                <a:tc>
                  <a:txBody>
                    <a:bodyPr/>
                    <a:lstStyle/>
                    <a:p>
                      <a:r>
                        <a:rPr lang="fr-FR" dirty="0"/>
                        <a:t>Des</a:t>
                      </a:r>
                      <a:r>
                        <a:rPr lang="fr-FR" baseline="0" dirty="0"/>
                        <a:t> autorisations NTFS sont attribués pour ce groupe de domaine local sur la ressource</a:t>
                      </a:r>
                      <a:endParaRPr lang="fr-FR" dirty="0"/>
                    </a:p>
                  </a:txBody>
                  <a:tcP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0284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3600" dirty="0">
                <a:solidFill>
                  <a:schemeClr val="bg1"/>
                </a:solidFill>
              </a:rPr>
              <a:t>La gestion des autorisations NTFS via PowerShell</a:t>
            </a:r>
            <a:endParaRPr lang="fr-FR" sz="36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51</a:t>
            </a:fld>
            <a:endParaRPr lang="fr-FR"/>
          </a:p>
        </p:txBody>
      </p:sp>
      <p:sp>
        <p:nvSpPr>
          <p:cNvPr id="8" name="Espace réservé du contenu 1">
            <a:extLst>
              <a:ext uri="{FF2B5EF4-FFF2-40B4-BE49-F238E27FC236}">
                <a16:creationId xmlns:a16="http://schemas.microsoft.com/office/drawing/2014/main" id="{B45801D4-4A5A-4B35-9B81-5B0BF3CB7DE9}"/>
              </a:ext>
            </a:extLst>
          </p:cNvPr>
          <p:cNvSpPr txBox="1">
            <a:spLocks/>
          </p:cNvSpPr>
          <p:nvPr/>
        </p:nvSpPr>
        <p:spPr>
          <a:xfrm>
            <a:off x="561110" y="2449920"/>
            <a:ext cx="11591310"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Pour gérer les autorisations NTFS via PowerShell on utilisera les commandes  suivantes : </a:t>
            </a:r>
          </a:p>
          <a:p>
            <a:endParaRPr lang="fr-FR"/>
          </a:p>
          <a:p>
            <a:endParaRPr lang="fr-FR"/>
          </a:p>
          <a:p>
            <a:endParaRPr lang="fr-FR"/>
          </a:p>
          <a:p>
            <a:r>
              <a:rPr lang="fr-FR"/>
              <a:t>Exemple d’affichage des ACL d’un répertoire</a:t>
            </a:r>
          </a:p>
          <a:p>
            <a:endParaRPr lang="fr-FR"/>
          </a:p>
          <a:p>
            <a:endParaRPr lang="fr-FR"/>
          </a:p>
          <a:p>
            <a:endParaRPr lang="fr-FR"/>
          </a:p>
          <a:p>
            <a:endParaRPr lang="fr-FR" dirty="0"/>
          </a:p>
        </p:txBody>
      </p:sp>
      <p:graphicFrame>
        <p:nvGraphicFramePr>
          <p:cNvPr id="2" name="Tableau 1">
            <a:extLst>
              <a:ext uri="{FF2B5EF4-FFF2-40B4-BE49-F238E27FC236}">
                <a16:creationId xmlns:a16="http://schemas.microsoft.com/office/drawing/2014/main" id="{43460BC4-CDC8-4375-A84B-236247232148}"/>
              </a:ext>
            </a:extLst>
          </p:cNvPr>
          <p:cNvGraphicFramePr>
            <a:graphicFrameLocks noGrp="1"/>
          </p:cNvGraphicFramePr>
          <p:nvPr>
            <p:extLst>
              <p:ext uri="{D42A27DB-BD31-4B8C-83A1-F6EECF244321}">
                <p14:modId xmlns:p14="http://schemas.microsoft.com/office/powerpoint/2010/main" val="2612240133"/>
              </p:ext>
            </p:extLst>
          </p:nvPr>
        </p:nvGraphicFramePr>
        <p:xfrm>
          <a:off x="901831" y="3058160"/>
          <a:ext cx="7992888" cy="741680"/>
        </p:xfrm>
        <a:graphic>
          <a:graphicData uri="http://schemas.openxmlformats.org/drawingml/2006/table">
            <a:tbl>
              <a:tblPr lastCol="1" bandRow="1">
                <a:tableStyleId>{073A0DAA-6AF3-43AB-8588-CEC1D06C72B9}</a:tableStyleId>
              </a:tblPr>
              <a:tblGrid>
                <a:gridCol w="6451225">
                  <a:extLst>
                    <a:ext uri="{9D8B030D-6E8A-4147-A177-3AD203B41FA5}">
                      <a16:colId xmlns:a16="http://schemas.microsoft.com/office/drawing/2014/main" val="20000"/>
                    </a:ext>
                  </a:extLst>
                </a:gridCol>
                <a:gridCol w="1541663">
                  <a:extLst>
                    <a:ext uri="{9D8B030D-6E8A-4147-A177-3AD203B41FA5}">
                      <a16:colId xmlns:a16="http://schemas.microsoft.com/office/drawing/2014/main" val="20001"/>
                    </a:ext>
                  </a:extLst>
                </a:gridCol>
              </a:tblGrid>
              <a:tr h="370840">
                <a:tc>
                  <a:txBody>
                    <a:bodyPr/>
                    <a:lstStyle/>
                    <a:p>
                      <a:r>
                        <a:rPr lang="fr-FR" dirty="0">
                          <a:latin typeface="Courier New" panose="02070309020205020404" pitchFamily="49" charset="0"/>
                          <a:cs typeface="Courier New" panose="02070309020205020404" pitchFamily="49" charset="0"/>
                        </a:rPr>
                        <a:t>PS &gt; </a:t>
                      </a:r>
                      <a:r>
                        <a:rPr lang="fr-FR" dirty="0" err="1">
                          <a:latin typeface="Courier New" panose="02070309020205020404" pitchFamily="49" charset="0"/>
                          <a:cs typeface="Courier New" panose="02070309020205020404" pitchFamily="49" charset="0"/>
                        </a:rPr>
                        <a:t>Get-Acl</a:t>
                      </a:r>
                      <a:endParaRPr lang="fr-FR" dirty="0">
                        <a:latin typeface="Courier New" panose="02070309020205020404" pitchFamily="49" charset="0"/>
                        <a:cs typeface="Courier New" panose="02070309020205020404" pitchFamily="49" charset="0"/>
                      </a:endParaRPr>
                    </a:p>
                  </a:txBody>
                  <a:tcPr/>
                </a:tc>
                <a:tc>
                  <a:txBody>
                    <a:bodyPr/>
                    <a:lstStyle/>
                    <a:p>
                      <a:r>
                        <a:rPr lang="fr-FR" dirty="0"/>
                        <a:t>Afficher</a:t>
                      </a:r>
                    </a:p>
                  </a:txBody>
                  <a:tcPr/>
                </a:tc>
                <a:extLst>
                  <a:ext uri="{0D108BD9-81ED-4DB2-BD59-A6C34878D82A}">
                    <a16:rowId xmlns:a16="http://schemas.microsoft.com/office/drawing/2014/main" val="10000"/>
                  </a:ext>
                </a:extLst>
              </a:tr>
              <a:tr h="370840">
                <a:tc>
                  <a:txBody>
                    <a:bodyPr/>
                    <a:lstStyle/>
                    <a:p>
                      <a:r>
                        <a:rPr lang="fr-FR" dirty="0">
                          <a:latin typeface="Courier New" panose="02070309020205020404" pitchFamily="49" charset="0"/>
                          <a:cs typeface="Courier New" panose="02070309020205020404" pitchFamily="49" charset="0"/>
                        </a:rPr>
                        <a:t>PS &gt; Set-</a:t>
                      </a:r>
                      <a:r>
                        <a:rPr lang="fr-FR" dirty="0" err="1">
                          <a:latin typeface="Courier New" panose="02070309020205020404" pitchFamily="49" charset="0"/>
                          <a:cs typeface="Courier New" panose="02070309020205020404" pitchFamily="49" charset="0"/>
                        </a:rPr>
                        <a:t>Acl</a:t>
                      </a:r>
                      <a:endParaRPr lang="fr-FR" dirty="0">
                        <a:latin typeface="Courier New" panose="02070309020205020404" pitchFamily="49" charset="0"/>
                        <a:cs typeface="Courier New" panose="02070309020205020404" pitchFamily="49" charset="0"/>
                      </a:endParaRPr>
                    </a:p>
                  </a:txBody>
                  <a:tcPr/>
                </a:tc>
                <a:tc>
                  <a:txBody>
                    <a:bodyPr/>
                    <a:lstStyle/>
                    <a:p>
                      <a:r>
                        <a:rPr lang="fr-FR" dirty="0"/>
                        <a:t>Modifier</a:t>
                      </a:r>
                    </a:p>
                  </a:txBody>
                  <a:tcPr/>
                </a:tc>
                <a:extLst>
                  <a:ext uri="{0D108BD9-81ED-4DB2-BD59-A6C34878D82A}">
                    <a16:rowId xmlns:a16="http://schemas.microsoft.com/office/drawing/2014/main" val="10001"/>
                  </a:ext>
                </a:extLst>
              </a:tr>
            </a:tbl>
          </a:graphicData>
        </a:graphic>
      </p:graphicFrame>
      <p:graphicFrame>
        <p:nvGraphicFramePr>
          <p:cNvPr id="6" name="Tableau 5">
            <a:extLst>
              <a:ext uri="{FF2B5EF4-FFF2-40B4-BE49-F238E27FC236}">
                <a16:creationId xmlns:a16="http://schemas.microsoft.com/office/drawing/2014/main" id="{A222F375-F401-483B-AF36-642A617D2DFD}"/>
              </a:ext>
            </a:extLst>
          </p:cNvPr>
          <p:cNvGraphicFramePr>
            <a:graphicFrameLocks noGrp="1"/>
          </p:cNvGraphicFramePr>
          <p:nvPr>
            <p:extLst>
              <p:ext uri="{D42A27DB-BD31-4B8C-83A1-F6EECF244321}">
                <p14:modId xmlns:p14="http://schemas.microsoft.com/office/powerpoint/2010/main" val="3398481045"/>
              </p:ext>
            </p:extLst>
          </p:nvPr>
        </p:nvGraphicFramePr>
        <p:xfrm>
          <a:off x="1599999" y="4512463"/>
          <a:ext cx="9472553" cy="2153920"/>
        </p:xfrm>
        <a:graphic>
          <a:graphicData uri="http://schemas.openxmlformats.org/drawingml/2006/table">
            <a:tbl>
              <a:tblPr bandRow="1">
                <a:tableStyleId>{073A0DAA-6AF3-43AB-8588-CEC1D06C72B9}</a:tableStyleId>
              </a:tblPr>
              <a:tblGrid>
                <a:gridCol w="9472553">
                  <a:extLst>
                    <a:ext uri="{9D8B030D-6E8A-4147-A177-3AD203B41FA5}">
                      <a16:colId xmlns:a16="http://schemas.microsoft.com/office/drawing/2014/main" val="20000"/>
                    </a:ext>
                  </a:extLst>
                </a:gridCol>
              </a:tblGrid>
              <a:tr h="370840">
                <a:tc>
                  <a:txBody>
                    <a:bodyPr/>
                    <a:lstStyle/>
                    <a:p>
                      <a:r>
                        <a:rPr lang="en-US" sz="1400" dirty="0">
                          <a:latin typeface="Courier New" panose="02070309020205020404" pitchFamily="49" charset="0"/>
                          <a:cs typeface="Courier New" panose="02070309020205020404" pitchFamily="49" charset="0"/>
                        </a:rPr>
                        <a:t>(Get-</a:t>
                      </a:r>
                      <a:r>
                        <a:rPr lang="en-US" sz="1400" dirty="0" err="1">
                          <a:latin typeface="Courier New" panose="02070309020205020404" pitchFamily="49" charset="0"/>
                          <a:cs typeface="Courier New" panose="02070309020205020404" pitchFamily="49" charset="0"/>
                        </a:rPr>
                        <a:t>Acl</a:t>
                      </a:r>
                      <a:r>
                        <a:rPr lang="en-US" sz="1400" dirty="0">
                          <a:latin typeface="Courier New" panose="02070309020205020404" pitchFamily="49" charset="0"/>
                          <a:cs typeface="Courier New" panose="02070309020205020404" pitchFamily="49" charset="0"/>
                        </a:rPr>
                        <a:t> -Path G:\DATA).access | Format-Table</a:t>
                      </a:r>
                    </a:p>
                  </a:txBody>
                  <a:tcPr/>
                </a:tc>
                <a:extLst>
                  <a:ext uri="{0D108BD9-81ED-4DB2-BD59-A6C34878D82A}">
                    <a16:rowId xmlns:a16="http://schemas.microsoft.com/office/drawing/2014/main" val="10000"/>
                  </a:ext>
                </a:extLst>
              </a:tr>
              <a:tr h="370840">
                <a:tc>
                  <a:txBody>
                    <a:bodyPr/>
                    <a:lstStyle/>
                    <a:p>
                      <a:r>
                        <a:rPr lang="fr-FR" sz="1400" dirty="0" err="1">
                          <a:latin typeface="Courier New" panose="02070309020205020404" pitchFamily="49" charset="0"/>
                          <a:cs typeface="Courier New" panose="02070309020205020404" pitchFamily="49" charset="0"/>
                        </a:rPr>
                        <a:t>IdentityReference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AccessControlType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FileSystemRights</a:t>
                      </a:r>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BUILTIN\</a:t>
                      </a:r>
                      <a:r>
                        <a:rPr lang="fr-FR" sz="1400" dirty="0" err="1">
                          <a:latin typeface="Courier New" panose="02070309020205020404" pitchFamily="49" charset="0"/>
                          <a:cs typeface="Courier New" panose="02070309020205020404" pitchFamily="49" charset="0"/>
                        </a:rPr>
                        <a:t>Administrators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Allow</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FullControl</a:t>
                      </a:r>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NT AUTHORITY\SYSTEM                </a:t>
                      </a:r>
                      <a:r>
                        <a:rPr lang="fr-FR" sz="1400" dirty="0" err="1">
                          <a:latin typeface="Courier New" panose="02070309020205020404" pitchFamily="49" charset="0"/>
                          <a:cs typeface="Courier New" panose="02070309020205020404" pitchFamily="49" charset="0"/>
                        </a:rPr>
                        <a:t>Allow</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FullControl</a:t>
                      </a:r>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BUILTIN\</a:t>
                      </a:r>
                      <a:r>
                        <a:rPr lang="fr-FR" sz="1400" dirty="0" err="1">
                          <a:latin typeface="Courier New" panose="02070309020205020404" pitchFamily="49" charset="0"/>
                          <a:cs typeface="Courier New" panose="02070309020205020404" pitchFamily="49" charset="0"/>
                        </a:rPr>
                        <a:t>Users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Allow</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ReadAndExecute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Synchronize</a:t>
                      </a:r>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BUILTIN\</a:t>
                      </a:r>
                      <a:r>
                        <a:rPr lang="fr-FR" sz="1400" dirty="0" err="1">
                          <a:latin typeface="Courier New" panose="02070309020205020404" pitchFamily="49" charset="0"/>
                          <a:cs typeface="Courier New" panose="02070309020205020404" pitchFamily="49" charset="0"/>
                        </a:rPr>
                        <a:t>Users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Allow</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CreateFiles</a:t>
                      </a:r>
                      <a:endParaRPr lang="fr-FR"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noProof="0" dirty="0">
                          <a:latin typeface="+mj-lt"/>
                          <a:cs typeface="Courier New" panose="02070309020205020404" pitchFamily="49" charset="0"/>
                        </a:rPr>
                        <a:t>Variante de la commande précédente utilisée pour obtenir le résultat affiché</a:t>
                      </a:r>
                      <a:r>
                        <a:rPr lang="fr-FR" sz="1050" baseline="0" noProof="0" dirty="0">
                          <a:latin typeface="+mj-lt"/>
                          <a:cs typeface="Courier New" panose="02070309020205020404" pitchFamily="49" charset="0"/>
                        </a:rPr>
                        <a:t> ci dessus</a:t>
                      </a:r>
                      <a:endParaRPr lang="fr-FR" sz="1050" noProof="0" dirty="0">
                        <a:latin typeface="+mj-lt"/>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Courier New" panose="02070309020205020404" pitchFamily="49" charset="0"/>
                          <a:cs typeface="Courier New" panose="02070309020205020404" pitchFamily="49" charset="0"/>
                        </a:rPr>
                        <a:t>(Get-</a:t>
                      </a:r>
                      <a:r>
                        <a:rPr lang="en-US" sz="1050" dirty="0" err="1">
                          <a:latin typeface="Courier New" panose="02070309020205020404" pitchFamily="49" charset="0"/>
                          <a:cs typeface="Courier New" panose="02070309020205020404" pitchFamily="49" charset="0"/>
                        </a:rPr>
                        <a:t>Acl</a:t>
                      </a:r>
                      <a:r>
                        <a:rPr lang="en-US" sz="1050" dirty="0">
                          <a:latin typeface="Courier New" panose="02070309020205020404" pitchFamily="49" charset="0"/>
                          <a:cs typeface="Courier New" panose="02070309020205020404" pitchFamily="49" charset="0"/>
                        </a:rPr>
                        <a:t> -Path G:\DATA).access | FT </a:t>
                      </a:r>
                      <a:r>
                        <a:rPr lang="en-US" sz="1050" dirty="0" err="1">
                          <a:latin typeface="Courier New" panose="02070309020205020404" pitchFamily="49" charset="0"/>
                          <a:cs typeface="Courier New" panose="02070309020205020404" pitchFamily="49" charset="0"/>
                        </a:rPr>
                        <a:t>IdentityReference,AccessControlType,FileSystemRights</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autosize</a:t>
                      </a:r>
                      <a:endParaRPr lang="fr-FR" sz="105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36782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Modification d’ACL via PowerShell</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52</a:t>
            </a:fld>
            <a:endParaRPr lang="fr-FR"/>
          </a:p>
        </p:txBody>
      </p:sp>
      <p:sp>
        <p:nvSpPr>
          <p:cNvPr id="11" name="Espace réservé du contenu 1">
            <a:extLst>
              <a:ext uri="{FF2B5EF4-FFF2-40B4-BE49-F238E27FC236}">
                <a16:creationId xmlns:a16="http://schemas.microsoft.com/office/drawing/2014/main" id="{B26E1A7A-38C9-4A7E-9526-D3AAB3875507}"/>
              </a:ext>
            </a:extLst>
          </p:cNvPr>
          <p:cNvSpPr txBox="1">
            <a:spLocks/>
          </p:cNvSpPr>
          <p:nvPr/>
        </p:nvSpPr>
        <p:spPr>
          <a:xfrm>
            <a:off x="345766" y="2484877"/>
            <a:ext cx="11474931" cy="532859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Illustration d’une méthode de modification de l’ACL d’un répertoire : on duplique l’ACL d’un élément de référence qu’on applique aux éléments souhaités.</a:t>
            </a:r>
          </a:p>
          <a:p>
            <a:pPr marL="0" indent="0">
              <a:buFont typeface="Wingdings 3" charset="2"/>
              <a:buNone/>
            </a:pPr>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graphicFrame>
        <p:nvGraphicFramePr>
          <p:cNvPr id="3" name="Tableau 2">
            <a:extLst>
              <a:ext uri="{FF2B5EF4-FFF2-40B4-BE49-F238E27FC236}">
                <a16:creationId xmlns:a16="http://schemas.microsoft.com/office/drawing/2014/main" id="{7C6F87B8-02E9-44AA-8D01-E373D728C149}"/>
              </a:ext>
            </a:extLst>
          </p:cNvPr>
          <p:cNvGraphicFramePr>
            <a:graphicFrameLocks noGrp="1"/>
          </p:cNvGraphicFramePr>
          <p:nvPr>
            <p:extLst>
              <p:ext uri="{D42A27DB-BD31-4B8C-83A1-F6EECF244321}">
                <p14:modId xmlns:p14="http://schemas.microsoft.com/office/powerpoint/2010/main" val="1071495628"/>
              </p:ext>
            </p:extLst>
          </p:nvPr>
        </p:nvGraphicFramePr>
        <p:xfrm>
          <a:off x="561110" y="3429000"/>
          <a:ext cx="7992888" cy="1854200"/>
        </p:xfrm>
        <a:graphic>
          <a:graphicData uri="http://schemas.openxmlformats.org/drawingml/2006/table">
            <a:tbl>
              <a:tblPr bandRow="1">
                <a:tableStyleId>{073A0DAA-6AF3-43AB-8588-CEC1D06C72B9}</a:tableStyleId>
              </a:tblPr>
              <a:tblGrid>
                <a:gridCol w="7992888">
                  <a:extLst>
                    <a:ext uri="{9D8B030D-6E8A-4147-A177-3AD203B41FA5}">
                      <a16:colId xmlns:a16="http://schemas.microsoft.com/office/drawing/2014/main" val="20000"/>
                    </a:ext>
                  </a:extLst>
                </a:gridCol>
              </a:tblGrid>
              <a:tr h="370840">
                <a:tc>
                  <a:txBody>
                    <a:bodyPr/>
                    <a:lstStyle/>
                    <a:p>
                      <a:r>
                        <a:rPr lang="fr-FR" sz="1400" noProof="0" dirty="0">
                          <a:latin typeface="+mn-lt"/>
                          <a:cs typeface="Courier New" panose="02070309020205020404" pitchFamily="49" charset="0"/>
                        </a:rPr>
                        <a:t>On génère</a:t>
                      </a:r>
                      <a:r>
                        <a:rPr lang="fr-FR" sz="1400" baseline="0" noProof="0" dirty="0">
                          <a:latin typeface="+mn-lt"/>
                          <a:cs typeface="Courier New" panose="02070309020205020404" pitchFamily="49" charset="0"/>
                        </a:rPr>
                        <a:t> une variable contenant l’ACL du répertoire de référence </a:t>
                      </a:r>
                      <a:r>
                        <a:rPr lang="fr-FR" sz="1400" i="1" baseline="0" noProof="0" dirty="0">
                          <a:latin typeface="+mn-lt"/>
                          <a:cs typeface="Courier New" panose="02070309020205020404" pitchFamily="49" charset="0"/>
                        </a:rPr>
                        <a:t>G:\Modele</a:t>
                      </a:r>
                      <a:endParaRPr lang="fr-FR" sz="1400" i="1" noProof="0" dirty="0">
                        <a:latin typeface="+mn-lt"/>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Modele</a:t>
                      </a:r>
                      <a:r>
                        <a:rPr lang="en-US" sz="1400" dirty="0">
                          <a:latin typeface="Courier New" panose="02070309020205020404" pitchFamily="49" charset="0"/>
                          <a:cs typeface="Courier New" panose="02070309020205020404" pitchFamily="49" charset="0"/>
                        </a:rPr>
                        <a:t>=Get-</a:t>
                      </a:r>
                      <a:r>
                        <a:rPr lang="en-US" sz="1400" dirty="0" err="1">
                          <a:latin typeface="Courier New" panose="02070309020205020404" pitchFamily="49" charset="0"/>
                          <a:cs typeface="Courier New" panose="02070309020205020404" pitchFamily="49" charset="0"/>
                        </a:rPr>
                        <a:t>Acl</a:t>
                      </a:r>
                      <a:r>
                        <a:rPr lang="en-US" sz="1400" dirty="0">
                          <a:latin typeface="Courier New" panose="02070309020205020404" pitchFamily="49" charset="0"/>
                          <a:cs typeface="Courier New" panose="02070309020205020404" pitchFamily="49" charset="0"/>
                        </a:rPr>
                        <a:t> -Path G:\Modele</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i="0" dirty="0">
                        <a:latin typeface="+mn-lt"/>
                        <a:cs typeface="Courier New" panose="02070309020205020404" pitchFamily="49" charset="0"/>
                      </a:endParaRPr>
                    </a:p>
                  </a:txBody>
                  <a:tcPr>
                    <a:no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i="0" dirty="0">
                          <a:latin typeface="+mn-lt"/>
                          <a:cs typeface="Courier New" panose="02070309020205020404" pitchFamily="49" charset="0"/>
                        </a:rPr>
                        <a:t>On applique l’ACL</a:t>
                      </a:r>
                      <a:r>
                        <a:rPr lang="fr-FR" sz="1400" i="0" baseline="0" dirty="0">
                          <a:latin typeface="+mn-lt"/>
                          <a:cs typeface="Courier New" panose="02070309020205020404" pitchFamily="49" charset="0"/>
                        </a:rPr>
                        <a:t> précédemment mémorisée </a:t>
                      </a:r>
                      <a:r>
                        <a:rPr lang="fr-FR" sz="1400" i="0" dirty="0">
                          <a:latin typeface="+mn-lt"/>
                          <a:cs typeface="Courier New" panose="02070309020205020404" pitchFamily="49" charset="0"/>
                        </a:rPr>
                        <a:t>aux éléments enfants de </a:t>
                      </a:r>
                      <a:r>
                        <a:rPr lang="fr-FR" sz="1400" i="1" dirty="0">
                          <a:latin typeface="+mn-lt"/>
                          <a:cs typeface="Courier New" panose="02070309020205020404" pitchFamily="49" charset="0"/>
                        </a:rPr>
                        <a:t>G:\DEMO</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Get-</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ChildItem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G:\DEMO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Recurse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Set-</a:t>
                      </a:r>
                      <a:r>
                        <a:rPr kumimoji="0" lang="en-US"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Acl</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AclObject</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Modele</a:t>
                      </a:r>
                      <a:endParaRPr kumimoji="0" lang="fr-FR"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5362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Modification d’ACL via PowerShell</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53</a:t>
            </a:fld>
            <a:endParaRPr lang="fr-FR"/>
          </a:p>
        </p:txBody>
      </p:sp>
      <p:sp>
        <p:nvSpPr>
          <p:cNvPr id="12" name="ZoneTexte 11">
            <a:extLst>
              <a:ext uri="{FF2B5EF4-FFF2-40B4-BE49-F238E27FC236}">
                <a16:creationId xmlns:a16="http://schemas.microsoft.com/office/drawing/2014/main" id="{7D9955C1-2E1D-4A57-A72B-E60E5D6575BF}"/>
              </a:ext>
            </a:extLst>
          </p:cNvPr>
          <p:cNvSpPr txBox="1"/>
          <p:nvPr/>
        </p:nvSpPr>
        <p:spPr>
          <a:xfrm>
            <a:off x="561109" y="2484877"/>
            <a:ext cx="11133143" cy="369332"/>
          </a:xfrm>
          <a:prstGeom prst="rect">
            <a:avLst/>
          </a:prstGeom>
          <a:noFill/>
        </p:spPr>
        <p:txBody>
          <a:bodyPr wrap="square">
            <a:spAutoFit/>
          </a:bodyPr>
          <a:lstStyle/>
          <a:p>
            <a:r>
              <a:rPr lang="en-US" dirty="0"/>
              <a:t> </a:t>
            </a:r>
            <a:r>
              <a:rPr lang="en-US" sz="1800" dirty="0">
                <a:latin typeface="Lucida Console" panose="020B0609040504020204" pitchFamily="49" charset="0"/>
              </a:rPr>
              <a:t>(</a:t>
            </a:r>
            <a:r>
              <a:rPr lang="en-US" sz="1800" dirty="0">
                <a:solidFill>
                  <a:srgbClr val="0000FF"/>
                </a:solidFill>
                <a:latin typeface="Lucida Console" panose="020B0609040504020204" pitchFamily="49" charset="0"/>
              </a:rPr>
              <a:t>get-</a:t>
            </a:r>
            <a:r>
              <a:rPr lang="en-US" sz="1800" dirty="0" err="1">
                <a:solidFill>
                  <a:srgbClr val="0000FF"/>
                </a:solidFill>
                <a:latin typeface="Lucida Console" panose="020B0609040504020204" pitchFamily="49" charset="0"/>
              </a:rPr>
              <a:t>acl</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C:\PartageStella\test1</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access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ft </a:t>
            </a:r>
          </a:p>
        </p:txBody>
      </p:sp>
      <p:pic>
        <p:nvPicPr>
          <p:cNvPr id="6" name="Image 5">
            <a:extLst>
              <a:ext uri="{FF2B5EF4-FFF2-40B4-BE49-F238E27FC236}">
                <a16:creationId xmlns:a16="http://schemas.microsoft.com/office/drawing/2014/main" id="{A3E3AD36-3CD2-4BBB-9C12-4BE0D8798917}"/>
              </a:ext>
            </a:extLst>
          </p:cNvPr>
          <p:cNvPicPr>
            <a:picLocks noChangeAspect="1"/>
          </p:cNvPicPr>
          <p:nvPr/>
        </p:nvPicPr>
        <p:blipFill>
          <a:blip r:embed="rId2"/>
          <a:stretch>
            <a:fillRect/>
          </a:stretch>
        </p:blipFill>
        <p:spPr>
          <a:xfrm>
            <a:off x="689441" y="2854209"/>
            <a:ext cx="9461317" cy="1642046"/>
          </a:xfrm>
          <a:prstGeom prst="rect">
            <a:avLst/>
          </a:prstGeom>
        </p:spPr>
      </p:pic>
      <p:sp>
        <p:nvSpPr>
          <p:cNvPr id="13" name="ZoneTexte 12">
            <a:extLst>
              <a:ext uri="{FF2B5EF4-FFF2-40B4-BE49-F238E27FC236}">
                <a16:creationId xmlns:a16="http://schemas.microsoft.com/office/drawing/2014/main" id="{AEAED8C8-C375-4CDD-8AD9-E2619A7A7C3A}"/>
              </a:ext>
            </a:extLst>
          </p:cNvPr>
          <p:cNvSpPr txBox="1"/>
          <p:nvPr/>
        </p:nvSpPr>
        <p:spPr>
          <a:xfrm>
            <a:off x="507828" y="4496255"/>
            <a:ext cx="11239704" cy="646331"/>
          </a:xfrm>
          <a:prstGeom prst="rect">
            <a:avLst/>
          </a:prstGeom>
          <a:noFill/>
        </p:spPr>
        <p:txBody>
          <a:bodyPr wrap="square">
            <a:spAutoFit/>
          </a:bodyPr>
          <a:lstStyle/>
          <a:p>
            <a:r>
              <a:rPr lang="fr-FR" dirty="0"/>
              <a:t> </a:t>
            </a:r>
            <a:r>
              <a:rPr lang="fr-FR" sz="1800" dirty="0">
                <a:solidFill>
                  <a:srgbClr val="006400"/>
                </a:solidFill>
                <a:latin typeface="Lucida Console" panose="020B0609040504020204" pitchFamily="49" charset="0"/>
              </a:rPr>
              <a:t>#supprimer l'héritage d'un répertoire</a:t>
            </a:r>
            <a:endParaRPr lang="fr-FR"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r>
              <a:rPr lang="en-US" sz="1800" dirty="0">
                <a:solidFill>
                  <a:srgbClr val="0000FF"/>
                </a:solidFill>
                <a:latin typeface="Lucida Console" panose="020B0609040504020204" pitchFamily="49" charset="0"/>
              </a:rPr>
              <a:t>Get-</a:t>
            </a:r>
            <a:r>
              <a:rPr lang="en-US" sz="1800" dirty="0" err="1">
                <a:solidFill>
                  <a:srgbClr val="0000FF"/>
                </a:solidFill>
                <a:latin typeface="Lucida Console" panose="020B0609040504020204" pitchFamily="49" charset="0"/>
              </a:rPr>
              <a:t>Acl</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C:\PartageStella\test1</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SetAccessRuleProtection(</a:t>
            </a:r>
            <a:r>
              <a:rPr lang="en-US" sz="1800" dirty="0">
                <a:solidFill>
                  <a:srgbClr val="A82D00"/>
                </a:solidFill>
                <a:latin typeface="Lucida Console" panose="020B0609040504020204" pitchFamily="49" charset="0"/>
              </a:rPr>
              <a:t>$</a:t>
            </a:r>
            <a:r>
              <a:rPr lang="en-US" sz="1800">
                <a:solidFill>
                  <a:srgbClr val="A82D00"/>
                </a:solidFill>
                <a:latin typeface="Lucida Console" panose="020B0609040504020204" pitchFamily="49" charset="0"/>
              </a:rPr>
              <a:t>true</a:t>
            </a:r>
            <a:r>
              <a:rPr lang="en-US" sz="1800">
                <a:solidFill>
                  <a:srgbClr val="696969"/>
                </a:solidFill>
                <a:latin typeface="Lucida Console" panose="020B0609040504020204" pitchFamily="49" charset="0"/>
              </a:rPr>
              <a:t>,</a:t>
            </a:r>
            <a:r>
              <a:rPr lang="en-US" sz="1800">
                <a:solidFill>
                  <a:srgbClr val="A82D00"/>
                </a:solidFill>
                <a:latin typeface="Lucida Console" panose="020B0609040504020204" pitchFamily="49" charset="0"/>
              </a:rPr>
              <a:t>$false</a:t>
            </a:r>
            <a:r>
              <a:rPr lang="en-US" sz="1800">
                <a:solidFill>
                  <a:prstClr val="black"/>
                </a:solidFill>
                <a:latin typeface="Lucida Console" panose="020B0609040504020204" pitchFamily="49" charset="0"/>
              </a:rPr>
              <a:t>) </a:t>
            </a:r>
            <a:endParaRPr lang="en-US" sz="1800" dirty="0">
              <a:solidFill>
                <a:prstClr val="black"/>
              </a:solidFill>
              <a:latin typeface="Lucida Console" panose="020B0609040504020204" pitchFamily="49" charset="0"/>
            </a:endParaRPr>
          </a:p>
        </p:txBody>
      </p:sp>
      <p:sp>
        <p:nvSpPr>
          <p:cNvPr id="14" name="ZoneTexte 13">
            <a:extLst>
              <a:ext uri="{FF2B5EF4-FFF2-40B4-BE49-F238E27FC236}">
                <a16:creationId xmlns:a16="http://schemas.microsoft.com/office/drawing/2014/main" id="{E9C698A4-9624-4BC9-8DB9-92DC8752CC74}"/>
              </a:ext>
            </a:extLst>
          </p:cNvPr>
          <p:cNvSpPr txBox="1"/>
          <p:nvPr/>
        </p:nvSpPr>
        <p:spPr>
          <a:xfrm>
            <a:off x="566309" y="5232161"/>
            <a:ext cx="7520677" cy="369332"/>
          </a:xfrm>
          <a:prstGeom prst="rect">
            <a:avLst/>
          </a:prstGeom>
          <a:noFill/>
        </p:spPr>
        <p:txBody>
          <a:bodyPr wrap="square">
            <a:spAutoFit/>
          </a:bodyPr>
          <a:lstStyle/>
          <a:p>
            <a:r>
              <a:rPr lang="en-US" sz="1800" dirty="0">
                <a:solidFill>
                  <a:prstClr val="black"/>
                </a:solidFill>
                <a:latin typeface="Lucida Console" panose="020B0609040504020204" pitchFamily="49" charset="0"/>
              </a:rPr>
              <a:t>(</a:t>
            </a:r>
            <a:r>
              <a:rPr lang="en-US" sz="1800" dirty="0">
                <a:solidFill>
                  <a:srgbClr val="0000FF"/>
                </a:solidFill>
                <a:latin typeface="Lucida Console" panose="020B0609040504020204" pitchFamily="49" charset="0"/>
              </a:rPr>
              <a:t>Get-</a:t>
            </a:r>
            <a:r>
              <a:rPr lang="en-US" sz="1800" dirty="0" err="1">
                <a:solidFill>
                  <a:srgbClr val="0000FF"/>
                </a:solidFill>
                <a:latin typeface="Lucida Console" panose="020B0609040504020204" pitchFamily="49" charset="0"/>
              </a:rPr>
              <a:t>Acl</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C:\PartageStella\test1</a:t>
            </a:r>
            <a:r>
              <a:rPr lang="en-US" sz="1800" dirty="0">
                <a:solidFill>
                  <a:prstClr val="black"/>
                </a:solidFill>
                <a:latin typeface="Lucida Console" panose="020B0609040504020204" pitchFamily="49" charset="0"/>
              </a:rPr>
              <a:t>)</a:t>
            </a:r>
            <a:r>
              <a:rPr lang="en-US" dirty="0">
                <a:solidFill>
                  <a:srgbClr val="696969"/>
                </a:solidFill>
                <a:latin typeface="Lucida Console" panose="020B0609040504020204" pitchFamily="49" charset="0"/>
              </a:rPr>
              <a:t> | set-</a:t>
            </a:r>
            <a:r>
              <a:rPr lang="en-US" dirty="0" err="1">
                <a:solidFill>
                  <a:srgbClr val="696969"/>
                </a:solidFill>
                <a:latin typeface="Lucida Console" panose="020B0609040504020204" pitchFamily="49" charset="0"/>
              </a:rPr>
              <a:t>acl</a:t>
            </a:r>
            <a:endParaRPr lang="fr-FR" dirty="0"/>
          </a:p>
        </p:txBody>
      </p:sp>
    </p:spTree>
    <p:extLst>
      <p:ext uri="{BB962C8B-B14F-4D97-AF65-F5344CB8AC3E}">
        <p14:creationId xmlns:p14="http://schemas.microsoft.com/office/powerpoint/2010/main" val="2054512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Modification d’ACL via PowerShell</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54</a:t>
            </a:fld>
            <a:endParaRPr lang="fr-FR"/>
          </a:p>
        </p:txBody>
      </p:sp>
      <p:sp>
        <p:nvSpPr>
          <p:cNvPr id="11" name="ZoneTexte 10">
            <a:extLst>
              <a:ext uri="{FF2B5EF4-FFF2-40B4-BE49-F238E27FC236}">
                <a16:creationId xmlns:a16="http://schemas.microsoft.com/office/drawing/2014/main" id="{F831FF4E-5453-4B59-B95F-1AE78036DD5B}"/>
              </a:ext>
            </a:extLst>
          </p:cNvPr>
          <p:cNvSpPr txBox="1"/>
          <p:nvPr/>
        </p:nvSpPr>
        <p:spPr>
          <a:xfrm>
            <a:off x="861270" y="2422687"/>
            <a:ext cx="10469460" cy="3693319"/>
          </a:xfrm>
          <a:prstGeom prst="rect">
            <a:avLst/>
          </a:prstGeom>
          <a:noFill/>
        </p:spPr>
        <p:txBody>
          <a:bodyPr wrap="square">
            <a:spAutoFit/>
          </a:bodyPr>
          <a:lstStyle/>
          <a:p>
            <a:r>
              <a:rPr lang="fr-FR" dirty="0"/>
              <a:t>Il existe des autorisations NTFS élémentaires et avancées. Pour chaque autorisation, vous pouvez choisir « Autoriser » ou « Refuser ». Voici les</a:t>
            </a:r>
            <a:r>
              <a:rPr lang="fr-FR" b="1" dirty="0"/>
              <a:t> autorisations élémentaires</a:t>
            </a:r>
            <a:r>
              <a:rPr lang="fr-FR" dirty="0"/>
              <a:t> :</a:t>
            </a:r>
          </a:p>
          <a:p>
            <a:pPr>
              <a:buFont typeface="Arial" panose="020B0604020202020204" pitchFamily="34" charset="0"/>
              <a:buChar char="•"/>
            </a:pPr>
            <a:r>
              <a:rPr lang="fr-FR" b="1" dirty="0"/>
              <a:t>Contrôle total</a:t>
            </a:r>
            <a:r>
              <a:rPr lang="fr-FR" dirty="0"/>
              <a:t> : les utilisateurs peuvent modifier, ajouter, déplacer et supprimer des fichiers et répertoires, ainsi que leurs propriétés associées. De plus, les utilisateurs peuvent modifier les paramètres des autorisations pour tous les fichiers et sous-répertoires.</a:t>
            </a:r>
          </a:p>
          <a:p>
            <a:pPr>
              <a:buFont typeface="Arial" panose="020B0604020202020204" pitchFamily="34" charset="0"/>
              <a:buChar char="•"/>
            </a:pPr>
            <a:r>
              <a:rPr lang="fr-FR" b="1" dirty="0"/>
              <a:t>Modification </a:t>
            </a:r>
            <a:r>
              <a:rPr lang="fr-FR" dirty="0"/>
              <a:t>: les utilisateurs peuvent afficher et modifier des fichiers et des propriétés de fichier, et supprimer ou ajouter des fichiers à un répertoire ou des propriétés de fichier à un fichier.</a:t>
            </a:r>
          </a:p>
          <a:p>
            <a:pPr>
              <a:buFont typeface="Arial" panose="020B0604020202020204" pitchFamily="34" charset="0"/>
              <a:buChar char="•"/>
            </a:pPr>
            <a:r>
              <a:rPr lang="fr-FR" b="1" dirty="0"/>
              <a:t>Lecture et exécution</a:t>
            </a:r>
            <a:r>
              <a:rPr lang="fr-FR" dirty="0"/>
              <a:t> : les utilisateurs peuvent exécuter des fichiers exécutables, y compris des scripts.</a:t>
            </a:r>
          </a:p>
          <a:p>
            <a:pPr>
              <a:buFont typeface="Arial" panose="020B0604020202020204" pitchFamily="34" charset="0"/>
              <a:buChar char="•"/>
            </a:pPr>
            <a:r>
              <a:rPr lang="fr-FR" b="1" dirty="0"/>
              <a:t>Lecture </a:t>
            </a:r>
            <a:r>
              <a:rPr lang="fr-FR" dirty="0"/>
              <a:t>: les utilisateurs peuvent voir les fichiers, leurs propriétés et leurs répertoires.</a:t>
            </a:r>
          </a:p>
          <a:p>
            <a:pPr>
              <a:buFont typeface="Arial" panose="020B0604020202020204" pitchFamily="34" charset="0"/>
              <a:buChar char="•"/>
            </a:pPr>
            <a:r>
              <a:rPr lang="fr-FR" b="1" dirty="0"/>
              <a:t>Écriture </a:t>
            </a:r>
            <a:r>
              <a:rPr lang="fr-FR" dirty="0"/>
              <a:t>: les utilisateurs peuvent écrire dans un fichier et ajouter des fichiers dans des répertoires.</a:t>
            </a:r>
          </a:p>
        </p:txBody>
      </p:sp>
    </p:spTree>
    <p:extLst>
      <p:ext uri="{BB962C8B-B14F-4D97-AF65-F5344CB8AC3E}">
        <p14:creationId xmlns:p14="http://schemas.microsoft.com/office/powerpoint/2010/main" val="1974379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Modification d’ACL via PowerShell</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55</a:t>
            </a:fld>
            <a:endParaRPr lang="fr-FR"/>
          </a:p>
        </p:txBody>
      </p:sp>
      <p:pic>
        <p:nvPicPr>
          <p:cNvPr id="3" name="Image 2">
            <a:extLst>
              <a:ext uri="{FF2B5EF4-FFF2-40B4-BE49-F238E27FC236}">
                <a16:creationId xmlns:a16="http://schemas.microsoft.com/office/drawing/2014/main" id="{669007D7-F0B2-487F-BBBA-AE4A9750A26F}"/>
              </a:ext>
            </a:extLst>
          </p:cNvPr>
          <p:cNvPicPr>
            <a:picLocks noChangeAspect="1"/>
          </p:cNvPicPr>
          <p:nvPr/>
        </p:nvPicPr>
        <p:blipFill>
          <a:blip r:embed="rId2"/>
          <a:stretch>
            <a:fillRect/>
          </a:stretch>
        </p:blipFill>
        <p:spPr>
          <a:xfrm>
            <a:off x="1462202" y="2426698"/>
            <a:ext cx="12617789" cy="4269941"/>
          </a:xfrm>
          <a:prstGeom prst="rect">
            <a:avLst/>
          </a:prstGeom>
        </p:spPr>
      </p:pic>
    </p:spTree>
    <p:extLst>
      <p:ext uri="{BB962C8B-B14F-4D97-AF65-F5344CB8AC3E}">
        <p14:creationId xmlns:p14="http://schemas.microsoft.com/office/powerpoint/2010/main" val="278009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203662" y="513601"/>
            <a:ext cx="9389226" cy="584775"/>
          </a:xfrm>
          <a:prstGeom prst="rect">
            <a:avLst/>
          </a:prstGeom>
          <a:noFill/>
        </p:spPr>
        <p:txBody>
          <a:bodyPr wrap="square">
            <a:spAutoFit/>
          </a:bodyPr>
          <a:lstStyle/>
          <a:p>
            <a:pPr lvl="1"/>
            <a:r>
              <a:rPr lang="fr-FR" sz="3200" b="1" dirty="0">
                <a:solidFill>
                  <a:schemeClr val="bg1"/>
                </a:solidFill>
              </a:rPr>
              <a:t>Administration Windows Server</a:t>
            </a:r>
          </a:p>
        </p:txBody>
      </p:sp>
      <p:sp>
        <p:nvSpPr>
          <p:cNvPr id="5" name="Titre 4">
            <a:extLst>
              <a:ext uri="{FF2B5EF4-FFF2-40B4-BE49-F238E27FC236}">
                <a16:creationId xmlns:a16="http://schemas.microsoft.com/office/drawing/2014/main" id="{6BEC1651-D1B2-4B7B-BD3E-B9B39046D175}"/>
              </a:ext>
            </a:extLst>
          </p:cNvPr>
          <p:cNvSpPr>
            <a:spLocks noGrp="1"/>
          </p:cNvSpPr>
          <p:nvPr>
            <p:ph type="title"/>
          </p:nvPr>
        </p:nvSpPr>
        <p:spPr>
          <a:xfrm>
            <a:off x="689441" y="1036821"/>
            <a:ext cx="11298897" cy="706964"/>
          </a:xfrm>
        </p:spPr>
        <p:txBody>
          <a:bodyPr/>
          <a:lstStyle/>
          <a:p>
            <a:pPr lvl="1"/>
            <a:r>
              <a:rPr lang="fr-FR" sz="4000" dirty="0">
                <a:solidFill>
                  <a:schemeClr val="bg1"/>
                </a:solidFill>
              </a:rPr>
              <a:t>Modification d’ACL via PowerShell</a:t>
            </a:r>
            <a:endParaRPr lang="fr-FR" sz="4000" b="1" dirty="0">
              <a:solidFill>
                <a:schemeClr val="bg1"/>
              </a:solidFill>
            </a:endParaRPr>
          </a:p>
        </p:txBody>
      </p:sp>
      <p:sp>
        <p:nvSpPr>
          <p:cNvPr id="9" name="Espace réservé du pied de page 8">
            <a:extLst>
              <a:ext uri="{FF2B5EF4-FFF2-40B4-BE49-F238E27FC236}">
                <a16:creationId xmlns:a16="http://schemas.microsoft.com/office/drawing/2014/main" id="{6A32A7D9-70C4-4947-97A0-DEA3E1B0E89B}"/>
              </a:ext>
            </a:extLst>
          </p:cNvPr>
          <p:cNvSpPr>
            <a:spLocks noGrp="1"/>
          </p:cNvSpPr>
          <p:nvPr>
            <p:ph type="ftr" sz="quarter" idx="11"/>
          </p:nvPr>
        </p:nvSpPr>
        <p:spPr/>
        <p:txBody>
          <a:bodyPr/>
          <a:lstStyle/>
          <a:p>
            <a:r>
              <a:rPr lang="fr-FR" dirty="0"/>
              <a:t>Stella Roulière</a:t>
            </a:r>
          </a:p>
        </p:txBody>
      </p:sp>
      <p:sp>
        <p:nvSpPr>
          <p:cNvPr id="10" name="Espace réservé du numéro de diapositive 9">
            <a:extLst>
              <a:ext uri="{FF2B5EF4-FFF2-40B4-BE49-F238E27FC236}">
                <a16:creationId xmlns:a16="http://schemas.microsoft.com/office/drawing/2014/main" id="{4C6E25FD-A926-4EF7-94E3-C639BC0AE308}"/>
              </a:ext>
            </a:extLst>
          </p:cNvPr>
          <p:cNvSpPr>
            <a:spLocks noGrp="1"/>
          </p:cNvSpPr>
          <p:nvPr>
            <p:ph type="sldNum" sz="quarter" idx="12"/>
          </p:nvPr>
        </p:nvSpPr>
        <p:spPr/>
        <p:txBody>
          <a:bodyPr/>
          <a:lstStyle/>
          <a:p>
            <a:fld id="{83937A49-3969-4E83-B461-15750A49E54D}" type="slidenum">
              <a:rPr lang="fr-FR" smtClean="0"/>
              <a:t>56</a:t>
            </a:fld>
            <a:endParaRPr lang="fr-FR"/>
          </a:p>
        </p:txBody>
      </p:sp>
      <p:sp>
        <p:nvSpPr>
          <p:cNvPr id="8" name="ZoneTexte 7">
            <a:extLst>
              <a:ext uri="{FF2B5EF4-FFF2-40B4-BE49-F238E27FC236}">
                <a16:creationId xmlns:a16="http://schemas.microsoft.com/office/drawing/2014/main" id="{A138A025-072A-40A9-8C33-B3865CDFAFE4}"/>
              </a:ext>
            </a:extLst>
          </p:cNvPr>
          <p:cNvSpPr txBox="1"/>
          <p:nvPr/>
        </p:nvSpPr>
        <p:spPr>
          <a:xfrm>
            <a:off x="562834" y="2374081"/>
            <a:ext cx="11552110" cy="3970318"/>
          </a:xfrm>
          <a:prstGeom prst="rect">
            <a:avLst/>
          </a:prstGeom>
          <a:noFill/>
        </p:spPr>
        <p:txBody>
          <a:bodyPr wrap="square">
            <a:spAutoFit/>
          </a:bodyPr>
          <a:lstStyle/>
          <a:p>
            <a:r>
              <a:rPr lang="fr-FR" sz="1200" dirty="0"/>
              <a:t> </a:t>
            </a:r>
            <a:r>
              <a:rPr lang="fr-FR" sz="1200" dirty="0">
                <a:solidFill>
                  <a:srgbClr val="006400"/>
                </a:solidFill>
                <a:latin typeface="Lucida Console" panose="020B0609040504020204" pitchFamily="49" charset="0"/>
              </a:rPr>
              <a:t>#Désactiver ou activer l’héritage des autorisations</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A9A9A9"/>
                </a:solidFill>
                <a:latin typeface="Lucida Console" panose="020B0609040504020204" pitchFamily="49" charset="0"/>
              </a:rPr>
              <a:t>=</a:t>
            </a:r>
            <a:r>
              <a:rPr lang="fr-FR" sz="1200" dirty="0">
                <a:solidFill>
                  <a:prstClr val="black"/>
                </a:solidFill>
                <a:latin typeface="Lucida Console" panose="020B0609040504020204" pitchFamily="49" charset="0"/>
              </a:rPr>
              <a:t> </a:t>
            </a:r>
            <a:r>
              <a:rPr lang="fr-FR" sz="1200" dirty="0" err="1">
                <a:solidFill>
                  <a:srgbClr val="0000FF"/>
                </a:solidFill>
                <a:latin typeface="Lucida Console" panose="020B0609040504020204" pitchFamily="49" charset="0"/>
              </a:rPr>
              <a:t>Get-Acl</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err="1">
                <a:solidFill>
                  <a:srgbClr val="A9A9A9"/>
                </a:solidFill>
                <a:latin typeface="Lucida Console" panose="020B0609040504020204" pitchFamily="49" charset="0"/>
              </a:rPr>
              <a:t>.</a:t>
            </a:r>
            <a:r>
              <a:rPr lang="fr-FR" sz="1200" dirty="0" err="1">
                <a:solidFill>
                  <a:prstClr val="black"/>
                </a:solidFill>
                <a:latin typeface="Lucida Console" panose="020B0609040504020204" pitchFamily="49" charset="0"/>
              </a:rPr>
              <a:t>SetAccessRuleProtection</a:t>
            </a:r>
            <a:r>
              <a:rPr lang="fr-FR" sz="1200" dirty="0">
                <a:solidFill>
                  <a:prstClr val="black"/>
                </a:solidFill>
                <a:latin typeface="Lucida Console" panose="020B0609040504020204" pitchFamily="49" charset="0"/>
              </a:rPr>
              <a:t>(</a:t>
            </a:r>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true</a:t>
            </a:r>
            <a:r>
              <a:rPr lang="fr-FR" sz="1200" dirty="0">
                <a:solidFill>
                  <a:srgbClr val="A9A9A9"/>
                </a:solidFill>
                <a:latin typeface="Lucida Console" panose="020B0609040504020204" pitchFamily="49" charset="0"/>
              </a:rPr>
              <a:t>,</a:t>
            </a:r>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true</a:t>
            </a:r>
            <a:r>
              <a:rPr lang="fr-FR" sz="1200" dirty="0">
                <a:solidFill>
                  <a:prstClr val="black"/>
                </a:solidFill>
                <a:latin typeface="Lucida Console" panose="020B0609040504020204" pitchFamily="49" charset="0"/>
              </a:rPr>
              <a:t>)</a:t>
            </a: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A9A9A9"/>
                </a:solidFill>
                <a:latin typeface="Lucida Console" panose="020B0609040504020204" pitchFamily="49" charset="0"/>
              </a:rPr>
              <a:t>|</a:t>
            </a:r>
            <a:r>
              <a:rPr lang="fr-FR" sz="1200" dirty="0">
                <a:solidFill>
                  <a:prstClr val="black"/>
                </a:solidFill>
                <a:latin typeface="Lucida Console" panose="020B0609040504020204" pitchFamily="49" charset="0"/>
              </a:rPr>
              <a:t> </a:t>
            </a:r>
            <a:r>
              <a:rPr lang="fr-FR" sz="1200" dirty="0">
                <a:solidFill>
                  <a:srgbClr val="0000FF"/>
                </a:solidFill>
                <a:latin typeface="Lucida Console" panose="020B0609040504020204" pitchFamily="49" charset="0"/>
              </a:rPr>
              <a:t>Set-</a:t>
            </a:r>
            <a:r>
              <a:rPr lang="fr-FR" sz="1200" dirty="0" err="1">
                <a:solidFill>
                  <a:srgbClr val="0000FF"/>
                </a:solidFill>
                <a:latin typeface="Lucida Console" panose="020B0609040504020204" pitchFamily="49" charset="0"/>
              </a:rPr>
              <a:t>Acl</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endParaRPr lang="fr-FR" sz="1200" dirty="0">
              <a:solidFill>
                <a:prstClr val="black"/>
              </a:solidFill>
              <a:latin typeface="Lucida Console" panose="020B0609040504020204" pitchFamily="49" charset="0"/>
            </a:endParaRPr>
          </a:p>
          <a:p>
            <a:r>
              <a:rPr lang="fr-FR" sz="1200" dirty="0">
                <a:solidFill>
                  <a:srgbClr val="006400"/>
                </a:solidFill>
                <a:latin typeface="Lucida Console" panose="020B0609040504020204" pitchFamily="49" charset="0"/>
              </a:rPr>
              <a:t>#Définir les autorisations pour les fichiers et dossiers</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AccessRulestella</a:t>
            </a:r>
            <a:r>
              <a:rPr lang="fr-FR" sz="1200" dirty="0">
                <a:solidFill>
                  <a:prstClr val="black"/>
                </a:solidFill>
                <a:latin typeface="Lucida Console" panose="020B0609040504020204" pitchFamily="49" charset="0"/>
              </a:rPr>
              <a:t> </a:t>
            </a:r>
            <a:r>
              <a:rPr lang="fr-FR" sz="1200" dirty="0">
                <a:solidFill>
                  <a:srgbClr val="A9A9A9"/>
                </a:solidFill>
                <a:latin typeface="Lucida Console" panose="020B0609040504020204" pitchFamily="49" charset="0"/>
              </a:rPr>
              <a:t>=</a:t>
            </a:r>
            <a:r>
              <a:rPr lang="fr-FR" sz="1200" dirty="0">
                <a:solidFill>
                  <a:prstClr val="black"/>
                </a:solidFill>
                <a:latin typeface="Lucida Console" panose="020B0609040504020204" pitchFamily="49" charset="0"/>
              </a:rPr>
              <a:t> </a:t>
            </a:r>
            <a:r>
              <a:rPr lang="fr-FR" sz="1200" dirty="0">
                <a:solidFill>
                  <a:srgbClr val="0000FF"/>
                </a:solidFill>
                <a:latin typeface="Lucida Console" panose="020B0609040504020204" pitchFamily="49" charset="0"/>
              </a:rPr>
              <a:t>New-Object</a:t>
            </a:r>
            <a:r>
              <a:rPr lang="fr-FR" sz="1200" dirty="0">
                <a:solidFill>
                  <a:prstClr val="black"/>
                </a:solidFill>
                <a:latin typeface="Lucida Console" panose="020B0609040504020204" pitchFamily="49" charset="0"/>
              </a:rPr>
              <a:t> </a:t>
            </a:r>
            <a:r>
              <a:rPr lang="fr-FR" sz="1200" dirty="0" err="1">
                <a:solidFill>
                  <a:srgbClr val="8A2BE2"/>
                </a:solidFill>
                <a:latin typeface="Lucida Console" panose="020B0609040504020204" pitchFamily="49" charset="0"/>
              </a:rPr>
              <a:t>System.Security.AccessControl.FileSystemAccessRule</a:t>
            </a:r>
            <a:r>
              <a:rPr lang="fr-FR" sz="1200" dirty="0">
                <a:solidFill>
                  <a:prstClr val="black"/>
                </a:solidFill>
                <a:latin typeface="Lucida Console" panose="020B0609040504020204" pitchFamily="49" charset="0"/>
              </a:rPr>
              <a:t>(</a:t>
            </a:r>
            <a:r>
              <a:rPr lang="fr-FR" sz="1200" dirty="0">
                <a:solidFill>
                  <a:srgbClr val="8B0000"/>
                </a:solidFill>
                <a:latin typeface="Lucida Console" panose="020B0609040504020204" pitchFamily="49" charset="0"/>
              </a:rPr>
              <a:t>"</a:t>
            </a:r>
            <a:r>
              <a:rPr lang="fr-FR" sz="1200" dirty="0" err="1">
                <a:solidFill>
                  <a:srgbClr val="8B0000"/>
                </a:solidFill>
                <a:latin typeface="Lucida Console" panose="020B0609040504020204" pitchFamily="49" charset="0"/>
              </a:rPr>
              <a:t>formalog</a:t>
            </a:r>
            <a:r>
              <a:rPr lang="fr-FR" sz="1200" dirty="0">
                <a:solidFill>
                  <a:srgbClr val="8B0000"/>
                </a:solidFill>
                <a:latin typeface="Lucida Console" panose="020B0609040504020204" pitchFamily="49" charset="0"/>
              </a:rPr>
              <a:t>\stella"</a:t>
            </a:r>
            <a:r>
              <a:rPr lang="fr-FR" sz="1200" dirty="0">
                <a:solidFill>
                  <a:srgbClr val="A9A9A9"/>
                </a:solidFill>
                <a:latin typeface="Lucida Console" panose="020B0609040504020204" pitchFamily="49" charset="0"/>
              </a:rPr>
              <a:t>,</a:t>
            </a:r>
            <a:r>
              <a:rPr lang="fr-FR" sz="1200" dirty="0">
                <a:solidFill>
                  <a:srgbClr val="8B0000"/>
                </a:solidFill>
                <a:latin typeface="Lucida Console" panose="020B0609040504020204" pitchFamily="49" charset="0"/>
              </a:rPr>
              <a:t>"</a:t>
            </a:r>
            <a:r>
              <a:rPr lang="fr-FR" sz="1200" dirty="0" err="1">
                <a:solidFill>
                  <a:srgbClr val="8B0000"/>
                </a:solidFill>
                <a:latin typeface="Lucida Console" panose="020B0609040504020204" pitchFamily="49" charset="0"/>
              </a:rPr>
              <a:t>Modify</a:t>
            </a:r>
            <a:r>
              <a:rPr lang="fr-FR" sz="1200" dirty="0">
                <a:solidFill>
                  <a:srgbClr val="8B0000"/>
                </a:solidFill>
                <a:latin typeface="Lucida Console" panose="020B0609040504020204" pitchFamily="49" charset="0"/>
              </a:rPr>
              <a:t>"</a:t>
            </a:r>
            <a:r>
              <a:rPr lang="fr-FR" sz="1200" dirty="0">
                <a:solidFill>
                  <a:srgbClr val="A9A9A9"/>
                </a:solidFill>
                <a:latin typeface="Lucida Console" panose="020B0609040504020204" pitchFamily="49" charset="0"/>
              </a:rPr>
              <a:t>,</a:t>
            </a:r>
            <a:r>
              <a:rPr lang="fr-FR" sz="1200" dirty="0">
                <a:solidFill>
                  <a:srgbClr val="8B0000"/>
                </a:solidFill>
                <a:latin typeface="Lucida Console" panose="020B0609040504020204" pitchFamily="49" charset="0"/>
              </a:rPr>
              <a:t>"</a:t>
            </a:r>
            <a:r>
              <a:rPr lang="fr-FR" sz="1200" dirty="0" err="1">
                <a:solidFill>
                  <a:srgbClr val="8B0000"/>
                </a:solidFill>
                <a:latin typeface="Lucida Console" panose="020B0609040504020204" pitchFamily="49" charset="0"/>
              </a:rPr>
              <a:t>Allow</a:t>
            </a:r>
            <a:r>
              <a:rPr lang="fr-FR" sz="1200" dirty="0">
                <a:solidFill>
                  <a:srgbClr val="8B0000"/>
                </a:solidFill>
                <a:latin typeface="Lucida Console" panose="020B0609040504020204" pitchFamily="49" charset="0"/>
              </a:rPr>
              <a:t>"</a:t>
            </a:r>
            <a:r>
              <a:rPr lang="fr-FR" sz="1200" dirty="0">
                <a:solidFill>
                  <a:prstClr val="black"/>
                </a:solidFill>
                <a:latin typeface="Lucida Console" panose="020B0609040504020204" pitchFamily="49" charset="0"/>
              </a:rPr>
              <a:t>)</a:t>
            </a: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err="1">
                <a:solidFill>
                  <a:srgbClr val="A9A9A9"/>
                </a:solidFill>
                <a:latin typeface="Lucida Console" panose="020B0609040504020204" pitchFamily="49" charset="0"/>
              </a:rPr>
              <a:t>.</a:t>
            </a:r>
            <a:r>
              <a:rPr lang="fr-FR" sz="1200" dirty="0" err="1">
                <a:solidFill>
                  <a:prstClr val="black"/>
                </a:solidFill>
                <a:latin typeface="Lucida Console" panose="020B0609040504020204" pitchFamily="49" charset="0"/>
              </a:rPr>
              <a:t>SetAccessRule</a:t>
            </a:r>
            <a:r>
              <a:rPr lang="fr-FR" sz="1200" dirty="0">
                <a:solidFill>
                  <a:prstClr val="black"/>
                </a:solidFill>
                <a:latin typeface="Lucida Console" panose="020B0609040504020204" pitchFamily="49" charset="0"/>
              </a:rPr>
              <a:t>(</a:t>
            </a:r>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AccessRulestella</a:t>
            </a:r>
            <a:r>
              <a:rPr lang="fr-FR" sz="1200" dirty="0">
                <a:solidFill>
                  <a:prstClr val="black"/>
                </a:solidFill>
                <a:latin typeface="Lucida Console" panose="020B0609040504020204" pitchFamily="49" charset="0"/>
              </a:rPr>
              <a:t>)</a:t>
            </a: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A9A9A9"/>
                </a:solidFill>
                <a:latin typeface="Lucida Console" panose="020B0609040504020204" pitchFamily="49" charset="0"/>
              </a:rPr>
              <a:t>|</a:t>
            </a:r>
            <a:r>
              <a:rPr lang="fr-FR" sz="1200" dirty="0">
                <a:solidFill>
                  <a:prstClr val="black"/>
                </a:solidFill>
                <a:latin typeface="Lucida Console" panose="020B0609040504020204" pitchFamily="49" charset="0"/>
              </a:rPr>
              <a:t> </a:t>
            </a:r>
            <a:r>
              <a:rPr lang="fr-FR" sz="1200" dirty="0">
                <a:solidFill>
                  <a:srgbClr val="0000FF"/>
                </a:solidFill>
                <a:latin typeface="Lucida Console" panose="020B0609040504020204" pitchFamily="49" charset="0"/>
              </a:rPr>
              <a:t>Set-</a:t>
            </a:r>
            <a:r>
              <a:rPr lang="fr-FR" sz="1200" dirty="0" err="1">
                <a:solidFill>
                  <a:srgbClr val="0000FF"/>
                </a:solidFill>
                <a:latin typeface="Lucida Console" panose="020B0609040504020204" pitchFamily="49" charset="0"/>
              </a:rPr>
              <a:t>Acl</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endParaRPr lang="fr-FR" sz="1200" dirty="0">
              <a:solidFill>
                <a:prstClr val="black"/>
              </a:solidFill>
              <a:latin typeface="Lucida Console" panose="020B0609040504020204" pitchFamily="49" charset="0"/>
            </a:endParaRPr>
          </a:p>
          <a:p>
            <a:r>
              <a:rPr lang="fr-FR" sz="1200" dirty="0">
                <a:solidFill>
                  <a:srgbClr val="006400"/>
                </a:solidFill>
                <a:latin typeface="Lucida Console" panose="020B0609040504020204" pitchFamily="49" charset="0"/>
              </a:rPr>
              <a:t>#Supprimer des autorisations d’utilisateur</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err="1">
                <a:solidFill>
                  <a:srgbClr val="A9A9A9"/>
                </a:solidFill>
                <a:latin typeface="Lucida Console" panose="020B0609040504020204" pitchFamily="49" charset="0"/>
              </a:rPr>
              <a:t>.</a:t>
            </a:r>
            <a:r>
              <a:rPr lang="fr-FR" sz="1200" dirty="0" err="1">
                <a:solidFill>
                  <a:prstClr val="black"/>
                </a:solidFill>
                <a:latin typeface="Lucida Console" panose="020B0609040504020204" pitchFamily="49" charset="0"/>
              </a:rPr>
              <a:t>RemoveAccessRule</a:t>
            </a:r>
            <a:r>
              <a:rPr lang="fr-FR" sz="1200" dirty="0">
                <a:solidFill>
                  <a:prstClr val="black"/>
                </a:solidFill>
                <a:latin typeface="Lucida Console" panose="020B0609040504020204" pitchFamily="49" charset="0"/>
              </a:rPr>
              <a:t>(</a:t>
            </a:r>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AccessRulestella</a:t>
            </a:r>
            <a:r>
              <a:rPr lang="fr-FR" sz="1200" dirty="0">
                <a:solidFill>
                  <a:prstClr val="black"/>
                </a:solidFill>
                <a:latin typeface="Lucida Console" panose="020B0609040504020204" pitchFamily="49" charset="0"/>
              </a:rPr>
              <a:t>)</a:t>
            </a: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A9A9A9"/>
                </a:solidFill>
                <a:latin typeface="Lucida Console" panose="020B0609040504020204" pitchFamily="49" charset="0"/>
              </a:rPr>
              <a:t>|</a:t>
            </a:r>
            <a:r>
              <a:rPr lang="fr-FR" sz="1200" dirty="0">
                <a:solidFill>
                  <a:prstClr val="black"/>
                </a:solidFill>
                <a:latin typeface="Lucida Console" panose="020B0609040504020204" pitchFamily="49" charset="0"/>
              </a:rPr>
              <a:t> </a:t>
            </a:r>
            <a:r>
              <a:rPr lang="fr-FR" sz="1200" dirty="0">
                <a:solidFill>
                  <a:srgbClr val="0000FF"/>
                </a:solidFill>
                <a:latin typeface="Lucida Console" panose="020B0609040504020204" pitchFamily="49" charset="0"/>
              </a:rPr>
              <a:t>Set-</a:t>
            </a:r>
            <a:r>
              <a:rPr lang="fr-FR" sz="1200" dirty="0" err="1">
                <a:solidFill>
                  <a:srgbClr val="0000FF"/>
                </a:solidFill>
                <a:latin typeface="Lucida Console" panose="020B0609040504020204" pitchFamily="49" charset="0"/>
              </a:rPr>
              <a:t>Acl</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endParaRPr lang="fr-FR" sz="1200" dirty="0">
              <a:solidFill>
                <a:prstClr val="black"/>
              </a:solidFill>
              <a:latin typeface="Lucida Console" panose="020B0609040504020204" pitchFamily="49" charset="0"/>
            </a:endParaRPr>
          </a:p>
          <a:p>
            <a:r>
              <a:rPr lang="fr-FR" sz="1200" dirty="0">
                <a:solidFill>
                  <a:srgbClr val="006400"/>
                </a:solidFill>
                <a:latin typeface="Lucida Console" panose="020B0609040504020204" pitchFamily="49" charset="0"/>
              </a:rPr>
              <a:t>#Modifier la propriété des fichiers et dossiers</a:t>
            </a:r>
            <a:endParaRPr lang="fr-FR" sz="1200" dirty="0">
              <a:solidFill>
                <a:prstClr val="black"/>
              </a:solidFill>
              <a:latin typeface="Lucida Console" panose="020B0609040504020204" pitchFamily="49" charset="0"/>
            </a:endParaRPr>
          </a:p>
          <a:p>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Newownerstella</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0000FF"/>
                </a:solidFill>
                <a:latin typeface="Lucida Console" panose="020B0609040504020204" pitchFamily="49" charset="0"/>
              </a:rPr>
              <a:t>New-Object</a:t>
            </a:r>
            <a:r>
              <a:rPr lang="en-US" sz="1200" dirty="0">
                <a:solidFill>
                  <a:prstClr val="black"/>
                </a:solidFill>
                <a:latin typeface="Lucida Console" panose="020B0609040504020204" pitchFamily="49" charset="0"/>
              </a:rPr>
              <a:t> </a:t>
            </a:r>
            <a:r>
              <a:rPr lang="en-US" sz="1200" dirty="0" err="1">
                <a:solidFill>
                  <a:srgbClr val="8A2BE2"/>
                </a:solidFill>
                <a:latin typeface="Lucida Console" panose="020B0609040504020204" pitchFamily="49" charset="0"/>
              </a:rPr>
              <a:t>System.Security.Principal.Ntaccount</a:t>
            </a:r>
            <a:r>
              <a:rPr lang="en-US" sz="1200" dirty="0">
                <a:solidFill>
                  <a:prstClr val="black"/>
                </a:solidFill>
                <a:latin typeface="Lucida Console" panose="020B0609040504020204" pitchFamily="49" charset="0"/>
              </a:rPr>
              <a:t>(</a:t>
            </a:r>
            <a:r>
              <a:rPr lang="en-US" sz="1200" dirty="0">
                <a:solidFill>
                  <a:srgbClr val="8B0000"/>
                </a:solidFill>
                <a:latin typeface="Lucida Console" panose="020B0609040504020204" pitchFamily="49" charset="0"/>
              </a:rPr>
              <a:t>"</a:t>
            </a:r>
            <a:r>
              <a:rPr lang="en-US" sz="1200" dirty="0" err="1">
                <a:solidFill>
                  <a:srgbClr val="8B0000"/>
                </a:solidFill>
                <a:latin typeface="Lucida Console" panose="020B0609040504020204" pitchFamily="49" charset="0"/>
              </a:rPr>
              <a:t>Formalog</a:t>
            </a:r>
            <a:r>
              <a:rPr lang="en-US" sz="1200" dirty="0">
                <a:solidFill>
                  <a:srgbClr val="8B0000"/>
                </a:solidFill>
                <a:latin typeface="Lucida Console" panose="020B0609040504020204" pitchFamily="49" charset="0"/>
              </a:rPr>
              <a:t>\stella"</a:t>
            </a:r>
            <a:r>
              <a:rPr lang="en-US" sz="1200" dirty="0">
                <a:solidFill>
                  <a:prstClr val="black"/>
                </a:solidFill>
                <a:latin typeface="Lucida Console" panose="020B0609040504020204" pitchFamily="49" charset="0"/>
              </a:rPr>
              <a:t>)</a:t>
            </a: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err="1">
                <a:solidFill>
                  <a:srgbClr val="A9A9A9"/>
                </a:solidFill>
                <a:latin typeface="Lucida Console" panose="020B0609040504020204" pitchFamily="49" charset="0"/>
              </a:rPr>
              <a:t>.</a:t>
            </a:r>
            <a:r>
              <a:rPr lang="fr-FR" sz="1200" dirty="0" err="1">
                <a:solidFill>
                  <a:prstClr val="black"/>
                </a:solidFill>
                <a:latin typeface="Lucida Console" panose="020B0609040504020204" pitchFamily="49" charset="0"/>
              </a:rPr>
              <a:t>SetOwner</a:t>
            </a:r>
            <a:r>
              <a:rPr lang="fr-FR" sz="1200" dirty="0">
                <a:solidFill>
                  <a:prstClr val="black"/>
                </a:solidFill>
                <a:latin typeface="Lucida Console" panose="020B0609040504020204" pitchFamily="49" charset="0"/>
              </a:rPr>
              <a:t>(</a:t>
            </a:r>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Newownerstella</a:t>
            </a:r>
            <a:r>
              <a:rPr lang="fr-FR" sz="1200" dirty="0">
                <a:solidFill>
                  <a:prstClr val="black"/>
                </a:solidFill>
                <a:latin typeface="Lucida Console" panose="020B0609040504020204" pitchFamily="49" charset="0"/>
              </a:rPr>
              <a:t>)</a:t>
            </a: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A9A9A9"/>
                </a:solidFill>
                <a:latin typeface="Lucida Console" panose="020B0609040504020204" pitchFamily="49" charset="0"/>
              </a:rPr>
              <a:t>|</a:t>
            </a:r>
            <a:r>
              <a:rPr lang="fr-FR" sz="1200" dirty="0">
                <a:solidFill>
                  <a:prstClr val="black"/>
                </a:solidFill>
                <a:latin typeface="Lucida Console" panose="020B0609040504020204" pitchFamily="49" charset="0"/>
              </a:rPr>
              <a:t> </a:t>
            </a:r>
            <a:r>
              <a:rPr lang="fr-FR" sz="1200" dirty="0">
                <a:solidFill>
                  <a:srgbClr val="0000FF"/>
                </a:solidFill>
                <a:latin typeface="Lucida Console" panose="020B0609040504020204" pitchFamily="49" charset="0"/>
              </a:rPr>
              <a:t>Set-</a:t>
            </a:r>
            <a:r>
              <a:rPr lang="fr-FR" sz="1200" dirty="0" err="1">
                <a:solidFill>
                  <a:srgbClr val="0000FF"/>
                </a:solidFill>
                <a:latin typeface="Lucida Console" panose="020B0609040504020204" pitchFamily="49" charset="0"/>
              </a:rPr>
              <a:t>Acl</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a:t>
            </a:r>
            <a:endParaRPr lang="fr-FR" sz="1200" dirty="0">
              <a:solidFill>
                <a:prstClr val="black"/>
              </a:solidFill>
              <a:latin typeface="Lucida Console" panose="020B0609040504020204" pitchFamily="49" charset="0"/>
            </a:endParaRPr>
          </a:p>
          <a:p>
            <a:r>
              <a:rPr lang="fr-FR" sz="1200" dirty="0">
                <a:solidFill>
                  <a:srgbClr val="FF4500"/>
                </a:solidFill>
                <a:latin typeface="Lucida Console" panose="020B0609040504020204" pitchFamily="49" charset="0"/>
              </a:rPr>
              <a:t>$</a:t>
            </a:r>
            <a:r>
              <a:rPr lang="fr-FR" sz="1200" dirty="0" err="1">
                <a:solidFill>
                  <a:srgbClr val="FF4500"/>
                </a:solidFill>
                <a:latin typeface="Lucida Console" panose="020B0609040504020204" pitchFamily="49" charset="0"/>
              </a:rPr>
              <a:t>aclstella</a:t>
            </a:r>
            <a:r>
              <a:rPr lang="fr-FR" sz="1200" dirty="0">
                <a:solidFill>
                  <a:prstClr val="black"/>
                </a:solidFill>
                <a:latin typeface="Lucida Console" panose="020B0609040504020204" pitchFamily="49" charset="0"/>
              </a:rPr>
              <a:t> </a:t>
            </a:r>
            <a:r>
              <a:rPr lang="fr-FR" sz="1200" dirty="0">
                <a:solidFill>
                  <a:srgbClr val="8A2BE2"/>
                </a:solidFill>
                <a:latin typeface="Lucida Console" panose="020B0609040504020204" pitchFamily="49" charset="0"/>
              </a:rPr>
              <a:t>\\ad\stella </a:t>
            </a:r>
          </a:p>
        </p:txBody>
      </p:sp>
    </p:spTree>
    <p:extLst>
      <p:ext uri="{BB962C8B-B14F-4D97-AF65-F5344CB8AC3E}">
        <p14:creationId xmlns:p14="http://schemas.microsoft.com/office/powerpoint/2010/main" val="82675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1077218"/>
          </a:xfrm>
          <a:prstGeom prst="rect">
            <a:avLst/>
          </a:prstGeom>
          <a:noFill/>
        </p:spPr>
        <p:txBody>
          <a:bodyPr wrap="square">
            <a:spAutoFit/>
          </a:bodyPr>
          <a:lstStyle/>
          <a:p>
            <a:r>
              <a:rPr lang="fr-FR" sz="3200" b="1" dirty="0">
                <a:solidFill>
                  <a:schemeClr val="bg1"/>
                </a:solidFill>
              </a:rPr>
              <a:t>Prérequis de mise en œuvre d’un contexte de domaine</a:t>
            </a:r>
          </a:p>
        </p:txBody>
      </p:sp>
      <p:sp>
        <p:nvSpPr>
          <p:cNvPr id="5" name="Espace réservé du contenu 1">
            <a:extLst>
              <a:ext uri="{FF2B5EF4-FFF2-40B4-BE49-F238E27FC236}">
                <a16:creationId xmlns:a16="http://schemas.microsoft.com/office/drawing/2014/main" id="{52026062-DA0A-4D54-94A2-F33F53B86AEA}"/>
              </a:ext>
            </a:extLst>
          </p:cNvPr>
          <p:cNvSpPr txBox="1">
            <a:spLocks/>
          </p:cNvSpPr>
          <p:nvPr/>
        </p:nvSpPr>
        <p:spPr>
          <a:xfrm>
            <a:off x="89756" y="2349629"/>
            <a:ext cx="11913822" cy="4230964"/>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sz="2400" dirty="0"/>
              <a:t>Afin de promouvoir un serveur en contrôleur de domaine, les prérequis suivants doivent être respectés :</a:t>
            </a:r>
          </a:p>
          <a:p>
            <a:pPr lvl="1"/>
            <a:r>
              <a:rPr lang="fr-FR" sz="2000" b="1" dirty="0"/>
              <a:t>Nom d’hôte du poste </a:t>
            </a:r>
            <a:r>
              <a:rPr lang="fr-FR" sz="2000" dirty="0"/>
              <a:t>: le nom d’hôte et le suffixe DNS doivent être correctement définis</a:t>
            </a:r>
          </a:p>
          <a:p>
            <a:pPr lvl="1"/>
            <a:r>
              <a:rPr lang="fr-FR" sz="2000" b="1" dirty="0"/>
              <a:t>Configuration réseau et adressage IP </a:t>
            </a:r>
            <a:r>
              <a:rPr lang="fr-FR" sz="2000" dirty="0"/>
              <a:t>: ces paramètres doivent être opérationnels</a:t>
            </a:r>
          </a:p>
          <a:p>
            <a:pPr lvl="1"/>
            <a:r>
              <a:rPr lang="fr-FR" sz="2000" b="1" dirty="0"/>
              <a:t>Composants Windows </a:t>
            </a:r>
            <a:r>
              <a:rPr lang="fr-FR" sz="2000" dirty="0"/>
              <a:t>: les composants nécessaires aux services ADDS doivent être installés </a:t>
            </a:r>
          </a:p>
          <a:p>
            <a:pPr lvl="1"/>
            <a:r>
              <a:rPr lang="fr-FR" sz="2000" b="1" dirty="0"/>
              <a:t>Prise en compte de l’existant </a:t>
            </a:r>
            <a:r>
              <a:rPr lang="fr-FR" sz="2000" dirty="0"/>
              <a:t>: il faut avoir analysé l’infrastructure de domaine existante et déterminé les points de configuration correspondant aux besoins</a:t>
            </a:r>
          </a:p>
          <a:p>
            <a:pPr lvl="1"/>
            <a:r>
              <a:rPr lang="fr-FR" sz="2000" b="1" dirty="0"/>
              <a:t>Préparation de l’AD </a:t>
            </a:r>
            <a:r>
              <a:rPr lang="fr-FR" sz="2000" dirty="0"/>
              <a:t>: la forêt ou le domaine peuvent être à préparer lors de l’ajout d’un contrôleur de domaine exploitant une nouvelle version de Windows</a:t>
            </a:r>
          </a:p>
          <a:p>
            <a:pPr lvl="1"/>
            <a:r>
              <a:rPr lang="fr-FR" sz="2000" b="1" dirty="0"/>
              <a:t>Mot de passe de l’admin</a:t>
            </a:r>
            <a:r>
              <a:rPr lang="fr-FR" sz="2000" dirty="0"/>
              <a:t>: Un mot de passe de l’administrateur doit être mis dans le contexte virtuel, pas obligatoire à l’installation,</a:t>
            </a:r>
          </a:p>
        </p:txBody>
      </p:sp>
      <p:sp>
        <p:nvSpPr>
          <p:cNvPr id="2" name="Espace réservé du pied de page 1">
            <a:extLst>
              <a:ext uri="{FF2B5EF4-FFF2-40B4-BE49-F238E27FC236}">
                <a16:creationId xmlns:a16="http://schemas.microsoft.com/office/drawing/2014/main" id="{0BE121AC-568B-494D-A83E-4E7FB2E39C88}"/>
              </a:ext>
            </a:extLst>
          </p:cNvPr>
          <p:cNvSpPr>
            <a:spLocks noGrp="1"/>
          </p:cNvSpPr>
          <p:nvPr>
            <p:ph type="ftr" sz="quarter" idx="11"/>
          </p:nvPr>
        </p:nvSpPr>
        <p:spPr/>
        <p:txBody>
          <a:bodyPr/>
          <a:lstStyle/>
          <a:p>
            <a:r>
              <a:rPr lang="fr-FR"/>
              <a:t>Stella Roulière</a:t>
            </a:r>
          </a:p>
        </p:txBody>
      </p:sp>
      <p:sp>
        <p:nvSpPr>
          <p:cNvPr id="3" name="Espace réservé du numéro de diapositive 2">
            <a:extLst>
              <a:ext uri="{FF2B5EF4-FFF2-40B4-BE49-F238E27FC236}">
                <a16:creationId xmlns:a16="http://schemas.microsoft.com/office/drawing/2014/main" id="{2A314175-C662-4C5B-A0D5-9044C01D8C31}"/>
              </a:ext>
            </a:extLst>
          </p:cNvPr>
          <p:cNvSpPr>
            <a:spLocks noGrp="1"/>
          </p:cNvSpPr>
          <p:nvPr>
            <p:ph type="sldNum" sz="quarter" idx="12"/>
          </p:nvPr>
        </p:nvSpPr>
        <p:spPr/>
        <p:txBody>
          <a:bodyPr/>
          <a:lstStyle/>
          <a:p>
            <a:fld id="{83937A49-3969-4E83-B461-15750A49E54D}" type="slidenum">
              <a:rPr lang="fr-FR" smtClean="0"/>
              <a:t>6</a:t>
            </a:fld>
            <a:endParaRPr lang="fr-FR"/>
          </a:p>
        </p:txBody>
      </p:sp>
    </p:spTree>
    <p:extLst>
      <p:ext uri="{BB962C8B-B14F-4D97-AF65-F5344CB8AC3E}">
        <p14:creationId xmlns:p14="http://schemas.microsoft.com/office/powerpoint/2010/main" val="424974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1323439"/>
          </a:xfrm>
          <a:prstGeom prst="rect">
            <a:avLst/>
          </a:prstGeom>
          <a:noFill/>
        </p:spPr>
        <p:txBody>
          <a:bodyPr wrap="square">
            <a:spAutoFit/>
          </a:bodyPr>
          <a:lstStyle/>
          <a:p>
            <a:r>
              <a:rPr lang="fr-FR" sz="4000" b="1" dirty="0">
                <a:solidFill>
                  <a:schemeClr val="bg1"/>
                </a:solidFill>
              </a:rPr>
              <a:t>Installation des composants de domaine</a:t>
            </a:r>
          </a:p>
        </p:txBody>
      </p:sp>
      <p:sp>
        <p:nvSpPr>
          <p:cNvPr id="6" name="Espace réservé du contenu 1">
            <a:extLst>
              <a:ext uri="{FF2B5EF4-FFF2-40B4-BE49-F238E27FC236}">
                <a16:creationId xmlns:a16="http://schemas.microsoft.com/office/drawing/2014/main" id="{ACD79E4F-7344-41D1-B2B7-B19EB0BDEFCB}"/>
              </a:ext>
            </a:extLst>
          </p:cNvPr>
          <p:cNvSpPr txBox="1">
            <a:spLocks/>
          </p:cNvSpPr>
          <p:nvPr/>
        </p:nvSpPr>
        <p:spPr>
          <a:xfrm>
            <a:off x="702424" y="2432755"/>
            <a:ext cx="11134899" cy="53285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L’installation des composants nécessaires aux services de domaine peut être réalisée :</a:t>
            </a:r>
          </a:p>
          <a:p>
            <a:pPr lvl="1"/>
            <a:r>
              <a:rPr lang="fr-FR"/>
              <a:t>Graphiquement depuis le Gestionnaire de serveur, via l’ajout du rôle « Services ADDS » et des fonctionnalités correspondantes</a:t>
            </a:r>
          </a:p>
          <a:p>
            <a:pPr marL="457200" lvl="1" indent="0">
              <a:buFont typeface="Wingdings 3" charset="2"/>
              <a:buNone/>
            </a:pPr>
            <a:endParaRPr lang="fr-FR" dirty="0"/>
          </a:p>
        </p:txBody>
      </p:sp>
      <p:pic>
        <p:nvPicPr>
          <p:cNvPr id="2" name="Image 1">
            <a:extLst>
              <a:ext uri="{FF2B5EF4-FFF2-40B4-BE49-F238E27FC236}">
                <a16:creationId xmlns:a16="http://schemas.microsoft.com/office/drawing/2014/main" id="{5DE4801C-013A-46AD-9F39-6AD93CBB0226}"/>
              </a:ext>
            </a:extLst>
          </p:cNvPr>
          <p:cNvPicPr>
            <a:picLocks noChangeAspect="1"/>
          </p:cNvPicPr>
          <p:nvPr/>
        </p:nvPicPr>
        <p:blipFill>
          <a:blip r:embed="rId2"/>
          <a:stretch>
            <a:fillRect/>
          </a:stretch>
        </p:blipFill>
        <p:spPr>
          <a:xfrm>
            <a:off x="702424" y="3429000"/>
            <a:ext cx="4508584" cy="3195459"/>
          </a:xfrm>
          <a:prstGeom prst="rect">
            <a:avLst/>
          </a:prstGeom>
        </p:spPr>
      </p:pic>
      <p:sp>
        <p:nvSpPr>
          <p:cNvPr id="3" name="ZoneTexte 2">
            <a:extLst>
              <a:ext uri="{FF2B5EF4-FFF2-40B4-BE49-F238E27FC236}">
                <a16:creationId xmlns:a16="http://schemas.microsoft.com/office/drawing/2014/main" id="{CE62083F-954B-4E6E-9310-EBA0F6A30197}"/>
              </a:ext>
            </a:extLst>
          </p:cNvPr>
          <p:cNvSpPr txBox="1"/>
          <p:nvPr/>
        </p:nvSpPr>
        <p:spPr>
          <a:xfrm>
            <a:off x="6003884" y="3549401"/>
            <a:ext cx="4586529" cy="1200329"/>
          </a:xfrm>
          <a:prstGeom prst="rect">
            <a:avLst/>
          </a:prstGeom>
          <a:noFill/>
          <a:ln w="28575">
            <a:solidFill>
              <a:srgbClr val="1B90C6"/>
            </a:solidFill>
          </a:ln>
        </p:spPr>
        <p:txBody>
          <a:bodyPr wrap="square" rtlCol="0">
            <a:spAutoFit/>
          </a:bodyPr>
          <a:lstStyle/>
          <a:p>
            <a:pPr algn="just"/>
            <a:r>
              <a:rPr lang="fr-FR" dirty="0"/>
              <a:t>Une fois les composants de domaine installés, nous pouvons faire la promotion du serveur en contrôleur de domaine</a:t>
            </a:r>
          </a:p>
        </p:txBody>
      </p:sp>
      <p:sp>
        <p:nvSpPr>
          <p:cNvPr id="9" name="Espace réservé du pied de page 8">
            <a:extLst>
              <a:ext uri="{FF2B5EF4-FFF2-40B4-BE49-F238E27FC236}">
                <a16:creationId xmlns:a16="http://schemas.microsoft.com/office/drawing/2014/main" id="{63DDF5F7-F9F8-4B7F-8BB9-F6BC68D698A3}"/>
              </a:ext>
            </a:extLst>
          </p:cNvPr>
          <p:cNvSpPr>
            <a:spLocks noGrp="1"/>
          </p:cNvSpPr>
          <p:nvPr>
            <p:ph type="ftr" sz="quarter" idx="11"/>
          </p:nvPr>
        </p:nvSpPr>
        <p:spPr/>
        <p:txBody>
          <a:bodyPr/>
          <a:lstStyle/>
          <a:p>
            <a:r>
              <a:rPr lang="fr-FR"/>
              <a:t>Stella Roulière</a:t>
            </a:r>
          </a:p>
        </p:txBody>
      </p:sp>
      <p:sp>
        <p:nvSpPr>
          <p:cNvPr id="10" name="Espace réservé du numéro de diapositive 9">
            <a:extLst>
              <a:ext uri="{FF2B5EF4-FFF2-40B4-BE49-F238E27FC236}">
                <a16:creationId xmlns:a16="http://schemas.microsoft.com/office/drawing/2014/main" id="{B557FE36-F5E8-4E3E-A031-F813FA811E77}"/>
              </a:ext>
            </a:extLst>
          </p:cNvPr>
          <p:cNvSpPr>
            <a:spLocks noGrp="1"/>
          </p:cNvSpPr>
          <p:nvPr>
            <p:ph type="sldNum" sz="quarter" idx="12"/>
          </p:nvPr>
        </p:nvSpPr>
        <p:spPr/>
        <p:txBody>
          <a:bodyPr/>
          <a:lstStyle/>
          <a:p>
            <a:fld id="{83937A49-3969-4E83-B461-15750A49E54D}" type="slidenum">
              <a:rPr lang="fr-FR" smtClean="0"/>
              <a:t>7</a:t>
            </a:fld>
            <a:endParaRPr lang="fr-FR"/>
          </a:p>
        </p:txBody>
      </p:sp>
    </p:spTree>
    <p:extLst>
      <p:ext uri="{BB962C8B-B14F-4D97-AF65-F5344CB8AC3E}">
        <p14:creationId xmlns:p14="http://schemas.microsoft.com/office/powerpoint/2010/main" val="207672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1323439"/>
          </a:xfrm>
          <a:prstGeom prst="rect">
            <a:avLst/>
          </a:prstGeom>
          <a:noFill/>
        </p:spPr>
        <p:txBody>
          <a:bodyPr wrap="square">
            <a:spAutoFit/>
          </a:bodyPr>
          <a:lstStyle/>
          <a:p>
            <a:r>
              <a:rPr lang="fr-FR" sz="4000" b="1" dirty="0">
                <a:solidFill>
                  <a:schemeClr val="bg1"/>
                </a:solidFill>
              </a:rPr>
              <a:t>Installation des composants de domaine en </a:t>
            </a:r>
            <a:r>
              <a:rPr lang="fr-FR" sz="4000" b="1" dirty="0" err="1">
                <a:solidFill>
                  <a:schemeClr val="bg1"/>
                </a:solidFill>
              </a:rPr>
              <a:t>powershell</a:t>
            </a:r>
            <a:endParaRPr lang="fr-FR" sz="4000" b="1" dirty="0">
              <a:solidFill>
                <a:schemeClr val="bg1"/>
              </a:solidFill>
            </a:endParaRPr>
          </a:p>
        </p:txBody>
      </p:sp>
      <p:graphicFrame>
        <p:nvGraphicFramePr>
          <p:cNvPr id="5" name="Espace réservé du contenu 3">
            <a:extLst>
              <a:ext uri="{FF2B5EF4-FFF2-40B4-BE49-F238E27FC236}">
                <a16:creationId xmlns:a16="http://schemas.microsoft.com/office/drawing/2014/main" id="{58313BD9-CEAD-434C-BB2A-67944FB6B23D}"/>
              </a:ext>
            </a:extLst>
          </p:cNvPr>
          <p:cNvGraphicFramePr>
            <a:graphicFrameLocks/>
          </p:cNvGraphicFramePr>
          <p:nvPr>
            <p:extLst>
              <p:ext uri="{D42A27DB-BD31-4B8C-83A1-F6EECF244321}">
                <p14:modId xmlns:p14="http://schemas.microsoft.com/office/powerpoint/2010/main" val="90875095"/>
              </p:ext>
            </p:extLst>
          </p:nvPr>
        </p:nvGraphicFramePr>
        <p:xfrm>
          <a:off x="534152" y="2349629"/>
          <a:ext cx="11220044" cy="4223611"/>
        </p:xfrm>
        <a:graphic>
          <a:graphicData uri="http://schemas.openxmlformats.org/drawingml/2006/table">
            <a:tbl>
              <a:tblPr firstRow="1" bandRow="1">
                <a:tableStyleId>{93296810-A885-4BE3-A3E7-6D5BEEA58F35}</a:tableStyleId>
              </a:tblPr>
              <a:tblGrid>
                <a:gridCol w="5806864">
                  <a:extLst>
                    <a:ext uri="{9D8B030D-6E8A-4147-A177-3AD203B41FA5}">
                      <a16:colId xmlns:a16="http://schemas.microsoft.com/office/drawing/2014/main" val="20000"/>
                    </a:ext>
                  </a:extLst>
                </a:gridCol>
                <a:gridCol w="5413180">
                  <a:extLst>
                    <a:ext uri="{9D8B030D-6E8A-4147-A177-3AD203B41FA5}">
                      <a16:colId xmlns:a16="http://schemas.microsoft.com/office/drawing/2014/main" val="20001"/>
                    </a:ext>
                  </a:extLst>
                </a:gridCol>
              </a:tblGrid>
              <a:tr h="327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dirty="0"/>
                        <a:t>Commande</a:t>
                      </a:r>
                    </a:p>
                  </a:txBody>
                  <a:tcPr/>
                </a:tc>
                <a:tc>
                  <a:txBody>
                    <a:bodyPr/>
                    <a:lstStyle/>
                    <a:p>
                      <a:r>
                        <a:rPr lang="fr-FR" dirty="0"/>
                        <a:t>Utilité</a:t>
                      </a:r>
                    </a:p>
                  </a:txBody>
                  <a:tcPr/>
                </a:tc>
                <a:extLst>
                  <a:ext uri="{0D108BD9-81ED-4DB2-BD59-A6C34878D82A}">
                    <a16:rowId xmlns:a16="http://schemas.microsoft.com/office/drawing/2014/main" val="10000"/>
                  </a:ext>
                </a:extLst>
              </a:tr>
              <a:tr h="5651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Courier New" pitchFamily="49" charset="0"/>
                          <a:cs typeface="Courier New" pitchFamily="49" charset="0"/>
                        </a:rPr>
                        <a:t>&gt; </a:t>
                      </a:r>
                      <a:r>
                        <a:rPr lang="fr-FR" sz="1600" b="1" dirty="0">
                          <a:latin typeface="Courier New" pitchFamily="49" charset="0"/>
                          <a:cs typeface="Courier New" pitchFamily="49" charset="0"/>
                        </a:rPr>
                        <a:t>Install-</a:t>
                      </a:r>
                      <a:r>
                        <a:rPr lang="fr-FR" sz="1600" b="1" dirty="0" err="1">
                          <a:latin typeface="Courier New" pitchFamily="49" charset="0"/>
                          <a:cs typeface="Courier New" pitchFamily="49" charset="0"/>
                        </a:rPr>
                        <a:t>ADDSForest</a:t>
                      </a:r>
                      <a:r>
                        <a:rPr lang="fr-FR" sz="1600" dirty="0">
                          <a:latin typeface="Courier New" pitchFamily="49" charset="0"/>
                          <a:cs typeface="Courier New" pitchFamily="49" charset="0"/>
                        </a:rPr>
                        <a:t> </a:t>
                      </a:r>
                    </a:p>
                    <a:p>
                      <a:endParaRPr lang="fr-FR" sz="1600" dirty="0">
                        <a:latin typeface="Courier New" pitchFamily="49" charset="0"/>
                        <a:cs typeface="Courier New"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n-lt"/>
                          <a:ea typeface="+mn-ea"/>
                          <a:cs typeface="+mn-cs"/>
                        </a:rPr>
                        <a:t>Installation d’un nouveau domaine dans une nouvelle forêt</a:t>
                      </a:r>
                      <a:endParaRPr lang="en-US" dirty="0"/>
                    </a:p>
                  </a:txBody>
                  <a:tcPr/>
                </a:tc>
                <a:extLst>
                  <a:ext uri="{0D108BD9-81ED-4DB2-BD59-A6C34878D82A}">
                    <a16:rowId xmlns:a16="http://schemas.microsoft.com/office/drawing/2014/main" val="10001"/>
                  </a:ext>
                </a:extLst>
              </a:tr>
              <a:tr h="5651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Courier New" pitchFamily="49" charset="0"/>
                          <a:cs typeface="Courier New" pitchFamily="49" charset="0"/>
                        </a:rPr>
                        <a:t>&gt; </a:t>
                      </a:r>
                      <a:r>
                        <a:rPr lang="fr-FR" sz="1600" b="1" dirty="0">
                          <a:latin typeface="Courier New" pitchFamily="49" charset="0"/>
                          <a:cs typeface="Courier New" pitchFamily="49" charset="0"/>
                        </a:rPr>
                        <a:t>Install-</a:t>
                      </a:r>
                      <a:r>
                        <a:rPr lang="fr-FR" sz="1600" b="1" dirty="0" err="1">
                          <a:latin typeface="Courier New" pitchFamily="49" charset="0"/>
                          <a:cs typeface="Courier New" pitchFamily="49" charset="0"/>
                        </a:rPr>
                        <a:t>ADDSDomain</a:t>
                      </a:r>
                      <a:r>
                        <a:rPr lang="fr-FR" sz="1600" dirty="0">
                          <a:latin typeface="Courier New" pitchFamily="49" charset="0"/>
                          <a:cs typeface="Courier New" pitchFamily="49" charset="0"/>
                        </a:rPr>
                        <a:t> </a:t>
                      </a:r>
                    </a:p>
                    <a:p>
                      <a:endParaRPr lang="fr-FR" sz="160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Installation d’un </a:t>
                      </a:r>
                      <a:r>
                        <a:rPr lang="fr-FR" noProof="0" dirty="0"/>
                        <a:t>nouveau domaine dans une forêt</a:t>
                      </a:r>
                      <a:r>
                        <a:rPr lang="fr-FR" baseline="0" noProof="0" dirty="0"/>
                        <a:t> existante</a:t>
                      </a:r>
                      <a:endParaRPr lang="en-US" dirty="0"/>
                    </a:p>
                  </a:txBody>
                  <a:tcPr/>
                </a:tc>
                <a:extLst>
                  <a:ext uri="{0D108BD9-81ED-4DB2-BD59-A6C34878D82A}">
                    <a16:rowId xmlns:a16="http://schemas.microsoft.com/office/drawing/2014/main" val="10002"/>
                  </a:ext>
                </a:extLst>
              </a:tr>
              <a:tr h="5651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Courier New" pitchFamily="49" charset="0"/>
                          <a:cs typeface="Courier New" pitchFamily="49" charset="0"/>
                        </a:rPr>
                        <a:t>&gt;</a:t>
                      </a:r>
                      <a:r>
                        <a:rPr lang="fr-FR" sz="1600" baseline="0" dirty="0">
                          <a:latin typeface="Courier New" pitchFamily="49" charset="0"/>
                          <a:cs typeface="Courier New" pitchFamily="49" charset="0"/>
                        </a:rPr>
                        <a:t> </a:t>
                      </a:r>
                      <a:r>
                        <a:rPr lang="fr-FR" sz="1600" b="1" dirty="0">
                          <a:latin typeface="Courier New" pitchFamily="49" charset="0"/>
                          <a:cs typeface="Courier New" pitchFamily="49" charset="0"/>
                        </a:rPr>
                        <a:t>Install-</a:t>
                      </a:r>
                      <a:r>
                        <a:rPr lang="fr-FR" sz="1600" b="1" dirty="0" err="1">
                          <a:latin typeface="Courier New" pitchFamily="49" charset="0"/>
                          <a:cs typeface="Courier New" pitchFamily="49" charset="0"/>
                        </a:rPr>
                        <a:t>ADDSDomainController</a:t>
                      </a:r>
                      <a:r>
                        <a:rPr lang="fr-FR" sz="1600" dirty="0">
                          <a:latin typeface="Courier New" pitchFamily="49" charset="0"/>
                          <a:cs typeface="Courier New" pitchFamily="49" charset="0"/>
                        </a:rPr>
                        <a:t> </a:t>
                      </a:r>
                    </a:p>
                    <a:p>
                      <a:endParaRPr lang="fr-FR" sz="1600" dirty="0">
                        <a:latin typeface="Courier New" pitchFamily="49" charset="0"/>
                        <a:cs typeface="Courier New"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Ajout d’un nouveau contrôleur à un domaine existant</a:t>
                      </a:r>
                    </a:p>
                  </a:txBody>
                  <a:tcPr/>
                </a:tc>
                <a:extLst>
                  <a:ext uri="{0D108BD9-81ED-4DB2-BD59-A6C34878D82A}">
                    <a16:rowId xmlns:a16="http://schemas.microsoft.com/office/drawing/2014/main" val="10003"/>
                  </a:ext>
                </a:extLst>
              </a:tr>
              <a:tr h="1937611">
                <a:tc grid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mn-lt"/>
                          <a:ea typeface="+mn-ea"/>
                          <a:cs typeface="+mn-cs"/>
                        </a:rPr>
                        <a:t>Il est possible de tester</a:t>
                      </a:r>
                      <a:r>
                        <a:rPr lang="fr-FR" sz="1800" kern="1200" baseline="0" dirty="0">
                          <a:solidFill>
                            <a:schemeClr val="dk1"/>
                          </a:solidFill>
                          <a:latin typeface="+mn-lt"/>
                          <a:ea typeface="+mn-ea"/>
                          <a:cs typeface="+mn-cs"/>
                        </a:rPr>
                        <a:t> les commandes précédentes afin de s’assurer des prérequis :</a:t>
                      </a:r>
                      <a:endParaRPr lang="fr-FR" sz="1800" kern="1200" dirty="0">
                        <a:solidFill>
                          <a:schemeClr val="dk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tx1"/>
                          </a:solidFill>
                          <a:latin typeface="Courier New" pitchFamily="49" charset="0"/>
                          <a:cs typeface="Courier New" pitchFamily="49" charset="0"/>
                        </a:rPr>
                        <a:t>&gt; Test-</a:t>
                      </a:r>
                      <a:r>
                        <a:rPr lang="fr-FR" sz="1400" dirty="0" err="1">
                          <a:solidFill>
                            <a:schemeClr val="tx1"/>
                          </a:solidFill>
                          <a:latin typeface="Courier New" pitchFamily="49" charset="0"/>
                          <a:cs typeface="Courier New" pitchFamily="49" charset="0"/>
                        </a:rPr>
                        <a:t>ADDSDomainInstallation</a:t>
                      </a:r>
                      <a:r>
                        <a:rPr lang="fr-FR" sz="1400" dirty="0">
                          <a:solidFill>
                            <a:schemeClr val="tx1"/>
                          </a:solidFill>
                          <a:latin typeface="Courier New" pitchFamily="49" charset="0"/>
                          <a:cs typeface="Courier New" pitchFamily="49" charset="0"/>
                        </a:rPr>
                        <a:t>    &gt; </a:t>
                      </a:r>
                      <a:r>
                        <a:rPr lang="fr-FR" sz="1400" kern="1200" dirty="0">
                          <a:solidFill>
                            <a:schemeClr val="tx1"/>
                          </a:solidFill>
                          <a:latin typeface="Courier New" pitchFamily="49" charset="0"/>
                          <a:ea typeface="+mn-ea"/>
                          <a:cs typeface="Courier New" pitchFamily="49" charset="0"/>
                        </a:rPr>
                        <a:t>Test-</a:t>
                      </a:r>
                      <a:r>
                        <a:rPr lang="fr-FR" sz="1400" kern="1200" dirty="0" err="1">
                          <a:solidFill>
                            <a:schemeClr val="tx1"/>
                          </a:solidFill>
                          <a:latin typeface="Courier New" pitchFamily="49" charset="0"/>
                          <a:ea typeface="+mn-ea"/>
                          <a:cs typeface="Courier New" pitchFamily="49" charset="0"/>
                        </a:rPr>
                        <a:t>ADDSDomainControllerInstallation</a:t>
                      </a:r>
                      <a:endParaRPr lang="fr-FR" sz="1400" kern="1200" dirty="0">
                        <a:solidFill>
                          <a:schemeClr val="tx1"/>
                        </a:solidFill>
                        <a:latin typeface="Courier New" pitchFamily="49" charset="0"/>
                        <a:ea typeface="+mn-ea"/>
                        <a:cs typeface="Courier New" pitchFamily="49"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tx1"/>
                          </a:solidFill>
                          <a:latin typeface="Courier New" pitchFamily="49" charset="0"/>
                          <a:cs typeface="Courier New" pitchFamily="49" charset="0"/>
                        </a:rPr>
                        <a:t>&gt; </a:t>
                      </a:r>
                      <a:r>
                        <a:rPr lang="fr-FR" sz="1400" kern="1200" dirty="0">
                          <a:solidFill>
                            <a:schemeClr val="tx1"/>
                          </a:solidFill>
                          <a:latin typeface="Courier New" pitchFamily="49" charset="0"/>
                          <a:ea typeface="+mn-ea"/>
                          <a:cs typeface="Courier New" pitchFamily="49" charset="0"/>
                        </a:rPr>
                        <a:t>Test-</a:t>
                      </a:r>
                      <a:r>
                        <a:rPr lang="fr-FR" sz="1400" kern="1200" dirty="0" err="1">
                          <a:solidFill>
                            <a:schemeClr val="tx1"/>
                          </a:solidFill>
                          <a:latin typeface="Courier New" pitchFamily="49" charset="0"/>
                          <a:ea typeface="+mn-ea"/>
                          <a:cs typeface="Courier New" pitchFamily="49" charset="0"/>
                        </a:rPr>
                        <a:t>ADDSForestInstallation</a:t>
                      </a:r>
                      <a:r>
                        <a:rPr lang="fr-FR" sz="1400" dirty="0">
                          <a:solidFill>
                            <a:schemeClr val="tx1"/>
                          </a:solidFill>
                          <a:latin typeface="Courier New" pitchFamily="49" charset="0"/>
                          <a:cs typeface="Courier New" pitchFamily="49" charset="0"/>
                        </a:rPr>
                        <a:t>    &gt; </a:t>
                      </a:r>
                      <a:r>
                        <a:rPr lang="fr-FR" sz="1400" kern="1200" dirty="0">
                          <a:solidFill>
                            <a:schemeClr val="tx1"/>
                          </a:solidFill>
                          <a:latin typeface="Courier New" pitchFamily="49" charset="0"/>
                          <a:ea typeface="+mn-ea"/>
                          <a:cs typeface="Courier New" pitchFamily="49" charset="0"/>
                        </a:rPr>
                        <a:t>Test-</a:t>
                      </a:r>
                      <a:r>
                        <a:rPr lang="fr-FR" sz="1400" kern="1200" dirty="0" err="1">
                          <a:solidFill>
                            <a:schemeClr val="tx1"/>
                          </a:solidFill>
                          <a:latin typeface="Courier New" pitchFamily="49" charset="0"/>
                          <a:ea typeface="+mn-ea"/>
                          <a:cs typeface="Courier New" pitchFamily="49" charset="0"/>
                        </a:rPr>
                        <a:t>ADDSDomainControllerUninstallation</a:t>
                      </a:r>
                      <a:endParaRPr lang="fr-FR" sz="1400" kern="1200" dirty="0">
                        <a:solidFill>
                          <a:schemeClr val="tx1"/>
                        </a:solidFill>
                        <a:latin typeface="Courier New" pitchFamily="49" charset="0"/>
                        <a:ea typeface="+mn-ea"/>
                        <a:cs typeface="Courier New" pitchFamily="49"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fr-FR" sz="1400" kern="1200" dirty="0">
                        <a:solidFill>
                          <a:schemeClr val="tx1"/>
                        </a:solidFill>
                        <a:latin typeface="Courier New" pitchFamily="49" charset="0"/>
                        <a:ea typeface="+mn-ea"/>
                        <a:cs typeface="Courier New" pitchFamily="49" charset="0"/>
                      </a:endParaRPr>
                    </a:p>
                    <a:p>
                      <a:r>
                        <a:rPr lang="fr-FR" dirty="0"/>
                        <a:t>Ces commandes peuvent être retrouvées par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Courier New" pitchFamily="49" charset="0"/>
                          <a:ea typeface="+mn-ea"/>
                          <a:cs typeface="Courier New" pitchFamily="49" charset="0"/>
                        </a:rPr>
                        <a:t>&gt; </a:t>
                      </a:r>
                      <a:r>
                        <a:rPr lang="fr-FR" sz="1400" kern="1200" dirty="0" err="1">
                          <a:solidFill>
                            <a:schemeClr val="dk1"/>
                          </a:solidFill>
                          <a:latin typeface="Courier New" pitchFamily="49" charset="0"/>
                          <a:ea typeface="+mn-ea"/>
                          <a:cs typeface="Courier New" pitchFamily="49" charset="0"/>
                        </a:rPr>
                        <a:t>Get</a:t>
                      </a:r>
                      <a:r>
                        <a:rPr lang="fr-FR" sz="1400" kern="1200" dirty="0">
                          <a:solidFill>
                            <a:schemeClr val="dk1"/>
                          </a:solidFill>
                          <a:latin typeface="Courier New" pitchFamily="49" charset="0"/>
                          <a:ea typeface="+mn-ea"/>
                          <a:cs typeface="Courier New" pitchFamily="49" charset="0"/>
                        </a:rPr>
                        <a:t>-Command –module ADDSDEPLOYMENT</a:t>
                      </a:r>
                    </a:p>
                  </a:txBody>
                  <a:tcPr>
                    <a:solidFill>
                      <a:schemeClr val="accent4">
                        <a:lumMod val="20000"/>
                        <a:lumOff val="80000"/>
                      </a:schemeClr>
                    </a:solidFill>
                  </a:tcPr>
                </a:tc>
                <a:tc hMerge="1">
                  <a:txBody>
                    <a:bodyPr/>
                    <a:lstStyle/>
                    <a:p>
                      <a:endParaRPr lang="fr-FR" dirty="0"/>
                    </a:p>
                  </a:txBody>
                  <a:tcP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9" name="ZoneTexte 8">
            <a:extLst>
              <a:ext uri="{FF2B5EF4-FFF2-40B4-BE49-F238E27FC236}">
                <a16:creationId xmlns:a16="http://schemas.microsoft.com/office/drawing/2014/main" id="{72A02FBE-EDE7-4E68-80F4-B1F8D3E12E61}"/>
              </a:ext>
            </a:extLst>
          </p:cNvPr>
          <p:cNvSpPr txBox="1"/>
          <p:nvPr/>
        </p:nvSpPr>
        <p:spPr>
          <a:xfrm>
            <a:off x="534151" y="6144893"/>
            <a:ext cx="11336423" cy="369332"/>
          </a:xfrm>
          <a:prstGeom prst="rect">
            <a:avLst/>
          </a:prstGeom>
          <a:noFill/>
        </p:spPr>
        <p:txBody>
          <a:bodyPr wrap="square">
            <a:spAutoFit/>
          </a:bodyPr>
          <a:lstStyle/>
          <a:p>
            <a:pPr marL="0" indent="0">
              <a:buNone/>
            </a:pPr>
            <a:r>
              <a:rPr lang="fr-FR" dirty="0"/>
              <a:t>Les </a:t>
            </a:r>
            <a:r>
              <a:rPr lang="fr-FR" dirty="0">
                <a:solidFill>
                  <a:srgbClr val="C00000"/>
                </a:solidFill>
              </a:rPr>
              <a:t>erreurs</a:t>
            </a:r>
            <a:r>
              <a:rPr lang="fr-FR" dirty="0"/>
              <a:t> rencontrées sont journalisées dans </a:t>
            </a:r>
            <a:r>
              <a:rPr lang="fr-FR" dirty="0">
                <a:solidFill>
                  <a:srgbClr val="C00000"/>
                </a:solidFill>
              </a:rPr>
              <a:t>C:\Windows\debug\dcpromoui.txt</a:t>
            </a:r>
          </a:p>
        </p:txBody>
      </p:sp>
      <p:sp>
        <p:nvSpPr>
          <p:cNvPr id="10" name="Espace réservé du pied de page 9">
            <a:extLst>
              <a:ext uri="{FF2B5EF4-FFF2-40B4-BE49-F238E27FC236}">
                <a16:creationId xmlns:a16="http://schemas.microsoft.com/office/drawing/2014/main" id="{80E667D9-D51E-4766-98FA-C7C2273988F8}"/>
              </a:ext>
            </a:extLst>
          </p:cNvPr>
          <p:cNvSpPr>
            <a:spLocks noGrp="1"/>
          </p:cNvSpPr>
          <p:nvPr>
            <p:ph type="ftr" sz="quarter" idx="11"/>
          </p:nvPr>
        </p:nvSpPr>
        <p:spPr/>
        <p:txBody>
          <a:bodyPr/>
          <a:lstStyle/>
          <a:p>
            <a:r>
              <a:rPr lang="fr-FR"/>
              <a:t>Stella Roulière</a:t>
            </a:r>
          </a:p>
        </p:txBody>
      </p:sp>
      <p:sp>
        <p:nvSpPr>
          <p:cNvPr id="11" name="Espace réservé du numéro de diapositive 10">
            <a:extLst>
              <a:ext uri="{FF2B5EF4-FFF2-40B4-BE49-F238E27FC236}">
                <a16:creationId xmlns:a16="http://schemas.microsoft.com/office/drawing/2014/main" id="{DFA64E10-5145-489E-B603-42C3BC25D7BB}"/>
              </a:ext>
            </a:extLst>
          </p:cNvPr>
          <p:cNvSpPr>
            <a:spLocks noGrp="1"/>
          </p:cNvSpPr>
          <p:nvPr>
            <p:ph type="sldNum" sz="quarter" idx="12"/>
          </p:nvPr>
        </p:nvSpPr>
        <p:spPr/>
        <p:txBody>
          <a:bodyPr/>
          <a:lstStyle/>
          <a:p>
            <a:fld id="{83937A49-3969-4E83-B461-15750A49E54D}" type="slidenum">
              <a:rPr lang="fr-FR" smtClean="0"/>
              <a:t>8</a:t>
            </a:fld>
            <a:endParaRPr lang="fr-FR"/>
          </a:p>
        </p:txBody>
      </p:sp>
    </p:spTree>
    <p:extLst>
      <p:ext uri="{BB962C8B-B14F-4D97-AF65-F5344CB8AC3E}">
        <p14:creationId xmlns:p14="http://schemas.microsoft.com/office/powerpoint/2010/main" val="271829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B1759F-9450-4236-B9E5-22E772742651}"/>
              </a:ext>
            </a:extLst>
          </p:cNvPr>
          <p:cNvSpPr txBox="1"/>
          <p:nvPr/>
        </p:nvSpPr>
        <p:spPr>
          <a:xfrm>
            <a:off x="702425" y="713107"/>
            <a:ext cx="9887989" cy="707886"/>
          </a:xfrm>
          <a:prstGeom prst="rect">
            <a:avLst/>
          </a:prstGeom>
          <a:noFill/>
        </p:spPr>
        <p:txBody>
          <a:bodyPr wrap="square">
            <a:spAutoFit/>
          </a:bodyPr>
          <a:lstStyle/>
          <a:p>
            <a:r>
              <a:rPr lang="fr-FR" sz="4000" b="1" dirty="0">
                <a:solidFill>
                  <a:schemeClr val="bg1"/>
                </a:solidFill>
              </a:rPr>
              <a:t>Version Active Directory</a:t>
            </a:r>
          </a:p>
        </p:txBody>
      </p:sp>
      <p:sp>
        <p:nvSpPr>
          <p:cNvPr id="6" name="Espace réservé du contenu 1">
            <a:extLst>
              <a:ext uri="{FF2B5EF4-FFF2-40B4-BE49-F238E27FC236}">
                <a16:creationId xmlns:a16="http://schemas.microsoft.com/office/drawing/2014/main" id="{8B21E21A-B3E8-4193-8636-B21B5C7FCFF7}"/>
              </a:ext>
            </a:extLst>
          </p:cNvPr>
          <p:cNvSpPr txBox="1">
            <a:spLocks/>
          </p:cNvSpPr>
          <p:nvPr/>
        </p:nvSpPr>
        <p:spPr>
          <a:xfrm>
            <a:off x="179512" y="2377440"/>
            <a:ext cx="11707688" cy="371585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a:t>Pour une forêt ou un domaine ciblé, les </a:t>
            </a:r>
            <a:r>
              <a:rPr lang="fr-FR" b="1"/>
              <a:t>niveaux fonctionnels </a:t>
            </a:r>
            <a:r>
              <a:rPr lang="fr-FR"/>
              <a:t>déterminent les </a:t>
            </a:r>
            <a:r>
              <a:rPr lang="fr-FR" u="sng"/>
              <a:t>fonctionnalités</a:t>
            </a:r>
            <a:r>
              <a:rPr lang="fr-FR"/>
              <a:t> fournies au sein de la forêt et du domaine</a:t>
            </a:r>
          </a:p>
          <a:p>
            <a:r>
              <a:rPr lang="fr-FR"/>
              <a:t>Le</a:t>
            </a:r>
            <a:r>
              <a:rPr lang="fr-FR" i="1"/>
              <a:t> </a:t>
            </a:r>
            <a:r>
              <a:rPr lang="fr-FR"/>
              <a:t>choix des niveaux est contraint par les versions des </a:t>
            </a:r>
            <a:r>
              <a:rPr lang="fr-FR" u="sng"/>
              <a:t>contrôleurs</a:t>
            </a:r>
            <a:r>
              <a:rPr lang="fr-FR"/>
              <a:t> présents au sein du domaine et de la forêt</a:t>
            </a:r>
          </a:p>
          <a:p>
            <a:endParaRPr lang="fr-FR"/>
          </a:p>
          <a:p>
            <a:pPr marL="0" indent="0">
              <a:buFont typeface="Wingdings 3" charset="2"/>
              <a:buNone/>
            </a:pPr>
            <a:endParaRPr lang="fr-FR" dirty="0"/>
          </a:p>
        </p:txBody>
      </p:sp>
      <p:graphicFrame>
        <p:nvGraphicFramePr>
          <p:cNvPr id="7" name="Tableau 6">
            <a:extLst>
              <a:ext uri="{FF2B5EF4-FFF2-40B4-BE49-F238E27FC236}">
                <a16:creationId xmlns:a16="http://schemas.microsoft.com/office/drawing/2014/main" id="{446736FB-FC4C-41D0-AB39-ECCBC3A33E9D}"/>
              </a:ext>
            </a:extLst>
          </p:cNvPr>
          <p:cNvGraphicFramePr>
            <a:graphicFrameLocks noGrp="1"/>
          </p:cNvGraphicFramePr>
          <p:nvPr>
            <p:extLst>
              <p:ext uri="{D42A27DB-BD31-4B8C-83A1-F6EECF244321}">
                <p14:modId xmlns:p14="http://schemas.microsoft.com/office/powerpoint/2010/main" val="480607693"/>
              </p:ext>
            </p:extLst>
          </p:nvPr>
        </p:nvGraphicFramePr>
        <p:xfrm>
          <a:off x="2078182" y="3413813"/>
          <a:ext cx="8918985" cy="3291840"/>
        </p:xfrm>
        <a:graphic>
          <a:graphicData uri="http://schemas.openxmlformats.org/drawingml/2006/table">
            <a:tbl>
              <a:tblPr firstRow="1" bandRow="1">
                <a:tableStyleId>{F5AB1C69-6EDB-4FF4-983F-18BD219EF322}</a:tableStyleId>
              </a:tblPr>
              <a:tblGrid>
                <a:gridCol w="1405947">
                  <a:extLst>
                    <a:ext uri="{9D8B030D-6E8A-4147-A177-3AD203B41FA5}">
                      <a16:colId xmlns:a16="http://schemas.microsoft.com/office/drawing/2014/main" val="20000"/>
                    </a:ext>
                  </a:extLst>
                </a:gridCol>
                <a:gridCol w="1252173">
                  <a:extLst>
                    <a:ext uri="{9D8B030D-6E8A-4147-A177-3AD203B41FA5}">
                      <a16:colId xmlns:a16="http://schemas.microsoft.com/office/drawing/2014/main" val="20001"/>
                    </a:ext>
                  </a:extLst>
                </a:gridCol>
                <a:gridCol w="1252173">
                  <a:extLst>
                    <a:ext uri="{9D8B030D-6E8A-4147-A177-3AD203B41FA5}">
                      <a16:colId xmlns:a16="http://schemas.microsoft.com/office/drawing/2014/main" val="20002"/>
                    </a:ext>
                  </a:extLst>
                </a:gridCol>
                <a:gridCol w="1252173">
                  <a:extLst>
                    <a:ext uri="{9D8B030D-6E8A-4147-A177-3AD203B41FA5}">
                      <a16:colId xmlns:a16="http://schemas.microsoft.com/office/drawing/2014/main" val="20003"/>
                    </a:ext>
                  </a:extLst>
                </a:gridCol>
                <a:gridCol w="1252173">
                  <a:extLst>
                    <a:ext uri="{9D8B030D-6E8A-4147-A177-3AD203B41FA5}">
                      <a16:colId xmlns:a16="http://schemas.microsoft.com/office/drawing/2014/main" val="20004"/>
                    </a:ext>
                  </a:extLst>
                </a:gridCol>
                <a:gridCol w="1252173">
                  <a:extLst>
                    <a:ext uri="{9D8B030D-6E8A-4147-A177-3AD203B41FA5}">
                      <a16:colId xmlns:a16="http://schemas.microsoft.com/office/drawing/2014/main" val="20005"/>
                    </a:ext>
                  </a:extLst>
                </a:gridCol>
                <a:gridCol w="1252173">
                  <a:extLst>
                    <a:ext uri="{9D8B030D-6E8A-4147-A177-3AD203B41FA5}">
                      <a16:colId xmlns:a16="http://schemas.microsoft.com/office/drawing/2014/main" val="20006"/>
                    </a:ext>
                  </a:extLst>
                </a:gridCol>
              </a:tblGrid>
              <a:tr h="518324">
                <a:tc>
                  <a:txBody>
                    <a:bodyPr/>
                    <a:lstStyle/>
                    <a:p>
                      <a:r>
                        <a:rPr lang="fr-FR" dirty="0"/>
                        <a:t>NF de domaine</a:t>
                      </a:r>
                    </a:p>
                  </a:txBody>
                  <a:tcPr/>
                </a:tc>
                <a:tc>
                  <a:txBody>
                    <a:bodyPr/>
                    <a:lstStyle/>
                    <a:p>
                      <a:r>
                        <a:rPr lang="fr-FR" dirty="0"/>
                        <a:t>2003</a:t>
                      </a:r>
                    </a:p>
                  </a:txBody>
                  <a:tcPr/>
                </a:tc>
                <a:tc>
                  <a:txBody>
                    <a:bodyPr/>
                    <a:lstStyle/>
                    <a:p>
                      <a:r>
                        <a:rPr lang="fr-FR" dirty="0"/>
                        <a:t>2008</a:t>
                      </a:r>
                    </a:p>
                  </a:txBody>
                  <a:tcPr/>
                </a:tc>
                <a:tc>
                  <a:txBody>
                    <a:bodyPr/>
                    <a:lstStyle/>
                    <a:p>
                      <a:r>
                        <a:rPr lang="fr-FR" dirty="0"/>
                        <a:t>2008 R2</a:t>
                      </a:r>
                    </a:p>
                  </a:txBody>
                  <a:tcPr/>
                </a:tc>
                <a:tc>
                  <a:txBody>
                    <a:bodyPr/>
                    <a:lstStyle/>
                    <a:p>
                      <a:r>
                        <a:rPr lang="fr-FR" dirty="0"/>
                        <a:t>2012</a:t>
                      </a:r>
                    </a:p>
                  </a:txBody>
                  <a:tcPr/>
                </a:tc>
                <a:tc>
                  <a:txBody>
                    <a:bodyPr/>
                    <a:lstStyle/>
                    <a:p>
                      <a:r>
                        <a:rPr lang="fr-FR" dirty="0"/>
                        <a:t>2012 R2</a:t>
                      </a:r>
                    </a:p>
                  </a:txBody>
                  <a:tcPr/>
                </a:tc>
                <a:tc>
                  <a:txBody>
                    <a:bodyPr/>
                    <a:lstStyle/>
                    <a:p>
                      <a:r>
                        <a:rPr lang="fr-FR" dirty="0"/>
                        <a:t>2016</a:t>
                      </a:r>
                    </a:p>
                  </a:txBody>
                  <a:tcPr/>
                </a:tc>
                <a:extLst>
                  <a:ext uri="{0D108BD9-81ED-4DB2-BD59-A6C34878D82A}">
                    <a16:rowId xmlns:a16="http://schemas.microsoft.com/office/drawing/2014/main" val="10000"/>
                  </a:ext>
                </a:extLst>
              </a:tr>
              <a:tr h="518324">
                <a:tc rowSpan="4">
                  <a:txBody>
                    <a:bodyPr/>
                    <a:lstStyle/>
                    <a:p>
                      <a:r>
                        <a:rPr lang="fr-FR" dirty="0"/>
                        <a:t>Version des CD</a:t>
                      </a:r>
                    </a:p>
                  </a:txBody>
                  <a:tcPr anchor="ctr"/>
                </a:tc>
                <a:tc>
                  <a:txBody>
                    <a:bodyPr/>
                    <a:lstStyle/>
                    <a:p>
                      <a:r>
                        <a:rPr lang="fr-FR" dirty="0"/>
                        <a:t>2003</a:t>
                      </a:r>
                    </a:p>
                    <a:p>
                      <a:r>
                        <a:rPr lang="fr-FR" baseline="0" dirty="0"/>
                        <a:t>2003 R2</a:t>
                      </a:r>
                    </a:p>
                  </a:txBody>
                  <a:tcPr/>
                </a:tc>
                <a:tc>
                  <a:txBody>
                    <a:bodyPr/>
                    <a:lstStyle/>
                    <a:p>
                      <a:endParaRPr lang="fr-FR" baseline="0" dirty="0"/>
                    </a:p>
                  </a:txBody>
                  <a:tcPr/>
                </a:tc>
                <a:tc>
                  <a:txBody>
                    <a:bodyPr/>
                    <a:lstStyle/>
                    <a:p>
                      <a:endParaRPr lang="fr-FR" baseline="0" dirty="0"/>
                    </a:p>
                  </a:txBody>
                  <a:tcPr/>
                </a:tc>
                <a:tc>
                  <a:txBody>
                    <a:bodyPr/>
                    <a:lstStyle/>
                    <a:p>
                      <a:endParaRPr lang="fr-FR" baseline="0" dirty="0"/>
                    </a:p>
                  </a:txBody>
                  <a:tcPr/>
                </a:tc>
                <a:tc>
                  <a:txBody>
                    <a:bodyPr/>
                    <a:lstStyle/>
                    <a:p>
                      <a:endParaRPr lang="fr-FR" baseline="0" dirty="0"/>
                    </a:p>
                  </a:txBody>
                  <a:tcPr/>
                </a:tc>
                <a:tc>
                  <a:txBody>
                    <a:bodyPr/>
                    <a:lstStyle/>
                    <a:p>
                      <a:endParaRPr lang="fr-FR" dirty="0"/>
                    </a:p>
                  </a:txBody>
                  <a:tcPr/>
                </a:tc>
                <a:extLst>
                  <a:ext uri="{0D108BD9-81ED-4DB2-BD59-A6C34878D82A}">
                    <a16:rowId xmlns:a16="http://schemas.microsoft.com/office/drawing/2014/main" val="10001"/>
                  </a:ext>
                </a:extLst>
              </a:tr>
              <a:tr h="620795">
                <a:tc vMerge="1">
                  <a:txBody>
                    <a:bodyPr/>
                    <a:lstStyle/>
                    <a:p>
                      <a:endParaRPr lang="fr-FR" dirty="0"/>
                    </a:p>
                  </a:txBody>
                  <a:tcPr/>
                </a:tc>
                <a:tc>
                  <a:txBody>
                    <a:bodyPr/>
                    <a:lstStyle/>
                    <a:p>
                      <a:r>
                        <a:rPr lang="fr-FR" dirty="0"/>
                        <a:t>2008</a:t>
                      </a:r>
                    </a:p>
                    <a:p>
                      <a:r>
                        <a:rPr lang="fr-FR" dirty="0"/>
                        <a:t>2008 R2</a:t>
                      </a:r>
                    </a:p>
                  </a:txBody>
                  <a:tcPr/>
                </a:tc>
                <a:tc>
                  <a:txBody>
                    <a:bodyPr/>
                    <a:lstStyle/>
                    <a:p>
                      <a:r>
                        <a:rPr lang="fr-FR" dirty="0"/>
                        <a:t>2008</a:t>
                      </a:r>
                    </a:p>
                    <a:p>
                      <a:r>
                        <a:rPr lang="fr-FR" dirty="0"/>
                        <a:t>2008 R2</a:t>
                      </a:r>
                    </a:p>
                  </a:txBody>
                  <a:tcPr/>
                </a:tc>
                <a:tc>
                  <a:txBody>
                    <a:bodyPr/>
                    <a:lstStyle/>
                    <a:p>
                      <a:endParaRPr lang="fr-FR" dirty="0"/>
                    </a:p>
                    <a:p>
                      <a:r>
                        <a:rPr lang="fr-FR" dirty="0"/>
                        <a:t>2008R2</a:t>
                      </a:r>
                    </a:p>
                  </a:txBody>
                  <a:tcPr/>
                </a:tc>
                <a:tc>
                  <a:txBody>
                    <a:bodyPr/>
                    <a:lstStyle/>
                    <a:p>
                      <a:endParaRPr lang="fr-FR" dirty="0"/>
                    </a:p>
                  </a:txBody>
                  <a:tcPr/>
                </a:tc>
                <a:tc>
                  <a:txBody>
                    <a:bodyPr/>
                    <a:lstStyle/>
                    <a:p>
                      <a:endParaRPr lang="fr-FR" dirty="0"/>
                    </a:p>
                  </a:txBody>
                  <a:tcPr/>
                </a:tc>
                <a:tc>
                  <a:txBody>
                    <a:bodyPr/>
                    <a:lstStyle/>
                    <a:p>
                      <a:endParaRPr lang="fr-FR" baseline="0" dirty="0"/>
                    </a:p>
                  </a:txBody>
                  <a:tcPr/>
                </a:tc>
                <a:extLst>
                  <a:ext uri="{0D108BD9-81ED-4DB2-BD59-A6C34878D82A}">
                    <a16:rowId xmlns:a16="http://schemas.microsoft.com/office/drawing/2014/main" val="10002"/>
                  </a:ext>
                </a:extLst>
              </a:tr>
              <a:tr h="518324">
                <a:tc vMerge="1">
                  <a:txBody>
                    <a:bodyPr/>
                    <a:lstStyle/>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solidFill>
                            <a:srgbClr val="C00000"/>
                          </a:solidFill>
                        </a:rPr>
                        <a:t>2012</a:t>
                      </a:r>
                    </a:p>
                  </a:txBody>
                  <a:tcPr/>
                </a:tc>
                <a:tc>
                  <a:txBody>
                    <a:bodyPr/>
                    <a:lstStyle/>
                    <a:p>
                      <a:r>
                        <a:rPr lang="fr-FR" dirty="0"/>
                        <a:t>2012</a:t>
                      </a:r>
                    </a:p>
                    <a:p>
                      <a:r>
                        <a:rPr lang="fr-FR" dirty="0">
                          <a:solidFill>
                            <a:srgbClr val="C00000"/>
                          </a:solidFill>
                        </a:rPr>
                        <a:t>2012 R2</a:t>
                      </a:r>
                    </a:p>
                  </a:txBody>
                  <a:tcPr/>
                </a:tc>
                <a:tc>
                  <a:txBody>
                    <a:bodyPr/>
                    <a:lstStyle/>
                    <a:p>
                      <a:r>
                        <a:rPr lang="fr-FR" dirty="0"/>
                        <a:t>2012</a:t>
                      </a:r>
                    </a:p>
                    <a:p>
                      <a:r>
                        <a:rPr lang="fr-FR" dirty="0">
                          <a:solidFill>
                            <a:schemeClr val="tx1"/>
                          </a:solidFill>
                        </a:rPr>
                        <a:t>2012 R2</a:t>
                      </a:r>
                    </a:p>
                  </a:txBody>
                  <a:tcPr/>
                </a:tc>
                <a:tc>
                  <a:txBody>
                    <a:bodyPr/>
                    <a:lstStyle/>
                    <a:p>
                      <a:r>
                        <a:rPr lang="fr-FR" dirty="0"/>
                        <a:t>2012</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solidFill>
                            <a:schemeClr val="tx1"/>
                          </a:solidFill>
                        </a:rPr>
                        <a:t>2012 R2</a:t>
                      </a:r>
                    </a:p>
                  </a:txBody>
                  <a:tcPr/>
                </a:tc>
                <a:tc>
                  <a:txBody>
                    <a:bodyPr/>
                    <a:lstStyle/>
                    <a:p>
                      <a:endParaRPr lang="fr-FR" dirty="0"/>
                    </a:p>
                    <a:p>
                      <a:r>
                        <a:rPr lang="fr-FR" dirty="0"/>
                        <a:t>2012 R2</a:t>
                      </a:r>
                    </a:p>
                  </a:txBody>
                  <a:tcPr/>
                </a:tc>
                <a:tc>
                  <a:txBody>
                    <a:bodyPr/>
                    <a:lstStyle/>
                    <a:p>
                      <a:endParaRPr lang="fr-FR" dirty="0"/>
                    </a:p>
                  </a:txBody>
                  <a:tcPr/>
                </a:tc>
                <a:extLst>
                  <a:ext uri="{0D108BD9-81ED-4DB2-BD59-A6C34878D82A}">
                    <a16:rowId xmlns:a16="http://schemas.microsoft.com/office/drawing/2014/main" val="10003"/>
                  </a:ext>
                </a:extLst>
              </a:tr>
              <a:tr h="296185">
                <a:tc vMerge="1">
                  <a:txBody>
                    <a:bodyPr/>
                    <a:lstStyle/>
                    <a:p>
                      <a:endParaRPr lang="fr-FR" dirty="0"/>
                    </a:p>
                  </a:txBody>
                  <a:tcPr/>
                </a:tc>
                <a:tc>
                  <a:txBody>
                    <a:bodyPr/>
                    <a:lstStyle/>
                    <a:p>
                      <a:endParaRPr lang="fr-FR"/>
                    </a:p>
                  </a:txBody>
                  <a:tcPr/>
                </a:tc>
                <a:tc>
                  <a:txBody>
                    <a:bodyPr/>
                    <a:lstStyle/>
                    <a:p>
                      <a:r>
                        <a:rPr lang="fr-FR"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2016</a:t>
                      </a:r>
                    </a:p>
                  </a:txBody>
                  <a:tcPr/>
                </a:tc>
                <a:extLst>
                  <a:ext uri="{0D108BD9-81ED-4DB2-BD59-A6C34878D82A}">
                    <a16:rowId xmlns:a16="http://schemas.microsoft.com/office/drawing/2014/main" val="10004"/>
                  </a:ext>
                </a:extLst>
              </a:tr>
              <a:tr h="296185">
                <a:tc>
                  <a:txBody>
                    <a:bodyPr/>
                    <a:lstStyle/>
                    <a:p>
                      <a:pPr marL="0" algn="l" defTabSz="914400" rtl="0" eaLnBrk="1" latinLnBrk="0" hangingPunct="1"/>
                      <a:r>
                        <a:rPr lang="fr-FR" sz="1800" b="1" kern="1200" dirty="0">
                          <a:solidFill>
                            <a:schemeClr val="lt1"/>
                          </a:solidFill>
                          <a:latin typeface="+mn-lt"/>
                          <a:ea typeface="+mn-ea"/>
                          <a:cs typeface="+mn-cs"/>
                        </a:rPr>
                        <a:t>NF de forêt</a:t>
                      </a:r>
                    </a:p>
                  </a:txBody>
                  <a:tcPr>
                    <a:solidFill>
                      <a:srgbClr val="9BBB59"/>
                    </a:solidFill>
                  </a:tcPr>
                </a:tc>
                <a:tc>
                  <a:txBody>
                    <a:bodyPr/>
                    <a:lstStyle/>
                    <a:p>
                      <a:pPr marL="0" algn="l" defTabSz="914400" rtl="0" eaLnBrk="1" latinLnBrk="0" hangingPunct="1"/>
                      <a:r>
                        <a:rPr lang="fr-FR" sz="1800" b="1" kern="1200" dirty="0">
                          <a:solidFill>
                            <a:schemeClr val="lt1"/>
                          </a:solidFill>
                          <a:latin typeface="+mn-lt"/>
                          <a:ea typeface="+mn-ea"/>
                          <a:cs typeface="+mn-cs"/>
                        </a:rPr>
                        <a:t>2003</a:t>
                      </a:r>
                    </a:p>
                  </a:txBody>
                  <a:tcPr>
                    <a:solidFill>
                      <a:srgbClr val="9BBB59"/>
                    </a:solidFill>
                  </a:tcPr>
                </a:tc>
                <a:tc>
                  <a:txBody>
                    <a:bodyPr/>
                    <a:lstStyle/>
                    <a:p>
                      <a:pPr marL="0" algn="l" defTabSz="914400" rtl="0" eaLnBrk="1" latinLnBrk="0" hangingPunct="1"/>
                      <a:r>
                        <a:rPr lang="fr-FR" sz="1800" b="1" kern="1200" dirty="0">
                          <a:solidFill>
                            <a:schemeClr val="lt1"/>
                          </a:solidFill>
                          <a:latin typeface="+mn-lt"/>
                          <a:ea typeface="+mn-ea"/>
                          <a:cs typeface="+mn-cs"/>
                        </a:rPr>
                        <a:t>2008</a:t>
                      </a:r>
                    </a:p>
                  </a:txBody>
                  <a:tcPr>
                    <a:solidFill>
                      <a:srgbClr val="9BBB59"/>
                    </a:solidFill>
                  </a:tcPr>
                </a:tc>
                <a:tc>
                  <a:txBody>
                    <a:bodyPr/>
                    <a:lstStyle/>
                    <a:p>
                      <a:pPr marL="0" algn="l" defTabSz="914400" rtl="0" eaLnBrk="1" latinLnBrk="0" hangingPunct="1"/>
                      <a:r>
                        <a:rPr lang="fr-FR" sz="1800" b="1" kern="1200" dirty="0">
                          <a:solidFill>
                            <a:schemeClr val="lt1"/>
                          </a:solidFill>
                          <a:latin typeface="+mn-lt"/>
                          <a:ea typeface="+mn-ea"/>
                          <a:cs typeface="+mn-cs"/>
                        </a:rPr>
                        <a:t>2008 R2</a:t>
                      </a:r>
                    </a:p>
                  </a:txBody>
                  <a:tcPr>
                    <a:solidFill>
                      <a:srgbClr val="9BBB59"/>
                    </a:solidFill>
                  </a:tcPr>
                </a:tc>
                <a:tc>
                  <a:txBody>
                    <a:bodyPr/>
                    <a:lstStyle/>
                    <a:p>
                      <a:pPr marL="0" algn="l" defTabSz="914400" rtl="0" eaLnBrk="1" latinLnBrk="0" hangingPunct="1"/>
                      <a:r>
                        <a:rPr lang="fr-FR" sz="1800" b="1" kern="1200" dirty="0">
                          <a:solidFill>
                            <a:schemeClr val="lt1"/>
                          </a:solidFill>
                          <a:latin typeface="+mn-lt"/>
                          <a:ea typeface="+mn-ea"/>
                          <a:cs typeface="+mn-cs"/>
                        </a:rPr>
                        <a:t>2012</a:t>
                      </a:r>
                    </a:p>
                  </a:txBody>
                  <a:tcPr>
                    <a:solidFill>
                      <a:srgbClr val="9BBB59"/>
                    </a:solidFill>
                  </a:tcPr>
                </a:tc>
                <a:tc>
                  <a:txBody>
                    <a:bodyPr/>
                    <a:lstStyle/>
                    <a:p>
                      <a:pPr marL="0" algn="l" defTabSz="914400" rtl="0" eaLnBrk="1" latinLnBrk="0" hangingPunct="1"/>
                      <a:r>
                        <a:rPr lang="fr-FR" sz="1800" b="1" kern="1200" dirty="0">
                          <a:solidFill>
                            <a:schemeClr val="lt1"/>
                          </a:solidFill>
                          <a:latin typeface="+mn-lt"/>
                          <a:ea typeface="+mn-ea"/>
                          <a:cs typeface="+mn-cs"/>
                        </a:rPr>
                        <a:t>2012 R2</a:t>
                      </a:r>
                    </a:p>
                  </a:txBody>
                  <a:tcPr>
                    <a:solidFill>
                      <a:srgbClr val="9BBB59"/>
                    </a:solidFill>
                  </a:tcPr>
                </a:tc>
                <a:tc>
                  <a:txBody>
                    <a:bodyPr/>
                    <a:lstStyle/>
                    <a:p>
                      <a:pPr marL="0" algn="l" defTabSz="914400" rtl="0" eaLnBrk="1" latinLnBrk="0" hangingPunct="1"/>
                      <a:r>
                        <a:rPr lang="fr-FR" sz="1800" b="1" kern="1200" dirty="0">
                          <a:solidFill>
                            <a:schemeClr val="lt1"/>
                          </a:solidFill>
                          <a:latin typeface="+mn-lt"/>
                          <a:ea typeface="+mn-ea"/>
                          <a:cs typeface="+mn-cs"/>
                        </a:rPr>
                        <a:t>2016</a:t>
                      </a:r>
                    </a:p>
                  </a:txBody>
                  <a:tcPr>
                    <a:solidFill>
                      <a:srgbClr val="9BBB59"/>
                    </a:solidFill>
                  </a:tcPr>
                </a:tc>
                <a:extLst>
                  <a:ext uri="{0D108BD9-81ED-4DB2-BD59-A6C34878D82A}">
                    <a16:rowId xmlns:a16="http://schemas.microsoft.com/office/drawing/2014/main" val="10005"/>
                  </a:ext>
                </a:extLst>
              </a:tr>
            </a:tbl>
          </a:graphicData>
        </a:graphic>
      </p:graphicFrame>
      <p:sp>
        <p:nvSpPr>
          <p:cNvPr id="2" name="Espace réservé du pied de page 1">
            <a:extLst>
              <a:ext uri="{FF2B5EF4-FFF2-40B4-BE49-F238E27FC236}">
                <a16:creationId xmlns:a16="http://schemas.microsoft.com/office/drawing/2014/main" id="{97D26336-9AFA-44E2-8215-A0E6A9C13D44}"/>
              </a:ext>
            </a:extLst>
          </p:cNvPr>
          <p:cNvSpPr>
            <a:spLocks noGrp="1"/>
          </p:cNvSpPr>
          <p:nvPr>
            <p:ph type="ftr" sz="quarter" idx="11"/>
          </p:nvPr>
        </p:nvSpPr>
        <p:spPr/>
        <p:txBody>
          <a:bodyPr/>
          <a:lstStyle/>
          <a:p>
            <a:r>
              <a:rPr lang="fr-FR"/>
              <a:t>Stella Roulière</a:t>
            </a:r>
          </a:p>
        </p:txBody>
      </p:sp>
      <p:sp>
        <p:nvSpPr>
          <p:cNvPr id="3" name="Espace réservé du numéro de diapositive 2">
            <a:extLst>
              <a:ext uri="{FF2B5EF4-FFF2-40B4-BE49-F238E27FC236}">
                <a16:creationId xmlns:a16="http://schemas.microsoft.com/office/drawing/2014/main" id="{9013205E-D5BF-475B-B901-E6072DAF92B9}"/>
              </a:ext>
            </a:extLst>
          </p:cNvPr>
          <p:cNvSpPr>
            <a:spLocks noGrp="1"/>
          </p:cNvSpPr>
          <p:nvPr>
            <p:ph type="sldNum" sz="quarter" idx="12"/>
          </p:nvPr>
        </p:nvSpPr>
        <p:spPr/>
        <p:txBody>
          <a:bodyPr/>
          <a:lstStyle/>
          <a:p>
            <a:fld id="{83937A49-3969-4E83-B461-15750A49E54D}" type="slidenum">
              <a:rPr lang="fr-FR" smtClean="0"/>
              <a:t>9</a:t>
            </a:fld>
            <a:endParaRPr lang="fr-FR"/>
          </a:p>
        </p:txBody>
      </p:sp>
    </p:spTree>
    <p:extLst>
      <p:ext uri="{BB962C8B-B14F-4D97-AF65-F5344CB8AC3E}">
        <p14:creationId xmlns:p14="http://schemas.microsoft.com/office/powerpoint/2010/main" val="81296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8351793C3A0A478C01AAD95A017610" ma:contentTypeVersion="7" ma:contentTypeDescription="Crée un document." ma:contentTypeScope="" ma:versionID="12e69f1fd3da7e32253246be3dc1d05c">
  <xsd:schema xmlns:xsd="http://www.w3.org/2001/XMLSchema" xmlns:xs="http://www.w3.org/2001/XMLSchema" xmlns:p="http://schemas.microsoft.com/office/2006/metadata/properties" xmlns:ns2="a6d7c033-e07d-4c59-b3fd-b7c2e74b9b11" targetNamespace="http://schemas.microsoft.com/office/2006/metadata/properties" ma:root="true" ma:fieldsID="ab1ef6b74069bc44ccb706f0060c4e40" ns2:_="">
    <xsd:import namespace="a6d7c033-e07d-4c59-b3fd-b7c2e74b9b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d7c033-e07d-4c59-b3fd-b7c2e74b9b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315422-BD4E-45C8-B265-AE634859B217}"/>
</file>

<file path=customXml/itemProps2.xml><?xml version="1.0" encoding="utf-8"?>
<ds:datastoreItem xmlns:ds="http://schemas.openxmlformats.org/officeDocument/2006/customXml" ds:itemID="{FEF09832-85D8-4890-B043-240C7EE6E9B4}"/>
</file>

<file path=customXml/itemProps3.xml><?xml version="1.0" encoding="utf-8"?>
<ds:datastoreItem xmlns:ds="http://schemas.openxmlformats.org/officeDocument/2006/customXml" ds:itemID="{01D30FAC-E40D-47D2-A130-221E485CE650}"/>
</file>

<file path=docProps/app.xml><?xml version="1.0" encoding="utf-8"?>
<Properties xmlns="http://schemas.openxmlformats.org/officeDocument/2006/extended-properties" xmlns:vt="http://schemas.openxmlformats.org/officeDocument/2006/docPropsVTypes">
  <Template>Ion Boardroom</Template>
  <TotalTime>4079</TotalTime>
  <Words>4364</Words>
  <Application>Microsoft Office PowerPoint</Application>
  <PresentationFormat>Grand écran</PresentationFormat>
  <Paragraphs>809</Paragraphs>
  <Slides>56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56</vt:i4>
      </vt:variant>
    </vt:vector>
  </HeadingPairs>
  <TitlesOfParts>
    <vt:vector size="64" baseType="lpstr">
      <vt:lpstr>Arial</vt:lpstr>
      <vt:lpstr>Calibri</vt:lpstr>
      <vt:lpstr>Century Gothic</vt:lpstr>
      <vt:lpstr>Courier New</vt:lpstr>
      <vt:lpstr>Lucida Console</vt:lpstr>
      <vt:lpstr>Wingdings</vt:lpstr>
      <vt:lpstr>Wingdings 3</vt:lpstr>
      <vt:lpstr>Salle d’ions</vt:lpstr>
      <vt:lpstr>Administration Windows Server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Objets de l’annuaire et outils de gestion</vt:lpstr>
      <vt:lpstr>Les caractéristiques utilisateurs</vt:lpstr>
      <vt:lpstr>Les caractéristiques utilisateurs</vt:lpstr>
      <vt:lpstr>Profils utilisateurs </vt:lpstr>
      <vt:lpstr>Profils itinérants  </vt:lpstr>
      <vt:lpstr>Les outils de gestion de comptes utilisateurs </vt:lpstr>
      <vt:lpstr>Les outils de gestion de comptes utilisateurs </vt:lpstr>
      <vt:lpstr>Importation / exportation en PowerShell</vt:lpstr>
      <vt:lpstr>Les ordinateurs</vt:lpstr>
      <vt:lpstr>Les ordinateurs</vt:lpstr>
      <vt:lpstr>Les tâches de gestion de compte d’ordinateur</vt:lpstr>
      <vt:lpstr>Les groupes</vt:lpstr>
      <vt:lpstr>Les groupes Globaux</vt:lpstr>
      <vt:lpstr>Les groupes de Domaine locaux</vt:lpstr>
      <vt:lpstr>Les groupes Locaux</vt:lpstr>
      <vt:lpstr>Gestion des groupes en commandes PowerShell</vt:lpstr>
      <vt:lpstr>Les unités d’organisation</vt:lpstr>
      <vt:lpstr>Les ressources</vt:lpstr>
      <vt:lpstr>Utilité des autorisations NTFS</vt:lpstr>
      <vt:lpstr>Les caractéristiques des autorisations NTFS</vt:lpstr>
      <vt:lpstr>Les autorisations NTFS de base et avancées</vt:lpstr>
      <vt:lpstr>NTFS</vt:lpstr>
      <vt:lpstr>Cumul d’autorisations</vt:lpstr>
      <vt:lpstr>L’héritage des autorisations NTFS</vt:lpstr>
      <vt:lpstr>Le partage de fichiers</vt:lpstr>
      <vt:lpstr>Les autorisations de partage</vt:lpstr>
      <vt:lpstr>Autorisations résultantes</vt:lpstr>
      <vt:lpstr>Outils graphiques de gestion des partages</vt:lpstr>
      <vt:lpstr>Gestion des partages via PowerShell</vt:lpstr>
      <vt:lpstr>Créer un partage avec PowerShell</vt:lpstr>
      <vt:lpstr>Créer un partage avec PowerShell</vt:lpstr>
      <vt:lpstr>La publication des partages</vt:lpstr>
      <vt:lpstr>La publication des partages</vt:lpstr>
      <vt:lpstr>Rappel : les groupes locaux de domaine</vt:lpstr>
      <vt:lpstr>Stratégie d’imbrication des groupes</vt:lpstr>
      <vt:lpstr>La gestion des autorisations NTFS via PowerShell</vt:lpstr>
      <vt:lpstr>Modification d’ACL via PowerShell</vt:lpstr>
      <vt:lpstr>Modification d’ACL via PowerShell</vt:lpstr>
      <vt:lpstr>Modification d’ACL via PowerShell</vt:lpstr>
      <vt:lpstr>Modification d’ACL via PowerShell</vt:lpstr>
      <vt:lpstr>Modification d’ACL via PowerShell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Windows Server</dc:title>
  <dc:creator>stella Rouliere</dc:creator>
  <cp:lastModifiedBy>stella Rouliere</cp:lastModifiedBy>
  <cp:revision>29</cp:revision>
  <dcterms:created xsi:type="dcterms:W3CDTF">2020-09-27T17:03:18Z</dcterms:created>
  <dcterms:modified xsi:type="dcterms:W3CDTF">2020-09-30T13:02:49Z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0x010100C48351793C3A0A478C01AAD95A017610</vt:lpwstr>
  </property>
</Properties>
</file>