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1689-1ED2-41B8-B03A-F6A10433DB15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63237-F640-482C-BE81-B0DF90A5FD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100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1689-1ED2-41B8-B03A-F6A10433DB15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63237-F640-482C-BE81-B0DF90A5FD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7415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1689-1ED2-41B8-B03A-F6A10433DB15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63237-F640-482C-BE81-B0DF90A5FDEC}" type="slidenum">
              <a:rPr lang="es-PE" smtClean="0"/>
              <a:t>‹Nº›</a:t>
            </a:fld>
            <a:endParaRPr lang="es-P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3293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1689-1ED2-41B8-B03A-F6A10433DB15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63237-F640-482C-BE81-B0DF90A5FD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337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1689-1ED2-41B8-B03A-F6A10433DB15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63237-F640-482C-BE81-B0DF90A5FDEC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5206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1689-1ED2-41B8-B03A-F6A10433DB15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63237-F640-482C-BE81-B0DF90A5FD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5023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1689-1ED2-41B8-B03A-F6A10433DB15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63237-F640-482C-BE81-B0DF90A5FD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668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1689-1ED2-41B8-B03A-F6A10433DB15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63237-F640-482C-BE81-B0DF90A5FD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4822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1689-1ED2-41B8-B03A-F6A10433DB15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63237-F640-482C-BE81-B0DF90A5FD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481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1689-1ED2-41B8-B03A-F6A10433DB15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63237-F640-482C-BE81-B0DF90A5FD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3897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1689-1ED2-41B8-B03A-F6A10433DB15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63237-F640-482C-BE81-B0DF90A5FD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4198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1689-1ED2-41B8-B03A-F6A10433DB15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63237-F640-482C-BE81-B0DF90A5FD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061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1689-1ED2-41B8-B03A-F6A10433DB15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63237-F640-482C-BE81-B0DF90A5FD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333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1689-1ED2-41B8-B03A-F6A10433DB15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63237-F640-482C-BE81-B0DF90A5FD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786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1689-1ED2-41B8-B03A-F6A10433DB15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63237-F640-482C-BE81-B0DF90A5FD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259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1689-1ED2-41B8-B03A-F6A10433DB15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63237-F640-482C-BE81-B0DF90A5FD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859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71689-1ED2-41B8-B03A-F6A10433DB15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863237-F640-482C-BE81-B0DF90A5FD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073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arvelapp.com/prototype/ehh6c4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609316A9-990D-4EC3-A671-70EE5C1493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9B0C6109-9159-49CA-AD7A-F9035539DB7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686F14F5-308C-4EB6-87AB-05DE9501B1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="" xmlns:a16="http://schemas.microsoft.com/office/drawing/2014/main" id="{BA032363-A188-47C5-9D59-9B788809DC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="" xmlns:a16="http://schemas.microsoft.com/office/drawing/2014/main" id="{2C4077DF-6BB9-4069-AD28-6B1664EBB06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="" xmlns:a16="http://schemas.microsoft.com/office/drawing/2014/main" id="{1D2B8B50-3419-41ED-9A9F-3CF9EEBBD3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="" xmlns:a16="http://schemas.microsoft.com/office/drawing/2014/main" id="{5C640498-2E73-4FA2-BEB6-C3596A458C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="" xmlns:a16="http://schemas.microsoft.com/office/drawing/2014/main" id="{3240EEFC-4112-4C39-A816-C815774F6D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="" xmlns:a16="http://schemas.microsoft.com/office/drawing/2014/main" id="{ADF362B0-03EA-4800-9FAA-9F128587E42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="" xmlns:a16="http://schemas.microsoft.com/office/drawing/2014/main" id="{0BA84559-2F4C-4795-9246-4C563F942DB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="" xmlns:a16="http://schemas.microsoft.com/office/drawing/2014/main" id="{FA77A1AA-CA47-4A91-A0A1-0A8CE31A985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03E8462A-FEBA-4848-81CC-3F8DA3E477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2109F83F-40FE-4DB3-84CC-09FB3340D0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1DE492D7-C3C3-48FF-80C8-37021EA026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="" xmlns:a16="http://schemas.microsoft.com/office/drawing/2014/main" id="{0B30FF97-2E9A-490A-AED2-90BA2E0EC17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="" xmlns:a16="http://schemas.microsoft.com/office/drawing/2014/main" id="{B6D53C7D-A312-47B6-A66A-230A19CFACA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="" xmlns:a16="http://schemas.microsoft.com/office/drawing/2014/main" id="{9329D58C-0D2E-4A2B-AD6A-9CEE506784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="" xmlns:a16="http://schemas.microsoft.com/office/drawing/2014/main" id="{9D446EDE-C690-4461-8BF2-7634808FC8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="" xmlns:a16="http://schemas.microsoft.com/office/drawing/2014/main" id="{323F3D34-6531-4AD7-A8C6-195A090281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="" xmlns:a16="http://schemas.microsoft.com/office/drawing/2014/main" id="{B9B0AE3F-2350-435F-A9B0-C310BF8763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="" xmlns:a16="http://schemas.microsoft.com/office/drawing/2014/main" id="{4EFA655C-9E50-4C14-A89E-AD7B648E4E2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="" xmlns:a16="http://schemas.microsoft.com/office/drawing/2014/main" id="{3E843863-7D25-4C01-9A17-E817CB6D99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7941F9B1-B01B-4A84-89D9-B169AEB4E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ADDF964-2D30-43F0-BEFF-1303DD6D2F00}"/>
              </a:ext>
            </a:extLst>
          </p:cNvPr>
          <p:cNvSpPr txBox="1"/>
          <p:nvPr/>
        </p:nvSpPr>
        <p:spPr>
          <a:xfrm>
            <a:off x="1430750" y="4624729"/>
            <a:ext cx="6576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Rounded MT Bold" panose="020F0704030504030204" pitchFamily="34" charset="0"/>
              </a:rPr>
              <a:t>ETAPA III:  PROTOTIPADO</a:t>
            </a:r>
            <a:endParaRPr lang="es-PE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8D95159-5EE3-4620-B2D4-24628A5B23F5}"/>
              </a:ext>
            </a:extLst>
          </p:cNvPr>
          <p:cNvSpPr txBox="1"/>
          <p:nvPr/>
        </p:nvSpPr>
        <p:spPr>
          <a:xfrm>
            <a:off x="9086100" y="1347274"/>
            <a:ext cx="30743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Integrantes: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Neisser Sánchez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Diego Quezada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Any Vallejos</a:t>
            </a:r>
          </a:p>
          <a:p>
            <a:endParaRPr lang="es-MX" sz="2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r>
              <a:rPr lang="es-MX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Docente:</a:t>
            </a:r>
          </a:p>
          <a:p>
            <a:r>
              <a:rPr lang="es-MX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Ing. Patricia Vigo</a:t>
            </a:r>
          </a:p>
          <a:p>
            <a:endParaRPr lang="es-MX" sz="2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r>
              <a:rPr lang="es-MX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Curso:</a:t>
            </a:r>
          </a:p>
          <a:p>
            <a:r>
              <a:rPr lang="es-MX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Interacción hombre-maquina</a:t>
            </a:r>
            <a:endParaRPr lang="es-PE" sz="2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041" y="1347274"/>
            <a:ext cx="6837997" cy="309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2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856303"/>
              </p:ext>
            </p:extLst>
          </p:nvPr>
        </p:nvGraphicFramePr>
        <p:xfrm>
          <a:off x="255924" y="629708"/>
          <a:ext cx="11547388" cy="5667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6847">
                  <a:extLst>
                    <a:ext uri="{9D8B030D-6E8A-4147-A177-3AD203B41FA5}">
                      <a16:colId xmlns="" xmlns:a16="http://schemas.microsoft.com/office/drawing/2014/main" val="2282354366"/>
                    </a:ext>
                  </a:extLst>
                </a:gridCol>
                <a:gridCol w="2886847">
                  <a:extLst>
                    <a:ext uri="{9D8B030D-6E8A-4147-A177-3AD203B41FA5}">
                      <a16:colId xmlns="" xmlns:a16="http://schemas.microsoft.com/office/drawing/2014/main" val="4003165258"/>
                    </a:ext>
                  </a:extLst>
                </a:gridCol>
                <a:gridCol w="2886847">
                  <a:extLst>
                    <a:ext uri="{9D8B030D-6E8A-4147-A177-3AD203B41FA5}">
                      <a16:colId xmlns="" xmlns:a16="http://schemas.microsoft.com/office/drawing/2014/main" val="1828089484"/>
                    </a:ext>
                  </a:extLst>
                </a:gridCol>
                <a:gridCol w="2886847">
                  <a:extLst>
                    <a:ext uri="{9D8B030D-6E8A-4147-A177-3AD203B41FA5}">
                      <a16:colId xmlns="" xmlns:a16="http://schemas.microsoft.com/office/drawing/2014/main" val="625551772"/>
                    </a:ext>
                  </a:extLst>
                </a:gridCol>
              </a:tblGrid>
              <a:tr h="720937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Comprador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Fase de Descubrimiento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Fase de Investigación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Fase de Decisión</a:t>
                      </a:r>
                    </a:p>
                    <a:p>
                      <a:pPr algn="ctr"/>
                      <a:endParaRPr lang="es-P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67149582"/>
                  </a:ext>
                </a:extLst>
              </a:tr>
              <a:tr h="952716">
                <a:tc>
                  <a:txBody>
                    <a:bodyPr/>
                    <a:lstStyle/>
                    <a:p>
                      <a:r>
                        <a:rPr lang="es-PE" sz="1600" dirty="0"/>
                        <a:t>Arilson Sánchez</a:t>
                      </a:r>
                    </a:p>
                    <a:p>
                      <a:r>
                        <a:rPr lang="es-PE" sz="1600" dirty="0"/>
                        <a:t>18</a:t>
                      </a:r>
                      <a:r>
                        <a:rPr lang="es-PE" sz="1600" baseline="0" dirty="0"/>
                        <a:t> años lleva dos años de relación con su enamorada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Vio</a:t>
                      </a:r>
                      <a:r>
                        <a:rPr lang="es-PE" sz="1600" baseline="0" dirty="0"/>
                        <a:t> la publicación desde el Facebook .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Visitar</a:t>
                      </a:r>
                      <a:r>
                        <a:rPr lang="es-PE" sz="1600" baseline="0" dirty="0"/>
                        <a:t> el sitio web y entrar en el menú de Packs o ingresar al de Ocasión.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Publicaciones </a:t>
                      </a:r>
                      <a:r>
                        <a:rPr lang="es-PE" sz="1600" dirty="0" smtClean="0"/>
                        <a:t>,fotográficas </a:t>
                      </a:r>
                      <a:r>
                        <a:rPr lang="es-PE" sz="1600" dirty="0"/>
                        <a:t>y </a:t>
                      </a:r>
                      <a:r>
                        <a:rPr lang="es-PE" sz="1600" dirty="0" smtClean="0"/>
                        <a:t>testimonios</a:t>
                      </a:r>
                      <a:r>
                        <a:rPr lang="es-PE" sz="1600" baseline="0" dirty="0" smtClean="0"/>
                        <a:t> acerca de los productos que él quiere regalar.</a:t>
                      </a:r>
                      <a:endParaRPr lang="es-PE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11153334"/>
                  </a:ext>
                </a:extLst>
              </a:tr>
              <a:tr h="1201561">
                <a:tc>
                  <a:txBody>
                    <a:bodyPr/>
                    <a:lstStyle/>
                    <a:p>
                      <a:r>
                        <a:rPr lang="es-PE" sz="1600" dirty="0"/>
                        <a:t>Elber Giménez</a:t>
                      </a:r>
                      <a:endParaRPr lang="es-PE" sz="1600" baseline="0" dirty="0"/>
                    </a:p>
                    <a:p>
                      <a:r>
                        <a:rPr lang="es-PE" sz="1600" baseline="0" dirty="0"/>
                        <a:t>25 años busca un arreglo floral por la graduación de su hermana.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dirty="0"/>
                        <a:t>Un amigo le compartió la</a:t>
                      </a:r>
                      <a:r>
                        <a:rPr lang="es-PE" sz="1600" baseline="0" dirty="0"/>
                        <a:t> información sobre la empresa.</a:t>
                      </a:r>
                      <a:endParaRPr lang="es-PE" sz="1600" dirty="0"/>
                    </a:p>
                    <a:p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dirty="0"/>
                        <a:t>Visitar</a:t>
                      </a:r>
                      <a:r>
                        <a:rPr lang="es-PE" sz="1600" baseline="0" dirty="0"/>
                        <a:t> la pagina del Facebook </a:t>
                      </a:r>
                      <a:r>
                        <a:rPr lang="es-PE" sz="1600" baseline="0" dirty="0" smtClean="0"/>
                        <a:t>y después el sitio web para  </a:t>
                      </a:r>
                      <a:r>
                        <a:rPr lang="es-PE" sz="1600" baseline="0" dirty="0"/>
                        <a:t>cotizar precios por pack o arreglos florales.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600" dirty="0" smtClean="0"/>
                        <a:t>Se</a:t>
                      </a:r>
                      <a:r>
                        <a:rPr lang="es-PE" sz="1600" baseline="0" dirty="0" smtClean="0"/>
                        <a:t> le muestra los productos con las calificaciones y testimonios de las personas que ya lo compraron.</a:t>
                      </a:r>
                      <a:endParaRPr lang="es-PE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99812871"/>
                  </a:ext>
                </a:extLst>
              </a:tr>
              <a:tr h="1201561">
                <a:tc>
                  <a:txBody>
                    <a:bodyPr/>
                    <a:lstStyle/>
                    <a:p>
                      <a:r>
                        <a:rPr lang="es-PE" sz="1600" baseline="0" dirty="0"/>
                        <a:t>Armando Mesa</a:t>
                      </a:r>
                    </a:p>
                    <a:p>
                      <a:r>
                        <a:rPr lang="es-PE" sz="1600" baseline="0" dirty="0"/>
                        <a:t>28 años perdió a su mamá y desea un arreglo fúnebre  </a:t>
                      </a:r>
                    </a:p>
                    <a:p>
                      <a:endParaRPr lang="es-PE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dirty="0"/>
                        <a:t>Vio</a:t>
                      </a:r>
                      <a:r>
                        <a:rPr lang="es-PE" sz="1600" baseline="0" dirty="0"/>
                        <a:t> la publicación desde el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aseline="0" dirty="0"/>
                        <a:t>Instagram.</a:t>
                      </a:r>
                      <a:endParaRPr lang="es-PE" sz="1600" dirty="0"/>
                    </a:p>
                    <a:p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Visitar</a:t>
                      </a:r>
                      <a:r>
                        <a:rPr lang="es-PE" sz="1600" baseline="0" dirty="0"/>
                        <a:t> el sitio web y entrar al menú de Arreglos Florales.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Publicaciones</a:t>
                      </a:r>
                      <a:r>
                        <a:rPr lang="es-PE" sz="1600" baseline="0" dirty="0"/>
                        <a:t> fotográficas e indicación de valoración del arreglo fúnebre. </a:t>
                      </a:r>
                      <a:endParaRPr lang="es-PE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35297029"/>
                  </a:ext>
                </a:extLst>
              </a:tr>
              <a:tr h="1476204">
                <a:tc>
                  <a:txBody>
                    <a:bodyPr/>
                    <a:lstStyle/>
                    <a:p>
                      <a:r>
                        <a:rPr lang="es-PE" sz="1600" baseline="0" dirty="0"/>
                        <a:t>Cesar López </a:t>
                      </a:r>
                    </a:p>
                    <a:p>
                      <a:r>
                        <a:rPr lang="es-PE" sz="1600" baseline="0" dirty="0"/>
                        <a:t>35 años</a:t>
                      </a:r>
                    </a:p>
                    <a:p>
                      <a:r>
                        <a:rPr lang="es-PE" sz="1600" baseline="0" dirty="0"/>
                        <a:t>En cinco días cumplirá 10 años de casado.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600" dirty="0"/>
                    </a:p>
                    <a:p>
                      <a:r>
                        <a:rPr lang="es-PE" sz="1600" dirty="0"/>
                        <a:t>Vio</a:t>
                      </a:r>
                      <a:r>
                        <a:rPr lang="es-PE" sz="1600" baseline="0" dirty="0"/>
                        <a:t> por una publicidad de la calle.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Visitar</a:t>
                      </a:r>
                      <a:r>
                        <a:rPr lang="es-PE" sz="1600" baseline="0" dirty="0"/>
                        <a:t> el sitio web e ingresar al menú de Ocasión.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600" dirty="0" smtClean="0"/>
                        <a:t>Fotografías</a:t>
                      </a:r>
                      <a:r>
                        <a:rPr lang="es-PE" sz="1600" baseline="0" dirty="0" smtClean="0"/>
                        <a:t> de buenos diseños de arreglos florares y a la vez las valoraciones del producto que hizo el público.</a:t>
                      </a:r>
                      <a:endParaRPr lang="es-PE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42643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96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Marcador de contenido 3">
            <a:extLst>
              <a:ext uri="{FF2B5EF4-FFF2-40B4-BE49-F238E27FC236}">
                <a16:creationId xmlns="" xmlns:a16="http://schemas.microsoft.com/office/drawing/2014/main" id="{2E76D998-6D59-4E9C-81BB-573F4933C4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6752611"/>
              </p:ext>
            </p:extLst>
          </p:nvPr>
        </p:nvGraphicFramePr>
        <p:xfrm>
          <a:off x="302534" y="173511"/>
          <a:ext cx="11586932" cy="6734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6733">
                  <a:extLst>
                    <a:ext uri="{9D8B030D-6E8A-4147-A177-3AD203B41FA5}">
                      <a16:colId xmlns="" xmlns:a16="http://schemas.microsoft.com/office/drawing/2014/main" val="2282354366"/>
                    </a:ext>
                  </a:extLst>
                </a:gridCol>
                <a:gridCol w="2896733">
                  <a:extLst>
                    <a:ext uri="{9D8B030D-6E8A-4147-A177-3AD203B41FA5}">
                      <a16:colId xmlns="" xmlns:a16="http://schemas.microsoft.com/office/drawing/2014/main" val="4003165258"/>
                    </a:ext>
                  </a:extLst>
                </a:gridCol>
                <a:gridCol w="2896733">
                  <a:extLst>
                    <a:ext uri="{9D8B030D-6E8A-4147-A177-3AD203B41FA5}">
                      <a16:colId xmlns="" xmlns:a16="http://schemas.microsoft.com/office/drawing/2014/main" val="1828089484"/>
                    </a:ext>
                  </a:extLst>
                </a:gridCol>
                <a:gridCol w="2896733">
                  <a:extLst>
                    <a:ext uri="{9D8B030D-6E8A-4147-A177-3AD203B41FA5}">
                      <a16:colId xmlns="" xmlns:a16="http://schemas.microsoft.com/office/drawing/2014/main" val="625551772"/>
                    </a:ext>
                  </a:extLst>
                </a:gridCol>
              </a:tblGrid>
              <a:tr h="665699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Comprador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Fase de Descubrimiento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Fase de Investigación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Fase de Decisión</a:t>
                      </a:r>
                    </a:p>
                    <a:p>
                      <a:pPr algn="ctr"/>
                      <a:endParaRPr lang="es-P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67149582"/>
                  </a:ext>
                </a:extLst>
              </a:tr>
              <a:tr h="1605828">
                <a:tc>
                  <a:txBody>
                    <a:bodyPr/>
                    <a:lstStyle/>
                    <a:p>
                      <a:r>
                        <a:rPr lang="es-MX" sz="1400" dirty="0"/>
                        <a:t>Jonnathan Ravello de 21 años acaba de de entrar a un trabajo nuevo y su jefe le pide asistir a una ceremonia de gala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Una compañera le comento sobre las bebidas de la pág web 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dirty="0"/>
                        <a:t>Visitar</a:t>
                      </a:r>
                      <a:r>
                        <a:rPr lang="es-PE" sz="1600" baseline="0" dirty="0"/>
                        <a:t> el sitio web y entrar en el menú de otros(bebidas) o ingresar al de </a:t>
                      </a:r>
                      <a:r>
                        <a:rPr lang="es-PE" sz="1600" baseline="0" dirty="0" smtClean="0"/>
                        <a:t>Ocasión y visualizar las diferentes bebidas (marcas y precios).</a:t>
                      </a:r>
                      <a:endParaRPr lang="es-PE" sz="1600" dirty="0"/>
                    </a:p>
                    <a:p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dirty="0"/>
                        <a:t>Publicaciones fotográficas y comentarios </a:t>
                      </a:r>
                      <a:r>
                        <a:rPr lang="es-PE" sz="1600" baseline="0" dirty="0"/>
                        <a:t> de la persona que recibió la o las bebidas también el prestigio de la marca de la bebida.</a:t>
                      </a:r>
                      <a:endParaRPr lang="es-PE" sz="1600" dirty="0"/>
                    </a:p>
                    <a:p>
                      <a:endParaRPr lang="es-PE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11153334"/>
                  </a:ext>
                </a:extLst>
              </a:tr>
              <a:tr h="1331398">
                <a:tc>
                  <a:txBody>
                    <a:bodyPr/>
                    <a:lstStyle/>
                    <a:p>
                      <a:r>
                        <a:rPr lang="es-MX" sz="1400" dirty="0"/>
                        <a:t>Christian de 19 años piensa declararle su amor a su compañera de clase Any Vallejos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Indago por el internet diferentes págs webs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dirty="0"/>
                        <a:t>Visitar</a:t>
                      </a:r>
                      <a:r>
                        <a:rPr lang="es-PE" sz="1600" baseline="0" dirty="0"/>
                        <a:t> el sitio web y entrar en el menú de Packs de flores </a:t>
                      </a:r>
                      <a:r>
                        <a:rPr lang="es-PE" sz="1600" baseline="0" dirty="0" smtClean="0"/>
                        <a:t>o de cualquier otros producto de interés.</a:t>
                      </a:r>
                      <a:endParaRPr lang="es-PE" sz="1600" dirty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600" dirty="0" smtClean="0"/>
                        <a:t>Visualiza</a:t>
                      </a:r>
                      <a:r>
                        <a:rPr lang="es-PE" sz="1600" baseline="0" dirty="0" smtClean="0"/>
                        <a:t> los packs más vendidos en el sitio web y lo que está en promociones.</a:t>
                      </a:r>
                      <a:endParaRPr lang="es-PE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99812871"/>
                  </a:ext>
                </a:extLst>
              </a:tr>
              <a:tr h="1576655">
                <a:tc>
                  <a:txBody>
                    <a:bodyPr/>
                    <a:lstStyle/>
                    <a:p>
                      <a:r>
                        <a:rPr lang="es-MX" sz="1400" baseline="0" dirty="0"/>
                        <a:t>Joseph Quezada de 17 años acaba de sufrir una ruptura de humero y se encuentra hospitalizado su familia piensa visitarlo con sorpresas</a:t>
                      </a:r>
                      <a:endParaRPr lang="es-PE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personal del hospital le proporción información de la empresa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dirty="0"/>
                        <a:t>Visitar</a:t>
                      </a:r>
                      <a:r>
                        <a:rPr lang="es-PE" sz="1600" baseline="0" dirty="0"/>
                        <a:t> el sitio web y entrar en el menú de Globos, Flores, Arreglos o ingresar al de Ocasión o ingresar al menú de packs.</a:t>
                      </a:r>
                      <a:endParaRPr lang="es-PE" sz="1600" dirty="0"/>
                    </a:p>
                    <a:p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600" dirty="0" smtClean="0"/>
                        <a:t>Visualiza</a:t>
                      </a:r>
                      <a:r>
                        <a:rPr lang="es-PE" sz="1600" baseline="0" dirty="0" smtClean="0"/>
                        <a:t> los diseños y precios de los productos, además de los testimonios de os otros clientes.</a:t>
                      </a:r>
                      <a:endParaRPr lang="es-PE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35297029"/>
                  </a:ext>
                </a:extLst>
              </a:tr>
              <a:tr h="1331398">
                <a:tc>
                  <a:txBody>
                    <a:bodyPr/>
                    <a:lstStyle/>
                    <a:p>
                      <a:r>
                        <a:rPr lang="es-MX" sz="1400" baseline="0" dirty="0"/>
                        <a:t>Mirella de 15 años quiere hacerle un presente a su difunto padre por su día</a:t>
                      </a:r>
                      <a:endParaRPr lang="es-PE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El personal del cementerio le proporción información de la empresa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dirty="0"/>
                        <a:t>Visitar</a:t>
                      </a:r>
                      <a:r>
                        <a:rPr lang="es-PE" sz="1600" baseline="0" dirty="0"/>
                        <a:t> el sitio web y entrar en el menú de arreglos, flores o ingresar al de Ocasión.</a:t>
                      </a:r>
                      <a:endParaRPr lang="es-PE" sz="1600" dirty="0"/>
                    </a:p>
                    <a:p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dirty="0" smtClean="0"/>
                        <a:t>Visualiza</a:t>
                      </a:r>
                      <a:r>
                        <a:rPr lang="es-PE" sz="1600" baseline="0" dirty="0" smtClean="0"/>
                        <a:t> los diseños de los diferentes arreglos florares y mira los testimonios de los demás para decidir si comprarlo o no.</a:t>
                      </a:r>
                      <a:endParaRPr lang="es-PE" sz="1600" dirty="0"/>
                    </a:p>
                    <a:p>
                      <a:endParaRPr lang="es-PE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42643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09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51C36634-E902-4681-9AD6-CA56678A9439}"/>
              </a:ext>
            </a:extLst>
          </p:cNvPr>
          <p:cNvSpPr txBox="1"/>
          <p:nvPr/>
        </p:nvSpPr>
        <p:spPr>
          <a:xfrm>
            <a:off x="133637" y="3196180"/>
            <a:ext cx="3400718" cy="369332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www.LaCasaDeLosDetalles.com</a:t>
            </a:r>
            <a:endParaRPr lang="es-P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D367785C-669D-40D5-BAF9-5408FD72EDA1}"/>
              </a:ext>
            </a:extLst>
          </p:cNvPr>
          <p:cNvSpPr txBox="1"/>
          <p:nvPr/>
        </p:nvSpPr>
        <p:spPr>
          <a:xfrm>
            <a:off x="3749232" y="3282585"/>
            <a:ext cx="112928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Productos</a:t>
            </a:r>
            <a:endParaRPr lang="es-PE" dirty="0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4BAF2C98-58E8-4F0A-BFAB-5B19F42DFCF8}"/>
              </a:ext>
            </a:extLst>
          </p:cNvPr>
          <p:cNvSpPr txBox="1"/>
          <p:nvPr/>
        </p:nvSpPr>
        <p:spPr>
          <a:xfrm>
            <a:off x="3749232" y="422261"/>
            <a:ext cx="689612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Inicio</a:t>
            </a:r>
            <a:endParaRPr lang="es-PE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AE62A551-FFC5-4B97-A720-E84AF5F3B2CC}"/>
              </a:ext>
            </a:extLst>
          </p:cNvPr>
          <p:cNvSpPr txBox="1"/>
          <p:nvPr/>
        </p:nvSpPr>
        <p:spPr>
          <a:xfrm>
            <a:off x="3755142" y="1468581"/>
            <a:ext cx="148230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Promociones</a:t>
            </a:r>
            <a:endParaRPr lang="es-PE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E275307D-8E29-41B4-AC1E-FBB794A17193}"/>
              </a:ext>
            </a:extLst>
          </p:cNvPr>
          <p:cNvSpPr txBox="1"/>
          <p:nvPr/>
        </p:nvSpPr>
        <p:spPr>
          <a:xfrm>
            <a:off x="7337931" y="2202734"/>
            <a:ext cx="316907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/>
              <a:t>Peluches(Tamaño, Forma, Material)</a:t>
            </a:r>
            <a:endParaRPr lang="es-PE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816515BF-B7D4-4BA3-83D1-85286B810F56}"/>
              </a:ext>
            </a:extLst>
          </p:cNvPr>
          <p:cNvSpPr txBox="1"/>
          <p:nvPr/>
        </p:nvSpPr>
        <p:spPr>
          <a:xfrm>
            <a:off x="7337932" y="2518511"/>
            <a:ext cx="3618090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/>
              <a:t>Arreglos (TamañoArreglo, TiposDeFlores)</a:t>
            </a:r>
            <a:endParaRPr lang="es-PE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3094DD19-45EE-4BCE-BAB9-179B3EE6AFFA}"/>
              </a:ext>
            </a:extLst>
          </p:cNvPr>
          <p:cNvSpPr txBox="1"/>
          <p:nvPr/>
        </p:nvSpPr>
        <p:spPr>
          <a:xfrm>
            <a:off x="7337931" y="2824190"/>
            <a:ext cx="376070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/>
              <a:t>Chocolates(TipoChocolate, Tamaño, Marca)</a:t>
            </a:r>
            <a:endParaRPr lang="es-PE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60BE1BA3-93D2-4D43-8C8E-FAE1DC7217E6}"/>
              </a:ext>
            </a:extLst>
          </p:cNvPr>
          <p:cNvSpPr txBox="1"/>
          <p:nvPr/>
        </p:nvSpPr>
        <p:spPr>
          <a:xfrm>
            <a:off x="7337932" y="3077231"/>
            <a:ext cx="276241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/>
              <a:t>Packs(Contenido, Tamaño Pack)</a:t>
            </a:r>
            <a:endParaRPr lang="es-PE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1835419-9BCC-4DC7-97E0-C61B0B96593A}"/>
              </a:ext>
            </a:extLst>
          </p:cNvPr>
          <p:cNvSpPr txBox="1"/>
          <p:nvPr/>
        </p:nvSpPr>
        <p:spPr>
          <a:xfrm>
            <a:off x="7337932" y="3380846"/>
            <a:ext cx="255384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/>
              <a:t>Flores(TipoDeFlor, Cantidad)</a:t>
            </a:r>
            <a:endParaRPr lang="es-PE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88833266-5085-4E38-A925-1FD01AD09059}"/>
              </a:ext>
            </a:extLst>
          </p:cNvPr>
          <p:cNvSpPr txBox="1"/>
          <p:nvPr/>
        </p:nvSpPr>
        <p:spPr>
          <a:xfrm>
            <a:off x="7337931" y="3696134"/>
            <a:ext cx="2326185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/>
              <a:t>Flores Artificiales(Tamaño)</a:t>
            </a:r>
            <a:endParaRPr lang="es-PE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C4A6CAE-F6D2-4BB3-B6DE-6BFA9DAB83B9}"/>
              </a:ext>
            </a:extLst>
          </p:cNvPr>
          <p:cNvSpPr txBox="1"/>
          <p:nvPr/>
        </p:nvSpPr>
        <p:spPr>
          <a:xfrm>
            <a:off x="5532705" y="1164207"/>
            <a:ext cx="471864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Productos con promoción(2x1, por ejemplo)</a:t>
            </a:r>
            <a:endParaRPr lang="es-PE" dirty="0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C9E3CABC-E7B5-402D-A61A-14670B0BC518}"/>
              </a:ext>
            </a:extLst>
          </p:cNvPr>
          <p:cNvSpPr txBox="1"/>
          <p:nvPr/>
        </p:nvSpPr>
        <p:spPr>
          <a:xfrm>
            <a:off x="5537165" y="1659999"/>
            <a:ext cx="119673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Tus puntos</a:t>
            </a:r>
            <a:endParaRPr lang="es-PE" dirty="0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5CE471D8-CACA-4F2B-B9AC-154D70833E07}"/>
              </a:ext>
            </a:extLst>
          </p:cNvPr>
          <p:cNvSpPr txBox="1"/>
          <p:nvPr/>
        </p:nvSpPr>
        <p:spPr>
          <a:xfrm>
            <a:off x="7337931" y="4019562"/>
            <a:ext cx="269811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/>
              <a:t>Bebidas(TipoDeBebidas, Marca)</a:t>
            </a:r>
            <a:endParaRPr lang="es-PE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AB2875B9-B87A-4CEE-82B1-8EBB2BDBC0ED}"/>
              </a:ext>
            </a:extLst>
          </p:cNvPr>
          <p:cNvSpPr txBox="1"/>
          <p:nvPr/>
        </p:nvSpPr>
        <p:spPr>
          <a:xfrm>
            <a:off x="7337932" y="4332711"/>
            <a:ext cx="297213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/>
              <a:t>Golosinas(TipoGolosina, Cantidad)</a:t>
            </a:r>
            <a:endParaRPr lang="es-PE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AA645272-0A1C-48A2-BED9-229333B7BA3B}"/>
              </a:ext>
            </a:extLst>
          </p:cNvPr>
          <p:cNvSpPr txBox="1"/>
          <p:nvPr/>
        </p:nvSpPr>
        <p:spPr>
          <a:xfrm>
            <a:off x="7337931" y="4618667"/>
            <a:ext cx="223840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/>
              <a:t>Juguetes(Tipo, Garantía)</a:t>
            </a:r>
            <a:endParaRPr lang="es-PE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E0B25E85-E185-42F1-851F-4573313CB0F2}"/>
              </a:ext>
            </a:extLst>
          </p:cNvPr>
          <p:cNvSpPr txBox="1"/>
          <p:nvPr/>
        </p:nvSpPr>
        <p:spPr>
          <a:xfrm>
            <a:off x="7337932" y="4926444"/>
            <a:ext cx="2913414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/>
              <a:t>Globos(Cantidad, Personalizado)</a:t>
            </a:r>
            <a:endParaRPr lang="es-PE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F5C16104-3690-40F6-8BD0-BBB3D5FBF714}"/>
              </a:ext>
            </a:extLst>
          </p:cNvPr>
          <p:cNvSpPr txBox="1"/>
          <p:nvPr/>
        </p:nvSpPr>
        <p:spPr>
          <a:xfrm>
            <a:off x="7337931" y="5235953"/>
            <a:ext cx="2191077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/>
              <a:t>Tarjeta(Tamaño, Forma)</a:t>
            </a:r>
            <a:endParaRPr lang="es-PE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345CB931-88B3-4E0A-AEEE-7C371F4ECFAC}"/>
              </a:ext>
            </a:extLst>
          </p:cNvPr>
          <p:cNvSpPr txBox="1"/>
          <p:nvPr/>
        </p:nvSpPr>
        <p:spPr>
          <a:xfrm>
            <a:off x="5447158" y="2604143"/>
            <a:ext cx="1045479" cy="3693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NOMBRE</a:t>
            </a:r>
            <a:endParaRPr lang="es-PE" dirty="0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A820804F-B7A7-4FF5-B912-8D09323AD4B6}"/>
              </a:ext>
            </a:extLst>
          </p:cNvPr>
          <p:cNvSpPr txBox="1"/>
          <p:nvPr/>
        </p:nvSpPr>
        <p:spPr>
          <a:xfrm>
            <a:off x="5447158" y="3077230"/>
            <a:ext cx="871264" cy="3693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PRECIO</a:t>
            </a:r>
            <a:endParaRPr lang="es-PE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08B4596E-0753-432E-930A-83BCBB40062C}"/>
              </a:ext>
            </a:extLst>
          </p:cNvPr>
          <p:cNvSpPr txBox="1"/>
          <p:nvPr/>
        </p:nvSpPr>
        <p:spPr>
          <a:xfrm>
            <a:off x="5447158" y="4023404"/>
            <a:ext cx="1422249" cy="3693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VALORACION</a:t>
            </a:r>
            <a:endParaRPr lang="es-PE" dirty="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C3BC4CE4-EFBB-476C-845B-032766F1D89D}"/>
              </a:ext>
            </a:extLst>
          </p:cNvPr>
          <p:cNvSpPr txBox="1"/>
          <p:nvPr/>
        </p:nvSpPr>
        <p:spPr>
          <a:xfrm>
            <a:off x="5447158" y="3550317"/>
            <a:ext cx="798232" cy="3693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FOTOS</a:t>
            </a:r>
            <a:endParaRPr lang="es-PE" dirty="0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D803A1D6-EF9D-47F9-B5DE-5EF4B0E1981D}"/>
              </a:ext>
            </a:extLst>
          </p:cNvPr>
          <p:cNvSpPr txBox="1"/>
          <p:nvPr/>
        </p:nvSpPr>
        <p:spPr>
          <a:xfrm>
            <a:off x="5447158" y="4496491"/>
            <a:ext cx="963597" cy="3693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PUNTOS</a:t>
            </a:r>
            <a:endParaRPr lang="es-PE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D0D0ACBC-A4C1-4DDA-8A2C-07A1B2E885DF}"/>
              </a:ext>
            </a:extLst>
          </p:cNvPr>
          <p:cNvSpPr txBox="1"/>
          <p:nvPr/>
        </p:nvSpPr>
        <p:spPr>
          <a:xfrm>
            <a:off x="3904883" y="5857946"/>
            <a:ext cx="106792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Asesorías</a:t>
            </a:r>
            <a:endParaRPr lang="es-PE" dirty="0"/>
          </a:p>
        </p:txBody>
      </p:sp>
      <p:sp>
        <p:nvSpPr>
          <p:cNvPr id="60" name="Left Brace 59">
            <a:extLst>
              <a:ext uri="{FF2B5EF4-FFF2-40B4-BE49-F238E27FC236}">
                <a16:creationId xmlns="" xmlns:a16="http://schemas.microsoft.com/office/drawing/2014/main" id="{7CE90D6C-3C7C-4DEB-A792-7EEB2BCCA897}"/>
              </a:ext>
            </a:extLst>
          </p:cNvPr>
          <p:cNvSpPr/>
          <p:nvPr/>
        </p:nvSpPr>
        <p:spPr>
          <a:xfrm>
            <a:off x="3495929" y="630722"/>
            <a:ext cx="202697" cy="5596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1" name="Left Brace 60">
            <a:extLst>
              <a:ext uri="{FF2B5EF4-FFF2-40B4-BE49-F238E27FC236}">
                <a16:creationId xmlns="" xmlns:a16="http://schemas.microsoft.com/office/drawing/2014/main" id="{125A7586-30CB-43AA-ACEC-21CF560A8C03}"/>
              </a:ext>
            </a:extLst>
          </p:cNvPr>
          <p:cNvSpPr/>
          <p:nvPr/>
        </p:nvSpPr>
        <p:spPr>
          <a:xfrm>
            <a:off x="5296090" y="1251126"/>
            <a:ext cx="156978" cy="8060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2" name="Left Brace 61">
            <a:extLst>
              <a:ext uri="{FF2B5EF4-FFF2-40B4-BE49-F238E27FC236}">
                <a16:creationId xmlns="" xmlns:a16="http://schemas.microsoft.com/office/drawing/2014/main" id="{83335769-5A41-474E-8E9C-0E1C27A53354}"/>
              </a:ext>
            </a:extLst>
          </p:cNvPr>
          <p:cNvSpPr/>
          <p:nvPr/>
        </p:nvSpPr>
        <p:spPr>
          <a:xfrm>
            <a:off x="5093393" y="2518510"/>
            <a:ext cx="211153" cy="2791497"/>
          </a:xfrm>
          <a:prstGeom prst="leftBrace">
            <a:avLst>
              <a:gd name="adj1" fmla="val 8333"/>
              <a:gd name="adj2" fmla="val 39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3" name="Left Brace 62">
            <a:extLst>
              <a:ext uri="{FF2B5EF4-FFF2-40B4-BE49-F238E27FC236}">
                <a16:creationId xmlns="" xmlns:a16="http://schemas.microsoft.com/office/drawing/2014/main" id="{B2554B6E-202C-484E-8783-14AADA6D84A7}"/>
              </a:ext>
            </a:extLst>
          </p:cNvPr>
          <p:cNvSpPr/>
          <p:nvPr/>
        </p:nvSpPr>
        <p:spPr>
          <a:xfrm>
            <a:off x="7020476" y="2202734"/>
            <a:ext cx="241590" cy="33409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60BAA6E7-8CAE-4A6A-857C-0C60783303C6}"/>
              </a:ext>
            </a:extLst>
          </p:cNvPr>
          <p:cNvSpPr txBox="1"/>
          <p:nvPr/>
        </p:nvSpPr>
        <p:spPr>
          <a:xfrm>
            <a:off x="5296090" y="5857946"/>
            <a:ext cx="276241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Producto proporcionado</a:t>
            </a:r>
            <a:endParaRPr lang="es-PE" dirty="0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5B121340-C6AD-467C-9EFC-5DA34C8D0474}"/>
              </a:ext>
            </a:extLst>
          </p:cNvPr>
          <p:cNvSpPr txBox="1"/>
          <p:nvPr/>
        </p:nvSpPr>
        <p:spPr>
          <a:xfrm>
            <a:off x="5022759" y="283614"/>
            <a:ext cx="413801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Productos mas vendidos(de la semana)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3B624767-8346-4C45-851A-872698793940}"/>
              </a:ext>
            </a:extLst>
          </p:cNvPr>
          <p:cNvSpPr txBox="1"/>
          <p:nvPr/>
        </p:nvSpPr>
        <p:spPr>
          <a:xfrm>
            <a:off x="5022759" y="623709"/>
            <a:ext cx="194649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Producto buscado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10C77C43-D50D-40D9-8941-9F4993D2F554}"/>
              </a:ext>
            </a:extLst>
          </p:cNvPr>
          <p:cNvSpPr txBox="1"/>
          <p:nvPr/>
        </p:nvSpPr>
        <p:spPr>
          <a:xfrm>
            <a:off x="6818000" y="1653247"/>
            <a:ext cx="133735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Tus cupones</a:t>
            </a:r>
            <a:endParaRPr lang="es-PE" dirty="0"/>
          </a:p>
        </p:txBody>
      </p:sp>
      <p:sp>
        <p:nvSpPr>
          <p:cNvPr id="68" name="Left Brace 67">
            <a:extLst>
              <a:ext uri="{FF2B5EF4-FFF2-40B4-BE49-F238E27FC236}">
                <a16:creationId xmlns="" xmlns:a16="http://schemas.microsoft.com/office/drawing/2014/main" id="{9714FD74-C174-4CDB-ABCF-1FA315277233}"/>
              </a:ext>
            </a:extLst>
          </p:cNvPr>
          <p:cNvSpPr/>
          <p:nvPr/>
        </p:nvSpPr>
        <p:spPr>
          <a:xfrm>
            <a:off x="4648518" y="283614"/>
            <a:ext cx="323286" cy="7094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9" name="Left Brace 68">
            <a:extLst>
              <a:ext uri="{FF2B5EF4-FFF2-40B4-BE49-F238E27FC236}">
                <a16:creationId xmlns="" xmlns:a16="http://schemas.microsoft.com/office/drawing/2014/main" id="{2446B72B-BEBC-4CB0-BE3B-30CED70BE532}"/>
              </a:ext>
            </a:extLst>
          </p:cNvPr>
          <p:cNvSpPr/>
          <p:nvPr/>
        </p:nvSpPr>
        <p:spPr>
          <a:xfrm>
            <a:off x="5093393" y="5857946"/>
            <a:ext cx="85668" cy="3763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29505BF5-F56C-441E-9B9C-03FD3046DB4A}"/>
              </a:ext>
            </a:extLst>
          </p:cNvPr>
          <p:cNvSpPr txBox="1"/>
          <p:nvPr/>
        </p:nvSpPr>
        <p:spPr>
          <a:xfrm>
            <a:off x="5452957" y="4940675"/>
            <a:ext cx="1529586" cy="3693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DESCRIPCIÓN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84491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Enlace para ver el prototipo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>
                <a:hlinkClick r:id="rId2"/>
              </a:rPr>
              <a:t>https://marvelapp.com/prototype/ehh6c47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10343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625</Words>
  <Application>Microsoft Office PowerPoint</Application>
  <PresentationFormat>Panorámica</PresentationFormat>
  <Paragraphs>88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Arial Rounded MT Bold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Enlace para ver el prototipo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Usuario</dc:creator>
  <cp:lastModifiedBy>NUEVO</cp:lastModifiedBy>
  <cp:revision>6</cp:revision>
  <dcterms:created xsi:type="dcterms:W3CDTF">2020-07-22T02:43:23Z</dcterms:created>
  <dcterms:modified xsi:type="dcterms:W3CDTF">2020-08-06T02:27:57Z</dcterms:modified>
</cp:coreProperties>
</file>