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3" r:id="rId5"/>
    <p:sldId id="259" r:id="rId6"/>
    <p:sldId id="260" r:id="rId7"/>
    <p:sldId id="261"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4" r:id="rId22"/>
    <p:sldId id="284" r:id="rId23"/>
    <p:sldId id="262" r:id="rId24"/>
    <p:sldId id="278" r:id="rId25"/>
    <p:sldId id="279" r:id="rId26"/>
    <p:sldId id="280" r:id="rId27"/>
    <p:sldId id="281" r:id="rId28"/>
    <p:sldId id="282" r:id="rId29"/>
    <p:sldId id="283"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94660"/>
  </p:normalViewPr>
  <p:slideViewPr>
    <p:cSldViewPr snapToGrid="0">
      <p:cViewPr>
        <p:scale>
          <a:sx n="87" d="100"/>
          <a:sy n="87" d="100"/>
        </p:scale>
        <p:origin x="-9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9B8CB2-1B3B-45F0-A1E7-EE934803C4DF}" type="datetimeFigureOut">
              <a:rPr lang="es-PE" smtClean="0"/>
              <a:t>12/08/2020</a:t>
            </a:fld>
            <a:endParaRPr lang="es-P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P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19524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B8CB2-1B3B-45F0-A1E7-EE934803C4DF}" type="datetimeFigureOut">
              <a:rPr lang="es-PE" smtClean="0"/>
              <a:t>12/08/2020</a:t>
            </a:fld>
            <a:endParaRPr lang="es-PE"/>
          </a:p>
        </p:txBody>
      </p:sp>
      <p:sp>
        <p:nvSpPr>
          <p:cNvPr id="6" name="Footer Placeholder 5"/>
          <p:cNvSpPr>
            <a:spLocks noGrp="1"/>
          </p:cNvSpPr>
          <p:nvPr>
            <p:ph type="ftr" sz="quarter" idx="11"/>
          </p:nvPr>
        </p:nvSpPr>
        <p:spPr/>
        <p:txBody>
          <a:bodyPr/>
          <a:lstStyle/>
          <a:p>
            <a:endParaRPr lang="es-P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168516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9B8CB2-1B3B-45F0-A1E7-EE934803C4DF}" type="datetimeFigureOut">
              <a:rPr lang="es-PE" smtClean="0"/>
              <a:t>12/08/2020</a:t>
            </a:fld>
            <a:endParaRPr lang="es-PE"/>
          </a:p>
        </p:txBody>
      </p:sp>
      <p:sp>
        <p:nvSpPr>
          <p:cNvPr id="5" name="Footer Placeholder 4"/>
          <p:cNvSpPr>
            <a:spLocks noGrp="1"/>
          </p:cNvSpPr>
          <p:nvPr>
            <p:ph type="ftr" sz="quarter" idx="11"/>
          </p:nvPr>
        </p:nvSpPr>
        <p:spPr/>
        <p:txBody>
          <a:bodyPr/>
          <a:lstStyle/>
          <a:p>
            <a:endParaRPr lang="es-P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193144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9B8CB2-1B3B-45F0-A1E7-EE934803C4DF}" type="datetimeFigureOut">
              <a:rPr lang="es-PE" smtClean="0"/>
              <a:t>12/08/2020</a:t>
            </a:fld>
            <a:endParaRPr lang="es-PE"/>
          </a:p>
        </p:txBody>
      </p:sp>
      <p:sp>
        <p:nvSpPr>
          <p:cNvPr id="5" name="Footer Placeholder 4"/>
          <p:cNvSpPr>
            <a:spLocks noGrp="1"/>
          </p:cNvSpPr>
          <p:nvPr>
            <p:ph type="ftr" sz="quarter" idx="11"/>
          </p:nvPr>
        </p:nvSpPr>
        <p:spPr/>
        <p:txBody>
          <a:bodyPr/>
          <a:lstStyle/>
          <a:p>
            <a:endParaRPr lang="es-P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3844114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B8CB2-1B3B-45F0-A1E7-EE934803C4DF}" type="datetimeFigureOut">
              <a:rPr lang="es-PE" smtClean="0"/>
              <a:t>12/08/2020</a:t>
            </a:fld>
            <a:endParaRPr lang="es-PE"/>
          </a:p>
        </p:txBody>
      </p:sp>
      <p:sp>
        <p:nvSpPr>
          <p:cNvPr id="5" name="Footer Placeholder 4"/>
          <p:cNvSpPr>
            <a:spLocks noGrp="1"/>
          </p:cNvSpPr>
          <p:nvPr>
            <p:ph type="ftr" sz="quarter" idx="11"/>
          </p:nvPr>
        </p:nvSpPr>
        <p:spPr/>
        <p:txBody>
          <a:bodyPr/>
          <a:lstStyle/>
          <a:p>
            <a:endParaRPr lang="es-P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1875153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9B8CB2-1B3B-45F0-A1E7-EE934803C4DF}" type="datetimeFigureOut">
              <a:rPr lang="es-PE" smtClean="0"/>
              <a:t>12/08/2020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2617500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9B8CB2-1B3B-45F0-A1E7-EE934803C4DF}" type="datetimeFigureOut">
              <a:rPr lang="es-PE" smtClean="0"/>
              <a:t>12/08/2020</a:t>
            </a:fld>
            <a:endParaRPr lang="es-PE"/>
          </a:p>
        </p:txBody>
      </p:sp>
      <p:sp>
        <p:nvSpPr>
          <p:cNvPr id="8" name="Footer Placeholder 7"/>
          <p:cNvSpPr>
            <a:spLocks noGrp="1"/>
          </p:cNvSpPr>
          <p:nvPr>
            <p:ph type="ftr" sz="quarter" idx="11"/>
          </p:nvPr>
        </p:nvSpPr>
        <p:spPr>
          <a:xfrm>
            <a:off x="561111" y="6391838"/>
            <a:ext cx="3644282" cy="304801"/>
          </a:xfrm>
        </p:spPr>
        <p:txBody>
          <a:bodyPr/>
          <a:lstStyle/>
          <a:p>
            <a:endParaRPr lang="es-PE"/>
          </a:p>
        </p:txBody>
      </p:sp>
      <p:sp>
        <p:nvSpPr>
          <p:cNvPr id="9" name="Slide Number Placeholder 8"/>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2518607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9B8CB2-1B3B-45F0-A1E7-EE934803C4DF}" type="datetimeFigureOut">
              <a:rPr lang="es-PE" smtClean="0"/>
              <a:t>12/08/2020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1755835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9B8CB2-1B3B-45F0-A1E7-EE934803C4DF}" type="datetimeFigureOut">
              <a:rPr lang="es-PE" smtClean="0"/>
              <a:t>12/08/2020</a:t>
            </a:fld>
            <a:endParaRPr lang="es-PE"/>
          </a:p>
        </p:txBody>
      </p:sp>
      <p:sp>
        <p:nvSpPr>
          <p:cNvPr id="5" name="Footer Placeholder 4"/>
          <p:cNvSpPr>
            <a:spLocks noGrp="1"/>
          </p:cNvSpPr>
          <p:nvPr>
            <p:ph type="ftr" sz="quarter" idx="11"/>
          </p:nvPr>
        </p:nvSpPr>
        <p:spPr/>
        <p:txBody>
          <a:bodyPr/>
          <a:lstStyle/>
          <a:p>
            <a:endParaRPr lang="es-P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587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B8CB2-1B3B-45F0-A1E7-EE934803C4DF}" type="datetimeFigureOut">
              <a:rPr lang="es-PE" smtClean="0"/>
              <a:t>12/08/2020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103030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B8CB2-1B3B-45F0-A1E7-EE934803C4DF}" type="datetimeFigureOut">
              <a:rPr lang="es-PE" smtClean="0"/>
              <a:t>12/08/2020</a:t>
            </a:fld>
            <a:endParaRPr lang="es-PE"/>
          </a:p>
        </p:txBody>
      </p:sp>
      <p:sp>
        <p:nvSpPr>
          <p:cNvPr id="5" name="Footer Placeholder 4"/>
          <p:cNvSpPr>
            <a:spLocks noGrp="1"/>
          </p:cNvSpPr>
          <p:nvPr>
            <p:ph type="ftr" sz="quarter" idx="11"/>
          </p:nvPr>
        </p:nvSpPr>
        <p:spPr/>
        <p:txBody>
          <a:bodyPr/>
          <a:lstStyle/>
          <a:p>
            <a:endParaRPr lang="es-P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39917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9B8CB2-1B3B-45F0-A1E7-EE934803C4DF}" type="datetimeFigureOut">
              <a:rPr lang="es-PE" smtClean="0"/>
              <a:t>12/08/2020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212129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9B8CB2-1B3B-45F0-A1E7-EE934803C4DF}" type="datetimeFigureOut">
              <a:rPr lang="es-PE" smtClean="0"/>
              <a:t>12/08/2020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4166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9B8CB2-1B3B-45F0-A1E7-EE934803C4DF}" type="datetimeFigureOut">
              <a:rPr lang="es-PE" smtClean="0"/>
              <a:t>12/08/2020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53383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B8CB2-1B3B-45F0-A1E7-EE934803C4DF}" type="datetimeFigureOut">
              <a:rPr lang="es-PE" smtClean="0"/>
              <a:t>12/08/2020</a:t>
            </a:fld>
            <a:endParaRPr lang="es-PE"/>
          </a:p>
        </p:txBody>
      </p:sp>
      <p:sp>
        <p:nvSpPr>
          <p:cNvPr id="3" name="Footer Placeholder 2"/>
          <p:cNvSpPr>
            <a:spLocks noGrp="1"/>
          </p:cNvSpPr>
          <p:nvPr>
            <p:ph type="ftr" sz="quarter" idx="11"/>
          </p:nvPr>
        </p:nvSpPr>
        <p:spPr/>
        <p:txBody>
          <a:bodyPr/>
          <a:lstStyle/>
          <a:p>
            <a:endParaRPr lang="es-P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175941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B8CB2-1B3B-45F0-A1E7-EE934803C4DF}" type="datetimeFigureOut">
              <a:rPr lang="es-PE" smtClean="0"/>
              <a:t>12/08/2020</a:t>
            </a:fld>
            <a:endParaRPr lang="es-PE"/>
          </a:p>
        </p:txBody>
      </p:sp>
      <p:sp>
        <p:nvSpPr>
          <p:cNvPr id="6" name="Footer Placeholder 5"/>
          <p:cNvSpPr>
            <a:spLocks noGrp="1"/>
          </p:cNvSpPr>
          <p:nvPr>
            <p:ph type="ftr" sz="quarter" idx="11"/>
          </p:nvPr>
        </p:nvSpPr>
        <p:spPr/>
        <p:txBody>
          <a:bodyPr/>
          <a:lstStyle/>
          <a:p>
            <a:endParaRPr lang="es-P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187582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B8CB2-1B3B-45F0-A1E7-EE934803C4DF}" type="datetimeFigureOut">
              <a:rPr lang="es-PE" smtClean="0"/>
              <a:t>12/08/2020</a:t>
            </a:fld>
            <a:endParaRPr lang="es-PE"/>
          </a:p>
        </p:txBody>
      </p:sp>
      <p:sp>
        <p:nvSpPr>
          <p:cNvPr id="6" name="Footer Placeholder 5"/>
          <p:cNvSpPr>
            <a:spLocks noGrp="1"/>
          </p:cNvSpPr>
          <p:nvPr>
            <p:ph type="ftr" sz="quarter" idx="11"/>
          </p:nvPr>
        </p:nvSpPr>
        <p:spPr/>
        <p:txBody>
          <a:bodyPr/>
          <a:lstStyle/>
          <a:p>
            <a:endParaRPr lang="es-P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7DF5F4-73A5-4BEB-825A-27244D20A893}" type="slidenum">
              <a:rPr lang="es-PE" smtClean="0"/>
              <a:t>‹Nº›</a:t>
            </a:fld>
            <a:endParaRPr lang="es-PE"/>
          </a:p>
        </p:txBody>
      </p:sp>
    </p:spTree>
    <p:extLst>
      <p:ext uri="{BB962C8B-B14F-4D97-AF65-F5344CB8AC3E}">
        <p14:creationId xmlns:p14="http://schemas.microsoft.com/office/powerpoint/2010/main" val="324914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9B8CB2-1B3B-45F0-A1E7-EE934803C4DF}" type="datetimeFigureOut">
              <a:rPr lang="es-PE" smtClean="0"/>
              <a:t>12/08/2020</a:t>
            </a:fld>
            <a:endParaRPr lang="es-P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P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07DF5F4-73A5-4BEB-825A-27244D20A893}" type="slidenum">
              <a:rPr lang="es-PE" smtClean="0"/>
              <a:t>‹Nº›</a:t>
            </a:fld>
            <a:endParaRPr lang="es-PE"/>
          </a:p>
        </p:txBody>
      </p:sp>
    </p:spTree>
    <p:extLst>
      <p:ext uri="{BB962C8B-B14F-4D97-AF65-F5344CB8AC3E}">
        <p14:creationId xmlns:p14="http://schemas.microsoft.com/office/powerpoint/2010/main" val="33177527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5">
            <a:extLst>
              <a:ext uri="{FF2B5EF4-FFF2-40B4-BE49-F238E27FC236}">
                <a16:creationId xmlns="" xmlns:a16="http://schemas.microsoft.com/office/drawing/2014/main" id="{4E212B76-74CB-461F-90A3-EF4F2397A8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 xmlns:a16="http://schemas.microsoft.com/office/drawing/2014/main" id="{FC5FCABD-2FE0-44C9-8533-9B9B54F3B7C5}"/>
              </a:ext>
            </a:extLst>
          </p:cNvPr>
          <p:cNvSpPr>
            <a:spLocks noGrp="1"/>
          </p:cNvSpPr>
          <p:nvPr>
            <p:ph type="ctrTitle"/>
          </p:nvPr>
        </p:nvSpPr>
        <p:spPr>
          <a:xfrm>
            <a:off x="6676835" y="1620370"/>
            <a:ext cx="6620875" cy="1143000"/>
          </a:xfrm>
        </p:spPr>
        <p:txBody>
          <a:bodyPr vert="horz" lIns="91440" tIns="45720" rIns="91440" bIns="45720" rtlCol="0">
            <a:normAutofit/>
          </a:bodyPr>
          <a:lstStyle/>
          <a:p>
            <a:pPr>
              <a:lnSpc>
                <a:spcPct val="90000"/>
              </a:lnSpc>
            </a:pPr>
            <a:r>
              <a:rPr lang="en-US" sz="2400" b="0" i="0" kern="1200" dirty="0">
                <a:solidFill>
                  <a:srgbClr val="EBEBEB"/>
                </a:solidFill>
                <a:latin typeface="+mj-lt"/>
                <a:ea typeface="+mj-ea"/>
                <a:cs typeface="+mj-cs"/>
              </a:rPr>
              <a:t>La Casa De Los </a:t>
            </a:r>
            <a:r>
              <a:rPr lang="en-US" sz="2400" b="0" i="0" kern="1200" dirty="0" err="1">
                <a:solidFill>
                  <a:srgbClr val="EBEBEB"/>
                </a:solidFill>
                <a:latin typeface="+mj-lt"/>
                <a:ea typeface="+mj-ea"/>
                <a:cs typeface="+mj-cs"/>
              </a:rPr>
              <a:t>Detalles</a:t>
            </a:r>
            <a:r>
              <a:rPr lang="en-US" sz="2400" b="0" i="0" kern="1200" dirty="0">
                <a:solidFill>
                  <a:srgbClr val="EBEBEB"/>
                </a:solidFill>
                <a:latin typeface="+mj-lt"/>
                <a:ea typeface="+mj-ea"/>
                <a:cs typeface="+mj-cs"/>
              </a:rPr>
              <a:t>:</a:t>
            </a:r>
            <a:br>
              <a:rPr lang="en-US" sz="2400" b="0" i="0" kern="1200" dirty="0">
                <a:solidFill>
                  <a:srgbClr val="EBEBEB"/>
                </a:solidFill>
                <a:latin typeface="+mj-lt"/>
                <a:ea typeface="+mj-ea"/>
                <a:cs typeface="+mj-cs"/>
              </a:rPr>
            </a:br>
            <a:r>
              <a:rPr lang="en-US" sz="2400" b="0" i="0" kern="1200" dirty="0" err="1">
                <a:solidFill>
                  <a:srgbClr val="EBEBEB"/>
                </a:solidFill>
                <a:latin typeface="+mj-lt"/>
                <a:ea typeface="+mj-ea"/>
                <a:cs typeface="+mj-cs"/>
              </a:rPr>
              <a:t>Presentación</a:t>
            </a:r>
            <a:r>
              <a:rPr lang="en-US" sz="2400" b="0" i="0" kern="1200" dirty="0">
                <a:solidFill>
                  <a:srgbClr val="EBEBEB"/>
                </a:solidFill>
                <a:latin typeface="+mj-lt"/>
                <a:ea typeface="+mj-ea"/>
                <a:cs typeface="+mj-cs"/>
              </a:rPr>
              <a:t> Final</a:t>
            </a:r>
          </a:p>
        </p:txBody>
      </p:sp>
      <p:sp>
        <p:nvSpPr>
          <p:cNvPr id="3" name="Subtitle 2">
            <a:extLst>
              <a:ext uri="{FF2B5EF4-FFF2-40B4-BE49-F238E27FC236}">
                <a16:creationId xmlns="" xmlns:a16="http://schemas.microsoft.com/office/drawing/2014/main" id="{67183AA0-508B-4A61-AD34-D2A1A1D4BEE0}"/>
              </a:ext>
            </a:extLst>
          </p:cNvPr>
          <p:cNvSpPr>
            <a:spLocks noGrp="1"/>
          </p:cNvSpPr>
          <p:nvPr>
            <p:ph type="subTitle" idx="1"/>
          </p:nvPr>
        </p:nvSpPr>
        <p:spPr>
          <a:xfrm>
            <a:off x="6676835" y="3240741"/>
            <a:ext cx="4798142" cy="1622322"/>
          </a:xfrm>
        </p:spPr>
        <p:txBody>
          <a:bodyPr vert="horz" lIns="91440" tIns="45720" rIns="91440" bIns="45720" rtlCol="0">
            <a:normAutofit/>
          </a:bodyPr>
          <a:lstStyle/>
          <a:p>
            <a:pPr>
              <a:buFont typeface="Wingdings 3" charset="2"/>
              <a:buChar char=""/>
            </a:pPr>
            <a:r>
              <a:rPr lang="en-US" dirty="0" smtClean="0">
                <a:solidFill>
                  <a:schemeClr val="tx1"/>
                </a:solidFill>
              </a:rPr>
              <a:t> </a:t>
            </a:r>
            <a:r>
              <a:rPr lang="en-US" dirty="0" err="1" smtClean="0">
                <a:solidFill>
                  <a:schemeClr val="tx1"/>
                </a:solidFill>
              </a:rPr>
              <a:t>Integrantes</a:t>
            </a:r>
            <a:r>
              <a:rPr lang="en-US" dirty="0">
                <a:solidFill>
                  <a:schemeClr val="tx1"/>
                </a:solidFill>
              </a:rPr>
              <a:t>:</a:t>
            </a:r>
          </a:p>
          <a:p>
            <a:pPr marL="342900" indent="-342900">
              <a:buFont typeface="Wingdings 3" charset="2"/>
              <a:buChar char=""/>
            </a:pPr>
            <a:r>
              <a:rPr lang="en-US" dirty="0">
                <a:solidFill>
                  <a:schemeClr val="tx1"/>
                </a:solidFill>
              </a:rPr>
              <a:t>Quezada Castillo, Diego David</a:t>
            </a:r>
          </a:p>
          <a:p>
            <a:pPr marL="342900" indent="-342900">
              <a:buFont typeface="Wingdings 3" charset="2"/>
              <a:buChar char=""/>
            </a:pPr>
            <a:r>
              <a:rPr lang="en-US" dirty="0">
                <a:solidFill>
                  <a:schemeClr val="tx1"/>
                </a:solidFill>
              </a:rPr>
              <a:t>Moreno Sánchez, Neisser</a:t>
            </a:r>
          </a:p>
          <a:p>
            <a:pPr marL="342900" indent="-342900">
              <a:buFont typeface="Wingdings 3" charset="2"/>
              <a:buChar char=""/>
            </a:pPr>
            <a:r>
              <a:rPr lang="en-US" dirty="0" err="1">
                <a:solidFill>
                  <a:schemeClr val="tx1"/>
                </a:solidFill>
              </a:rPr>
              <a:t>Vallejos</a:t>
            </a:r>
            <a:r>
              <a:rPr lang="en-US" dirty="0">
                <a:solidFill>
                  <a:schemeClr val="tx1"/>
                </a:solidFill>
              </a:rPr>
              <a:t> Romero, Any</a:t>
            </a:r>
          </a:p>
        </p:txBody>
      </p:sp>
      <p:sp>
        <p:nvSpPr>
          <p:cNvPr id="44" name="Rectangle 43">
            <a:extLst>
              <a:ext uri="{FF2B5EF4-FFF2-40B4-BE49-F238E27FC236}">
                <a16:creationId xmlns="" xmlns:a16="http://schemas.microsoft.com/office/drawing/2014/main" id="{81E746D0-4B37-4869-B2EF-79D5F0FFFB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A picture containing drawing&#10;&#10;Description automatically generated">
            <a:extLst>
              <a:ext uri="{FF2B5EF4-FFF2-40B4-BE49-F238E27FC236}">
                <a16:creationId xmlns="" xmlns:a16="http://schemas.microsoft.com/office/drawing/2014/main" id="{0C764639-1F31-40D3-ABAA-CA56F6C8C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52" y="2300864"/>
            <a:ext cx="4986236" cy="225627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430459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9724BF-C14E-43BE-B4D1-9ED858949FE9}"/>
              </a:ext>
            </a:extLst>
          </p:cNvPr>
          <p:cNvSpPr>
            <a:spLocks noGrp="1"/>
          </p:cNvSpPr>
          <p:nvPr>
            <p:ph type="title"/>
          </p:nvPr>
        </p:nvSpPr>
        <p:spPr>
          <a:xfrm>
            <a:off x="1154954" y="973668"/>
            <a:ext cx="8761413" cy="706964"/>
          </a:xfrm>
        </p:spPr>
        <p:txBody>
          <a:bodyPr>
            <a:normAutofit/>
          </a:bodyPr>
          <a:lstStyle/>
          <a:p>
            <a:r>
              <a:rPr lang="es-MX">
                <a:solidFill>
                  <a:srgbClr val="EBEBEB"/>
                </a:solidFill>
              </a:rPr>
              <a:t>Banners </a:t>
            </a:r>
            <a:endParaRPr lang="es-PE">
              <a:solidFill>
                <a:srgbClr val="EBEBEB"/>
              </a:solidFill>
            </a:endParaRPr>
          </a:p>
        </p:txBody>
      </p:sp>
      <p:sp>
        <p:nvSpPr>
          <p:cNvPr id="3" name="Content Placeholder 2">
            <a:extLst>
              <a:ext uri="{FF2B5EF4-FFF2-40B4-BE49-F238E27FC236}">
                <a16:creationId xmlns="" xmlns:a16="http://schemas.microsoft.com/office/drawing/2014/main" id="{0B63EDA2-E900-41A5-B67B-9383419274AB}"/>
              </a:ext>
            </a:extLst>
          </p:cNvPr>
          <p:cNvSpPr>
            <a:spLocks noGrp="1"/>
          </p:cNvSpPr>
          <p:nvPr>
            <p:ph idx="1"/>
          </p:nvPr>
        </p:nvSpPr>
        <p:spPr>
          <a:xfrm>
            <a:off x="1154955" y="2603500"/>
            <a:ext cx="3481054" cy="3416300"/>
          </a:xfrm>
        </p:spPr>
        <p:txBody>
          <a:bodyPr anchor="ctr">
            <a:normAutofit/>
          </a:bodyPr>
          <a:lstStyle/>
          <a:p>
            <a:r>
              <a:rPr lang="es-MX" sz="1600" dirty="0"/>
              <a:t>Banners de Publicidad de la tienda</a:t>
            </a:r>
          </a:p>
          <a:p>
            <a:r>
              <a:rPr lang="es-MX" sz="1600" dirty="0"/>
              <a:t>Banners de portada: 1709 x 651 pixeles</a:t>
            </a:r>
          </a:p>
          <a:p>
            <a:pPr marL="0" indent="0">
              <a:buNone/>
            </a:pPr>
            <a:endParaRPr lang="es-MX" sz="1600" dirty="0"/>
          </a:p>
          <a:p>
            <a:endParaRPr lang="es-MX" sz="1600" dirty="0"/>
          </a:p>
          <a:p>
            <a:endParaRPr lang="es-MX" sz="1600" dirty="0"/>
          </a:p>
          <a:p>
            <a:endParaRPr lang="es-MX" sz="1600" dirty="0"/>
          </a:p>
          <a:p>
            <a:pPr marL="0" indent="0">
              <a:buNone/>
            </a:pPr>
            <a:endParaRPr lang="es-MX" sz="1600" dirty="0"/>
          </a:p>
          <a:p>
            <a:pPr marL="0" indent="0">
              <a:buNone/>
            </a:pPr>
            <a:endParaRPr lang="es-PE" sz="1600" dirty="0"/>
          </a:p>
          <a:p>
            <a:pPr marL="0" indent="0">
              <a:buNone/>
            </a:pPr>
            <a:endParaRPr lang="es-PE" sz="1600" dirty="0"/>
          </a:p>
        </p:txBody>
      </p:sp>
      <p:pic>
        <p:nvPicPr>
          <p:cNvPr id="5" name="Picture 4">
            <a:extLst>
              <a:ext uri="{FF2B5EF4-FFF2-40B4-BE49-F238E27FC236}">
                <a16:creationId xmlns="" xmlns:a16="http://schemas.microsoft.com/office/drawing/2014/main" id="{7610E08D-B45F-4603-AEDD-8DCCFAA1A3DE}"/>
              </a:ext>
            </a:extLst>
          </p:cNvPr>
          <p:cNvPicPr>
            <a:picLocks noChangeAspect="1"/>
          </p:cNvPicPr>
          <p:nvPr/>
        </p:nvPicPr>
        <p:blipFill>
          <a:blip r:embed="rId2"/>
          <a:stretch>
            <a:fillRect/>
          </a:stretch>
        </p:blipFill>
        <p:spPr>
          <a:xfrm>
            <a:off x="4984956" y="2846817"/>
            <a:ext cx="6158802" cy="292543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5976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694F38-14E4-49A3-BD93-AC6088A1267F}"/>
              </a:ext>
            </a:extLst>
          </p:cNvPr>
          <p:cNvSpPr>
            <a:spLocks noGrp="1"/>
          </p:cNvSpPr>
          <p:nvPr>
            <p:ph type="title"/>
          </p:nvPr>
        </p:nvSpPr>
        <p:spPr/>
        <p:txBody>
          <a:bodyPr/>
          <a:lstStyle/>
          <a:p>
            <a:r>
              <a:rPr lang="es-MX" dirty="0" err="1"/>
              <a:t>Iconografia</a:t>
            </a:r>
            <a:endParaRPr lang="es-PE" dirty="0"/>
          </a:p>
        </p:txBody>
      </p:sp>
      <p:sp>
        <p:nvSpPr>
          <p:cNvPr id="3" name="Content Placeholder 2">
            <a:extLst>
              <a:ext uri="{FF2B5EF4-FFF2-40B4-BE49-F238E27FC236}">
                <a16:creationId xmlns="" xmlns:a16="http://schemas.microsoft.com/office/drawing/2014/main" id="{55A06082-588A-4552-A121-D5B3F20CB301}"/>
              </a:ext>
            </a:extLst>
          </p:cNvPr>
          <p:cNvSpPr>
            <a:spLocks noGrp="1"/>
          </p:cNvSpPr>
          <p:nvPr>
            <p:ph idx="1"/>
          </p:nvPr>
        </p:nvSpPr>
        <p:spPr>
          <a:xfrm>
            <a:off x="894895" y="2452052"/>
            <a:ext cx="8825659" cy="2594265"/>
          </a:xfrm>
        </p:spPr>
        <p:txBody>
          <a:bodyPr>
            <a:normAutofit lnSpcReduction="10000"/>
          </a:bodyPr>
          <a:lstStyle/>
          <a:p>
            <a:pPr marL="0" indent="0">
              <a:buNone/>
            </a:pPr>
            <a:r>
              <a:rPr lang="es-MX" sz="1800" dirty="0"/>
              <a:t>Tamaño de icono: 89 x74 pixeles</a:t>
            </a:r>
          </a:p>
          <a:p>
            <a:pPr marL="0" indent="0">
              <a:buNone/>
            </a:pPr>
            <a:r>
              <a:rPr lang="es-MX" sz="1800" dirty="0"/>
              <a:t>Iconos a utilizar: (Se ira añadiendo mas)</a:t>
            </a:r>
          </a:p>
          <a:p>
            <a:r>
              <a:rPr lang="es-MX" sz="1800" dirty="0"/>
              <a:t>Carrito de compras</a:t>
            </a:r>
          </a:p>
          <a:p>
            <a:r>
              <a:rPr lang="es-MX" sz="1800" dirty="0"/>
              <a:t>Teléfono</a:t>
            </a:r>
          </a:p>
          <a:p>
            <a:r>
              <a:rPr lang="es-MX" sz="1800" dirty="0"/>
              <a:t>Redes sociales( </a:t>
            </a:r>
            <a:r>
              <a:rPr lang="es-MX" sz="1800" dirty="0" err="1"/>
              <a:t>Whatsapp</a:t>
            </a:r>
            <a:r>
              <a:rPr lang="es-MX" sz="1800" dirty="0"/>
              <a:t>, Facebook, </a:t>
            </a:r>
            <a:r>
              <a:rPr lang="es-MX" sz="1800" dirty="0" err="1"/>
              <a:t>Instagram,Twiter</a:t>
            </a:r>
            <a:r>
              <a:rPr lang="es-MX" sz="1800" dirty="0"/>
              <a:t> </a:t>
            </a:r>
            <a:r>
              <a:rPr lang="es-MX" sz="1800" dirty="0" err="1"/>
              <a:t>Etc</a:t>
            </a:r>
            <a:r>
              <a:rPr lang="es-MX" sz="1800" dirty="0"/>
              <a:t>)</a:t>
            </a:r>
          </a:p>
          <a:p>
            <a:r>
              <a:rPr lang="es-MX" dirty="0"/>
              <a:t>Favoritos, ubicación, </a:t>
            </a:r>
            <a:r>
              <a:rPr lang="es-MX" dirty="0" err="1"/>
              <a:t>user</a:t>
            </a:r>
            <a:r>
              <a:rPr lang="es-MX" dirty="0"/>
              <a:t>, etc.</a:t>
            </a:r>
          </a:p>
          <a:p>
            <a:pPr marL="0" indent="0">
              <a:buNone/>
            </a:pPr>
            <a:r>
              <a:rPr lang="es-MX" dirty="0" err="1"/>
              <a:t>Galeria</a:t>
            </a:r>
            <a:r>
              <a:rPr lang="es-MX" dirty="0"/>
              <a:t>:</a:t>
            </a:r>
          </a:p>
          <a:p>
            <a:endParaRPr lang="es-MX" sz="1800" dirty="0"/>
          </a:p>
          <a:p>
            <a:pPr marL="0" indent="0">
              <a:buNone/>
            </a:pPr>
            <a:endParaRPr lang="es-MX" sz="1800" dirty="0"/>
          </a:p>
          <a:p>
            <a:endParaRPr lang="es-MX" dirty="0"/>
          </a:p>
        </p:txBody>
      </p:sp>
      <p:pic>
        <p:nvPicPr>
          <p:cNvPr id="7" name="Picture 6">
            <a:extLst>
              <a:ext uri="{FF2B5EF4-FFF2-40B4-BE49-F238E27FC236}">
                <a16:creationId xmlns="" xmlns:a16="http://schemas.microsoft.com/office/drawing/2014/main" id="{894A9E25-6806-46D6-88F5-021A59E49A46}"/>
              </a:ext>
            </a:extLst>
          </p:cNvPr>
          <p:cNvPicPr>
            <a:picLocks noChangeAspect="1"/>
          </p:cNvPicPr>
          <p:nvPr/>
        </p:nvPicPr>
        <p:blipFill>
          <a:blip r:embed="rId2"/>
          <a:stretch>
            <a:fillRect/>
          </a:stretch>
        </p:blipFill>
        <p:spPr>
          <a:xfrm>
            <a:off x="4869501" y="5924275"/>
            <a:ext cx="495844" cy="504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 xmlns:a16="http://schemas.microsoft.com/office/drawing/2014/main" id="{E451B529-6F29-4099-BDE3-C10CEEAA4639}"/>
              </a:ext>
            </a:extLst>
          </p:cNvPr>
          <p:cNvPicPr>
            <a:picLocks noChangeAspect="1"/>
          </p:cNvPicPr>
          <p:nvPr/>
        </p:nvPicPr>
        <p:blipFill>
          <a:blip r:embed="rId3"/>
          <a:stretch>
            <a:fillRect/>
          </a:stretch>
        </p:blipFill>
        <p:spPr>
          <a:xfrm>
            <a:off x="4210397" y="5924275"/>
            <a:ext cx="476250" cy="5592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 xmlns:a16="http://schemas.microsoft.com/office/drawing/2014/main" id="{B3A1F91F-4EAA-415D-9BA4-0D27E5011858}"/>
              </a:ext>
            </a:extLst>
          </p:cNvPr>
          <p:cNvPicPr>
            <a:picLocks noChangeAspect="1"/>
          </p:cNvPicPr>
          <p:nvPr/>
        </p:nvPicPr>
        <p:blipFill>
          <a:blip r:embed="rId4"/>
          <a:stretch>
            <a:fillRect/>
          </a:stretch>
        </p:blipFill>
        <p:spPr>
          <a:xfrm>
            <a:off x="3856059" y="5125569"/>
            <a:ext cx="476251" cy="610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 xmlns:a16="http://schemas.microsoft.com/office/drawing/2014/main" id="{9E9A8AD4-99B8-4675-A8A1-422AFAF0D71B}"/>
              </a:ext>
            </a:extLst>
          </p:cNvPr>
          <p:cNvPicPr>
            <a:picLocks noChangeAspect="1"/>
          </p:cNvPicPr>
          <p:nvPr/>
        </p:nvPicPr>
        <p:blipFill>
          <a:blip r:embed="rId5"/>
          <a:stretch>
            <a:fillRect/>
          </a:stretch>
        </p:blipFill>
        <p:spPr>
          <a:xfrm>
            <a:off x="4490678" y="5092271"/>
            <a:ext cx="575728" cy="6096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 xmlns:a16="http://schemas.microsoft.com/office/drawing/2014/main" id="{7394A94B-3739-4D6F-9F58-A22C5BDFD1B5}"/>
              </a:ext>
            </a:extLst>
          </p:cNvPr>
          <p:cNvPicPr>
            <a:picLocks noChangeAspect="1"/>
          </p:cNvPicPr>
          <p:nvPr/>
        </p:nvPicPr>
        <p:blipFill>
          <a:blip r:embed="rId6"/>
          <a:stretch>
            <a:fillRect/>
          </a:stretch>
        </p:blipFill>
        <p:spPr>
          <a:xfrm>
            <a:off x="5197229" y="5023015"/>
            <a:ext cx="574735" cy="6789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 xmlns:a16="http://schemas.microsoft.com/office/drawing/2014/main" id="{35AD76B6-A1D7-403B-B05D-A8694B57AC87}"/>
              </a:ext>
            </a:extLst>
          </p:cNvPr>
          <p:cNvPicPr>
            <a:picLocks noChangeAspect="1"/>
          </p:cNvPicPr>
          <p:nvPr/>
        </p:nvPicPr>
        <p:blipFill>
          <a:blip r:embed="rId7"/>
          <a:stretch>
            <a:fillRect/>
          </a:stretch>
        </p:blipFill>
        <p:spPr>
          <a:xfrm>
            <a:off x="5902788" y="5092271"/>
            <a:ext cx="675679" cy="6113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 xmlns:a16="http://schemas.microsoft.com/office/drawing/2014/main" id="{EBDEB114-EB8C-4C89-99C9-A61CC0750986}"/>
              </a:ext>
            </a:extLst>
          </p:cNvPr>
          <p:cNvPicPr>
            <a:picLocks noChangeAspect="1"/>
          </p:cNvPicPr>
          <p:nvPr/>
        </p:nvPicPr>
        <p:blipFill>
          <a:blip r:embed="rId8"/>
          <a:stretch>
            <a:fillRect/>
          </a:stretch>
        </p:blipFill>
        <p:spPr>
          <a:xfrm>
            <a:off x="6708513" y="5056947"/>
            <a:ext cx="531758" cy="6113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 xmlns:a16="http://schemas.microsoft.com/office/drawing/2014/main" id="{25FFE9C0-C09E-40DF-828F-B02411402289}"/>
              </a:ext>
            </a:extLst>
          </p:cNvPr>
          <p:cNvPicPr>
            <a:picLocks noChangeAspect="1"/>
          </p:cNvPicPr>
          <p:nvPr/>
        </p:nvPicPr>
        <p:blipFill>
          <a:blip r:embed="rId9"/>
          <a:stretch>
            <a:fillRect/>
          </a:stretch>
        </p:blipFill>
        <p:spPr>
          <a:xfrm>
            <a:off x="5506791" y="5924275"/>
            <a:ext cx="542925" cy="504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a:extLst>
              <a:ext uri="{FF2B5EF4-FFF2-40B4-BE49-F238E27FC236}">
                <a16:creationId xmlns="" xmlns:a16="http://schemas.microsoft.com/office/drawing/2014/main" id="{CEE5DF6B-BD64-45F8-B230-DF9FFFDBB617}"/>
              </a:ext>
            </a:extLst>
          </p:cNvPr>
          <p:cNvPicPr>
            <a:picLocks noChangeAspect="1"/>
          </p:cNvPicPr>
          <p:nvPr/>
        </p:nvPicPr>
        <p:blipFill>
          <a:blip r:embed="rId10"/>
          <a:stretch>
            <a:fillRect/>
          </a:stretch>
        </p:blipFill>
        <p:spPr>
          <a:xfrm>
            <a:off x="6232263" y="5884331"/>
            <a:ext cx="476250" cy="542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a:extLst>
              <a:ext uri="{FF2B5EF4-FFF2-40B4-BE49-F238E27FC236}">
                <a16:creationId xmlns="" xmlns:a16="http://schemas.microsoft.com/office/drawing/2014/main" id="{2070079D-2059-443C-8AF3-7241C185E1D3}"/>
              </a:ext>
            </a:extLst>
          </p:cNvPr>
          <p:cNvPicPr>
            <a:picLocks noChangeAspect="1"/>
          </p:cNvPicPr>
          <p:nvPr/>
        </p:nvPicPr>
        <p:blipFill>
          <a:blip r:embed="rId11"/>
          <a:stretch>
            <a:fillRect/>
          </a:stretch>
        </p:blipFill>
        <p:spPr>
          <a:xfrm>
            <a:off x="6859276" y="5884332"/>
            <a:ext cx="476250" cy="542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9" name="Picture 28">
            <a:extLst>
              <a:ext uri="{FF2B5EF4-FFF2-40B4-BE49-F238E27FC236}">
                <a16:creationId xmlns="" xmlns:a16="http://schemas.microsoft.com/office/drawing/2014/main" id="{BB7310D6-E515-463B-81C9-BE9086597491}"/>
              </a:ext>
            </a:extLst>
          </p:cNvPr>
          <p:cNvPicPr>
            <a:picLocks noChangeAspect="1"/>
          </p:cNvPicPr>
          <p:nvPr/>
        </p:nvPicPr>
        <p:blipFill>
          <a:blip r:embed="rId12"/>
          <a:stretch>
            <a:fillRect/>
          </a:stretch>
        </p:blipFill>
        <p:spPr>
          <a:xfrm>
            <a:off x="7370317" y="5124528"/>
            <a:ext cx="611328" cy="611328"/>
          </a:xfrm>
          <a:prstGeom prst="rect">
            <a:avLst/>
          </a:prstGeom>
        </p:spPr>
      </p:pic>
      <p:pic>
        <p:nvPicPr>
          <p:cNvPr id="31" name="Picture 30">
            <a:extLst>
              <a:ext uri="{FF2B5EF4-FFF2-40B4-BE49-F238E27FC236}">
                <a16:creationId xmlns="" xmlns:a16="http://schemas.microsoft.com/office/drawing/2014/main" id="{5A04678F-EAC1-47BC-AB89-1039A3B9360C}"/>
              </a:ext>
            </a:extLst>
          </p:cNvPr>
          <p:cNvPicPr>
            <a:picLocks noChangeAspect="1"/>
          </p:cNvPicPr>
          <p:nvPr/>
        </p:nvPicPr>
        <p:blipFill>
          <a:blip r:embed="rId13"/>
          <a:stretch>
            <a:fillRect/>
          </a:stretch>
        </p:blipFill>
        <p:spPr>
          <a:xfrm>
            <a:off x="7486289" y="5884330"/>
            <a:ext cx="514350" cy="542925"/>
          </a:xfrm>
          <a:prstGeom prst="rect">
            <a:avLst/>
          </a:prstGeom>
        </p:spPr>
      </p:pic>
      <p:pic>
        <p:nvPicPr>
          <p:cNvPr id="33" name="Picture 32">
            <a:extLst>
              <a:ext uri="{FF2B5EF4-FFF2-40B4-BE49-F238E27FC236}">
                <a16:creationId xmlns="" xmlns:a16="http://schemas.microsoft.com/office/drawing/2014/main" id="{3E74683E-3E41-4DDC-8363-2534C5FDFB18}"/>
              </a:ext>
            </a:extLst>
          </p:cNvPr>
          <p:cNvPicPr>
            <a:picLocks noChangeAspect="1"/>
          </p:cNvPicPr>
          <p:nvPr/>
        </p:nvPicPr>
        <p:blipFill>
          <a:blip r:embed="rId14"/>
          <a:stretch>
            <a:fillRect/>
          </a:stretch>
        </p:blipFill>
        <p:spPr>
          <a:xfrm>
            <a:off x="8104413" y="5158177"/>
            <a:ext cx="658220" cy="543747"/>
          </a:xfrm>
          <a:prstGeom prst="rect">
            <a:avLst/>
          </a:prstGeom>
        </p:spPr>
      </p:pic>
      <p:pic>
        <p:nvPicPr>
          <p:cNvPr id="4" name="Imagen 3"/>
          <p:cNvPicPr>
            <a:picLocks noChangeAspect="1"/>
          </p:cNvPicPr>
          <p:nvPr/>
        </p:nvPicPr>
        <p:blipFill>
          <a:blip r:embed="rId15"/>
          <a:stretch>
            <a:fillRect/>
          </a:stretch>
        </p:blipFill>
        <p:spPr>
          <a:xfrm>
            <a:off x="8145086" y="6022562"/>
            <a:ext cx="440003" cy="460956"/>
          </a:xfrm>
          <a:prstGeom prst="rect">
            <a:avLst/>
          </a:prstGeom>
        </p:spPr>
      </p:pic>
    </p:spTree>
    <p:extLst>
      <p:ext uri="{BB962C8B-B14F-4D97-AF65-F5344CB8AC3E}">
        <p14:creationId xmlns:p14="http://schemas.microsoft.com/office/powerpoint/2010/main" val="60222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E1F675-FB34-4038-9959-F207658357EE}"/>
              </a:ext>
            </a:extLst>
          </p:cNvPr>
          <p:cNvSpPr>
            <a:spLocks noGrp="1"/>
          </p:cNvSpPr>
          <p:nvPr>
            <p:ph type="title"/>
          </p:nvPr>
        </p:nvSpPr>
        <p:spPr>
          <a:xfrm>
            <a:off x="1154954" y="973668"/>
            <a:ext cx="8761413" cy="706964"/>
          </a:xfrm>
        </p:spPr>
        <p:txBody>
          <a:bodyPr>
            <a:normAutofit/>
          </a:bodyPr>
          <a:lstStyle/>
          <a:p>
            <a:r>
              <a:rPr lang="es-MX" dirty="0" err="1"/>
              <a:t>Distribucion</a:t>
            </a:r>
            <a:endParaRPr lang="es-PE" dirty="0"/>
          </a:p>
        </p:txBody>
      </p:sp>
      <p:sp>
        <p:nvSpPr>
          <p:cNvPr id="3" name="Content Placeholder 2">
            <a:extLst>
              <a:ext uri="{FF2B5EF4-FFF2-40B4-BE49-F238E27FC236}">
                <a16:creationId xmlns="" xmlns:a16="http://schemas.microsoft.com/office/drawing/2014/main" id="{37A5D55E-67DC-4278-8A34-287CB9F7D40D}"/>
              </a:ext>
            </a:extLst>
          </p:cNvPr>
          <p:cNvSpPr>
            <a:spLocks noGrp="1"/>
          </p:cNvSpPr>
          <p:nvPr>
            <p:ph idx="1"/>
          </p:nvPr>
        </p:nvSpPr>
        <p:spPr>
          <a:xfrm>
            <a:off x="1154955" y="2228045"/>
            <a:ext cx="3481054" cy="4391696"/>
          </a:xfrm>
        </p:spPr>
        <p:txBody>
          <a:bodyPr anchor="ctr">
            <a:normAutofit/>
          </a:bodyPr>
          <a:lstStyle/>
          <a:p>
            <a:pPr>
              <a:lnSpc>
                <a:spcPct val="90000"/>
              </a:lnSpc>
            </a:pPr>
            <a:r>
              <a:rPr lang="es-MX" sz="1400" dirty="0"/>
              <a:t>Por cada fila va tener tres columnas, en esas 3 columnas se va a visualizar 3 productos</a:t>
            </a:r>
          </a:p>
          <a:p>
            <a:pPr>
              <a:lnSpc>
                <a:spcPct val="90000"/>
              </a:lnSpc>
            </a:pPr>
            <a:r>
              <a:rPr lang="es-MX" sz="1400" dirty="0"/>
              <a:t>El producto va a tener:</a:t>
            </a:r>
          </a:p>
          <a:p>
            <a:pPr>
              <a:lnSpc>
                <a:spcPct val="90000"/>
              </a:lnSpc>
            </a:pPr>
            <a:r>
              <a:rPr lang="es-MX" sz="1400" dirty="0"/>
              <a:t>Su Imagen</a:t>
            </a:r>
          </a:p>
          <a:p>
            <a:pPr>
              <a:lnSpc>
                <a:spcPct val="90000"/>
              </a:lnSpc>
            </a:pPr>
            <a:r>
              <a:rPr lang="es-MX" sz="1400" dirty="0"/>
              <a:t>Su titulo</a:t>
            </a:r>
          </a:p>
          <a:p>
            <a:pPr>
              <a:lnSpc>
                <a:spcPct val="90000"/>
              </a:lnSpc>
            </a:pPr>
            <a:r>
              <a:rPr lang="es-MX" sz="1400" dirty="0"/>
              <a:t>Su descripción</a:t>
            </a:r>
          </a:p>
          <a:p>
            <a:pPr>
              <a:lnSpc>
                <a:spcPct val="90000"/>
              </a:lnSpc>
            </a:pPr>
            <a:r>
              <a:rPr lang="es-MX" sz="1400" dirty="0"/>
              <a:t>Su precio</a:t>
            </a:r>
          </a:p>
          <a:p>
            <a:pPr>
              <a:lnSpc>
                <a:spcPct val="90000"/>
              </a:lnSpc>
            </a:pPr>
            <a:r>
              <a:rPr lang="es-MX" sz="1400" dirty="0"/>
              <a:t>Botón ver detalles</a:t>
            </a:r>
          </a:p>
          <a:p>
            <a:pPr>
              <a:lnSpc>
                <a:spcPct val="90000"/>
              </a:lnSpc>
            </a:pPr>
            <a:r>
              <a:rPr lang="es-MX" sz="1400" dirty="0"/>
              <a:t>Botón  añadir al carrito</a:t>
            </a:r>
          </a:p>
          <a:p>
            <a:pPr>
              <a:lnSpc>
                <a:spcPct val="90000"/>
              </a:lnSpc>
            </a:pPr>
            <a:r>
              <a:rPr lang="es-MX" sz="1400" dirty="0"/>
              <a:t>Añadir a favoritos</a:t>
            </a:r>
          </a:p>
        </p:txBody>
      </p:sp>
      <p:pic>
        <p:nvPicPr>
          <p:cNvPr id="5" name="Picture 4">
            <a:extLst>
              <a:ext uri="{FF2B5EF4-FFF2-40B4-BE49-F238E27FC236}">
                <a16:creationId xmlns="" xmlns:a16="http://schemas.microsoft.com/office/drawing/2014/main" id="{3527BAFF-B8D9-4C73-B13D-1DAFC41E9395}"/>
              </a:ext>
            </a:extLst>
          </p:cNvPr>
          <p:cNvPicPr>
            <a:picLocks noChangeAspect="1"/>
          </p:cNvPicPr>
          <p:nvPr/>
        </p:nvPicPr>
        <p:blipFill rotWithShape="1">
          <a:blip r:embed="rId2"/>
          <a:srcRect t="1869"/>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1583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9005F6-4281-4244-811F-922AAA2ACCF6}"/>
              </a:ext>
            </a:extLst>
          </p:cNvPr>
          <p:cNvSpPr>
            <a:spLocks noGrp="1"/>
          </p:cNvSpPr>
          <p:nvPr>
            <p:ph type="title"/>
          </p:nvPr>
        </p:nvSpPr>
        <p:spPr/>
        <p:txBody>
          <a:bodyPr/>
          <a:lstStyle/>
          <a:p>
            <a:r>
              <a:rPr lang="es-MX" dirty="0"/>
              <a:t>Galería de imágenes (INICIO)</a:t>
            </a:r>
            <a:endParaRPr lang="es-PE" dirty="0"/>
          </a:p>
        </p:txBody>
      </p:sp>
      <p:pic>
        <p:nvPicPr>
          <p:cNvPr id="3" name="Imagen 2"/>
          <p:cNvPicPr>
            <a:picLocks noChangeAspect="1"/>
          </p:cNvPicPr>
          <p:nvPr/>
        </p:nvPicPr>
        <p:blipFill>
          <a:blip r:embed="rId2"/>
          <a:stretch>
            <a:fillRect/>
          </a:stretch>
        </p:blipFill>
        <p:spPr>
          <a:xfrm>
            <a:off x="900782" y="1680632"/>
            <a:ext cx="10625810" cy="4724400"/>
          </a:xfrm>
          <a:prstGeom prst="rect">
            <a:avLst/>
          </a:prstGeom>
        </p:spPr>
      </p:pic>
    </p:spTree>
    <p:extLst>
      <p:ext uri="{BB962C8B-B14F-4D97-AF65-F5344CB8AC3E}">
        <p14:creationId xmlns:p14="http://schemas.microsoft.com/office/powerpoint/2010/main" val="3702668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Galería de imágenes (PROMOCIONES)</a:t>
            </a:r>
            <a:endParaRPr lang="es-PE" dirty="0"/>
          </a:p>
        </p:txBody>
      </p:sp>
      <p:pic>
        <p:nvPicPr>
          <p:cNvPr id="4" name="Marcador de contenido 3"/>
          <p:cNvPicPr>
            <a:picLocks noGrp="1" noChangeAspect="1"/>
          </p:cNvPicPr>
          <p:nvPr>
            <p:ph idx="1"/>
          </p:nvPr>
        </p:nvPicPr>
        <p:blipFill>
          <a:blip r:embed="rId2"/>
          <a:stretch>
            <a:fillRect/>
          </a:stretch>
        </p:blipFill>
        <p:spPr>
          <a:xfrm>
            <a:off x="1393803" y="1977952"/>
            <a:ext cx="8896417" cy="4698671"/>
          </a:xfrm>
          <a:prstGeom prst="rect">
            <a:avLst/>
          </a:prstGeom>
        </p:spPr>
      </p:pic>
    </p:spTree>
    <p:extLst>
      <p:ext uri="{BB962C8B-B14F-4D97-AF65-F5344CB8AC3E}">
        <p14:creationId xmlns:p14="http://schemas.microsoft.com/office/powerpoint/2010/main" val="428836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Galería de imágenes (ARREGLOS)</a:t>
            </a:r>
            <a:endParaRPr lang="es-PE" dirty="0"/>
          </a:p>
        </p:txBody>
      </p:sp>
      <p:pic>
        <p:nvPicPr>
          <p:cNvPr id="4" name="Marcador de contenido 3"/>
          <p:cNvPicPr>
            <a:picLocks noGrp="1" noChangeAspect="1"/>
          </p:cNvPicPr>
          <p:nvPr>
            <p:ph idx="1"/>
          </p:nvPr>
        </p:nvPicPr>
        <p:blipFill>
          <a:blip r:embed="rId2"/>
          <a:stretch>
            <a:fillRect/>
          </a:stretch>
        </p:blipFill>
        <p:spPr>
          <a:xfrm>
            <a:off x="1467947" y="2101223"/>
            <a:ext cx="9221518" cy="4425959"/>
          </a:xfrm>
          <a:prstGeom prst="rect">
            <a:avLst/>
          </a:prstGeom>
        </p:spPr>
      </p:pic>
    </p:spTree>
    <p:extLst>
      <p:ext uri="{BB962C8B-B14F-4D97-AF65-F5344CB8AC3E}">
        <p14:creationId xmlns:p14="http://schemas.microsoft.com/office/powerpoint/2010/main" val="392570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Galería de imágenes (CHOCOLATES)</a:t>
            </a:r>
            <a:endParaRPr lang="es-PE" dirty="0"/>
          </a:p>
        </p:txBody>
      </p:sp>
      <p:pic>
        <p:nvPicPr>
          <p:cNvPr id="4" name="Marcador de contenido 3"/>
          <p:cNvPicPr>
            <a:picLocks noGrp="1" noChangeAspect="1"/>
          </p:cNvPicPr>
          <p:nvPr>
            <p:ph idx="1"/>
          </p:nvPr>
        </p:nvPicPr>
        <p:blipFill>
          <a:blip r:embed="rId2"/>
          <a:stretch>
            <a:fillRect/>
          </a:stretch>
        </p:blipFill>
        <p:spPr>
          <a:xfrm>
            <a:off x="1418589" y="1888341"/>
            <a:ext cx="8884509" cy="4672372"/>
          </a:xfrm>
          <a:prstGeom prst="rect">
            <a:avLst/>
          </a:prstGeom>
        </p:spPr>
      </p:pic>
    </p:spTree>
    <p:extLst>
      <p:ext uri="{BB962C8B-B14F-4D97-AF65-F5344CB8AC3E}">
        <p14:creationId xmlns:p14="http://schemas.microsoft.com/office/powerpoint/2010/main" val="1043688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Galería de imágenes (PACKS)</a:t>
            </a:r>
            <a:endParaRPr lang="es-PE" dirty="0"/>
          </a:p>
        </p:txBody>
      </p:sp>
      <p:pic>
        <p:nvPicPr>
          <p:cNvPr id="4" name="Marcador de contenido 3"/>
          <p:cNvPicPr>
            <a:picLocks noGrp="1" noChangeAspect="1"/>
          </p:cNvPicPr>
          <p:nvPr>
            <p:ph idx="1"/>
          </p:nvPr>
        </p:nvPicPr>
        <p:blipFill>
          <a:blip r:embed="rId2"/>
          <a:stretch>
            <a:fillRect/>
          </a:stretch>
        </p:blipFill>
        <p:spPr>
          <a:xfrm>
            <a:off x="784557" y="1702358"/>
            <a:ext cx="10201122" cy="5155642"/>
          </a:xfrm>
          <a:prstGeom prst="rect">
            <a:avLst/>
          </a:prstGeom>
        </p:spPr>
      </p:pic>
    </p:spTree>
    <p:extLst>
      <p:ext uri="{BB962C8B-B14F-4D97-AF65-F5344CB8AC3E}">
        <p14:creationId xmlns:p14="http://schemas.microsoft.com/office/powerpoint/2010/main" val="228448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Galería de imágenes (PARA ÉL )</a:t>
            </a:r>
            <a:endParaRPr lang="es-PE" dirty="0"/>
          </a:p>
        </p:txBody>
      </p:sp>
      <p:pic>
        <p:nvPicPr>
          <p:cNvPr id="4" name="Marcador de contenido 3"/>
          <p:cNvPicPr>
            <a:picLocks noGrp="1" noChangeAspect="1"/>
          </p:cNvPicPr>
          <p:nvPr>
            <p:ph idx="1"/>
          </p:nvPr>
        </p:nvPicPr>
        <p:blipFill>
          <a:blip r:embed="rId2"/>
          <a:stretch>
            <a:fillRect/>
          </a:stretch>
        </p:blipFill>
        <p:spPr>
          <a:xfrm>
            <a:off x="1154954" y="1776791"/>
            <a:ext cx="9451364" cy="4989983"/>
          </a:xfrm>
          <a:prstGeom prst="rect">
            <a:avLst/>
          </a:prstGeom>
        </p:spPr>
      </p:pic>
    </p:spTree>
    <p:extLst>
      <p:ext uri="{BB962C8B-B14F-4D97-AF65-F5344CB8AC3E}">
        <p14:creationId xmlns:p14="http://schemas.microsoft.com/office/powerpoint/2010/main" val="243765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Galería de imágenes (OCASION)</a:t>
            </a:r>
            <a:endParaRPr lang="es-PE" dirty="0"/>
          </a:p>
        </p:txBody>
      </p:sp>
      <p:pic>
        <p:nvPicPr>
          <p:cNvPr id="4" name="Marcador de contenido 3"/>
          <p:cNvPicPr>
            <a:picLocks noGrp="1" noChangeAspect="1"/>
          </p:cNvPicPr>
          <p:nvPr>
            <p:ph idx="1"/>
          </p:nvPr>
        </p:nvPicPr>
        <p:blipFill>
          <a:blip r:embed="rId2"/>
          <a:stretch>
            <a:fillRect/>
          </a:stretch>
        </p:blipFill>
        <p:spPr>
          <a:xfrm>
            <a:off x="1058574" y="1847147"/>
            <a:ext cx="9347555" cy="4623414"/>
          </a:xfrm>
          <a:prstGeom prst="rect">
            <a:avLst/>
          </a:prstGeom>
        </p:spPr>
      </p:pic>
    </p:spTree>
    <p:extLst>
      <p:ext uri="{BB962C8B-B14F-4D97-AF65-F5344CB8AC3E}">
        <p14:creationId xmlns:p14="http://schemas.microsoft.com/office/powerpoint/2010/main" val="428895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B3EF4D6-026A-4D52-B916-967329EE3F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 xmlns:a16="http://schemas.microsoft.com/office/drawing/2014/main" id="{4DB4846F-6AA5-4DB3-9581-D95F22BD56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12" name="Freeform: Shape 11">
            <a:extLst>
              <a:ext uri="{FF2B5EF4-FFF2-40B4-BE49-F238E27FC236}">
                <a16:creationId xmlns="" xmlns:a16="http://schemas.microsoft.com/office/drawing/2014/main" id="{D54EC22E-2292-4292-A80B-E81DF64BFB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 xmlns:a16="http://schemas.microsoft.com/office/drawing/2014/main" id="{CC1C7165-8A3A-44EB-88D0-4EFA36A004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 xmlns:a16="http://schemas.microsoft.com/office/drawing/2014/main" id="{A1081473-BB93-49A4-B605-4E20537397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accent1"/>
          </a:solidFill>
          <a:ln>
            <a:noFill/>
          </a:ln>
        </p:spPr>
      </p:sp>
      <p:sp>
        <p:nvSpPr>
          <p:cNvPr id="2" name="Title 1">
            <a:extLst>
              <a:ext uri="{FF2B5EF4-FFF2-40B4-BE49-F238E27FC236}">
                <a16:creationId xmlns="" xmlns:a16="http://schemas.microsoft.com/office/drawing/2014/main" id="{FEFCEA0A-06B1-400D-A9D3-62DC37BBE8E1}"/>
              </a:ext>
            </a:extLst>
          </p:cNvPr>
          <p:cNvSpPr>
            <a:spLocks noGrp="1"/>
          </p:cNvSpPr>
          <p:nvPr>
            <p:ph type="title"/>
          </p:nvPr>
        </p:nvSpPr>
        <p:spPr>
          <a:xfrm>
            <a:off x="1683171" y="838200"/>
            <a:ext cx="8825659" cy="977902"/>
          </a:xfrm>
        </p:spPr>
        <p:txBody>
          <a:bodyPr>
            <a:normAutofit/>
          </a:bodyPr>
          <a:lstStyle/>
          <a:p>
            <a:pPr algn="ctr"/>
            <a:r>
              <a:rPr lang="es-MX">
                <a:solidFill>
                  <a:srgbClr val="EBEBEB"/>
                </a:solidFill>
              </a:rPr>
              <a:t>1.Descripción del proyecto</a:t>
            </a:r>
            <a:endParaRPr lang="es-PE">
              <a:solidFill>
                <a:srgbClr val="EBEBEB"/>
              </a:solidFill>
            </a:endParaRPr>
          </a:p>
        </p:txBody>
      </p:sp>
      <p:sp>
        <p:nvSpPr>
          <p:cNvPr id="3" name="Content Placeholder 2">
            <a:extLst>
              <a:ext uri="{FF2B5EF4-FFF2-40B4-BE49-F238E27FC236}">
                <a16:creationId xmlns="" xmlns:a16="http://schemas.microsoft.com/office/drawing/2014/main" id="{358DF1FF-D1C3-4E38-BE38-A67F4F5D1319}"/>
              </a:ext>
            </a:extLst>
          </p:cNvPr>
          <p:cNvSpPr>
            <a:spLocks noGrp="1"/>
          </p:cNvSpPr>
          <p:nvPr>
            <p:ph idx="1"/>
          </p:nvPr>
        </p:nvSpPr>
        <p:spPr>
          <a:xfrm>
            <a:off x="1683171" y="2382592"/>
            <a:ext cx="8825659" cy="3637208"/>
          </a:xfrm>
        </p:spPr>
        <p:txBody>
          <a:bodyPr>
            <a:normAutofit fontScale="92500"/>
          </a:bodyPr>
          <a:lstStyle/>
          <a:p>
            <a:r>
              <a:rPr lang="es-MX" sz="2000" dirty="0">
                <a:solidFill>
                  <a:srgbClr val="404040"/>
                </a:solidFill>
              </a:rPr>
              <a:t>En esta oportunidad nos hemos dedicado a crear un proyecto de ventas de todo tipo de detalles es decir productos como flores, arreglos, peluches, chocolates, etc. Con el fin de satisfacer una de las que creemos mas importantes necesidades es decir poder expresarse por tales razones hemos diseñado </a:t>
            </a:r>
            <a:r>
              <a:rPr lang="es-MX" sz="2000" dirty="0" smtClean="0">
                <a:solidFill>
                  <a:srgbClr val="404040"/>
                </a:solidFill>
              </a:rPr>
              <a:t>un sitio </a:t>
            </a:r>
            <a:r>
              <a:rPr lang="es-MX" sz="2000" dirty="0">
                <a:solidFill>
                  <a:srgbClr val="404040"/>
                </a:solidFill>
              </a:rPr>
              <a:t>web que sea de buena referencia para nuestros clientes y pueda encontrar los mejores productos. </a:t>
            </a:r>
            <a:r>
              <a:rPr lang="es-PE" sz="2000" dirty="0"/>
              <a:t>Cabe recalcar que el sitio web fue planteado para cubrir la necesidad de las personas de regalar obsequios a sus seres queridos </a:t>
            </a:r>
            <a:r>
              <a:rPr lang="es-PE" sz="2000" dirty="0" smtClean="0"/>
              <a:t>ante </a:t>
            </a:r>
            <a:r>
              <a:rPr lang="es-PE" sz="2000" dirty="0"/>
              <a:t>esta crisis mundial que estamos pasando. EL sitio web cuenta con servicio delivery y está distribuido por secciones de acuerdo al tipo de productos que quiera el cliente. Este podrá armar su pack de regalo o seleccionando ya uno definido por la tienda.</a:t>
            </a:r>
            <a:endParaRPr lang="es-PE" sz="2000" b="1" dirty="0"/>
          </a:p>
        </p:txBody>
      </p:sp>
    </p:spTree>
    <p:extLst>
      <p:ext uri="{BB962C8B-B14F-4D97-AF65-F5344CB8AC3E}">
        <p14:creationId xmlns:p14="http://schemas.microsoft.com/office/powerpoint/2010/main" val="1918131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Galería de imágenes (OTROS)</a:t>
            </a:r>
            <a:endParaRPr lang="es-PE" dirty="0"/>
          </a:p>
        </p:txBody>
      </p:sp>
      <p:pic>
        <p:nvPicPr>
          <p:cNvPr id="4" name="Marcador de contenido 3"/>
          <p:cNvPicPr>
            <a:picLocks noGrp="1" noChangeAspect="1"/>
          </p:cNvPicPr>
          <p:nvPr>
            <p:ph idx="1"/>
          </p:nvPr>
        </p:nvPicPr>
        <p:blipFill>
          <a:blip r:embed="rId2"/>
          <a:stretch>
            <a:fillRect/>
          </a:stretch>
        </p:blipFill>
        <p:spPr>
          <a:xfrm>
            <a:off x="397890" y="1783664"/>
            <a:ext cx="7931585" cy="1836334"/>
          </a:xfrm>
          <a:prstGeom prst="rect">
            <a:avLst/>
          </a:prstGeom>
        </p:spPr>
      </p:pic>
      <p:pic>
        <p:nvPicPr>
          <p:cNvPr id="5" name="Imagen 4"/>
          <p:cNvPicPr>
            <a:picLocks noChangeAspect="1"/>
          </p:cNvPicPr>
          <p:nvPr/>
        </p:nvPicPr>
        <p:blipFill>
          <a:blip r:embed="rId3"/>
          <a:stretch>
            <a:fillRect/>
          </a:stretch>
        </p:blipFill>
        <p:spPr>
          <a:xfrm>
            <a:off x="7953069" y="1783664"/>
            <a:ext cx="3926595" cy="1914525"/>
          </a:xfrm>
          <a:prstGeom prst="rect">
            <a:avLst/>
          </a:prstGeom>
        </p:spPr>
      </p:pic>
      <p:pic>
        <p:nvPicPr>
          <p:cNvPr id="6" name="Imagen 5"/>
          <p:cNvPicPr>
            <a:picLocks noChangeAspect="1"/>
          </p:cNvPicPr>
          <p:nvPr/>
        </p:nvPicPr>
        <p:blipFill rotWithShape="1">
          <a:blip r:embed="rId4"/>
          <a:srcRect r="32163"/>
          <a:stretch/>
        </p:blipFill>
        <p:spPr>
          <a:xfrm>
            <a:off x="503335" y="3619998"/>
            <a:ext cx="5948980" cy="1704064"/>
          </a:xfrm>
          <a:prstGeom prst="rect">
            <a:avLst/>
          </a:prstGeom>
        </p:spPr>
      </p:pic>
      <p:pic>
        <p:nvPicPr>
          <p:cNvPr id="7" name="Imagen 6"/>
          <p:cNvPicPr>
            <a:picLocks noChangeAspect="1"/>
          </p:cNvPicPr>
          <p:nvPr/>
        </p:nvPicPr>
        <p:blipFill>
          <a:blip r:embed="rId5"/>
          <a:stretch>
            <a:fillRect/>
          </a:stretch>
        </p:blipFill>
        <p:spPr>
          <a:xfrm>
            <a:off x="6210300" y="3562393"/>
            <a:ext cx="5981700" cy="1819275"/>
          </a:xfrm>
          <a:prstGeom prst="rect">
            <a:avLst/>
          </a:prstGeom>
        </p:spPr>
      </p:pic>
    </p:spTree>
    <p:extLst>
      <p:ext uri="{BB962C8B-B14F-4D97-AF65-F5344CB8AC3E}">
        <p14:creationId xmlns:p14="http://schemas.microsoft.com/office/powerpoint/2010/main" val="1327357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DD630E3C-6F1C-4E73-9BC8-2421F9702DEE}"/>
              </a:ext>
            </a:extLst>
          </p:cNvPr>
          <p:cNvSpPr>
            <a:spLocks noGrp="1"/>
          </p:cNvSpPr>
          <p:nvPr>
            <p:ph type="title"/>
          </p:nvPr>
        </p:nvSpPr>
        <p:spPr>
          <a:xfrm>
            <a:off x="8270790" y="939717"/>
            <a:ext cx="3161016" cy="3153753"/>
          </a:xfrm>
        </p:spPr>
        <p:txBody>
          <a:bodyPr vert="horz" lIns="91440" tIns="45720" rIns="91440" bIns="45720" rtlCol="0" anchor="b">
            <a:normAutofit/>
          </a:bodyPr>
          <a:lstStyle/>
          <a:p>
            <a:r>
              <a:rPr lang="en-US" sz="3400" b="0" i="0" kern="1200" dirty="0">
                <a:solidFill>
                  <a:srgbClr val="EBEBEB"/>
                </a:solidFill>
                <a:latin typeface="+mj-lt"/>
                <a:ea typeface="+mj-ea"/>
                <a:cs typeface="+mj-cs"/>
              </a:rPr>
              <a:t>6.Prototipado</a:t>
            </a:r>
            <a:br>
              <a:rPr lang="en-US" sz="3400" b="0" i="0" kern="1200" dirty="0">
                <a:solidFill>
                  <a:srgbClr val="EBEBEB"/>
                </a:solidFill>
                <a:latin typeface="+mj-lt"/>
                <a:ea typeface="+mj-ea"/>
                <a:cs typeface="+mj-cs"/>
              </a:rPr>
            </a:br>
            <a:r>
              <a:rPr lang="en-US" sz="3400" dirty="0">
                <a:solidFill>
                  <a:srgbClr val="EBEBEB"/>
                </a:solidFill>
              </a:rPr>
              <a:t>INICIO</a:t>
            </a:r>
            <a:endParaRPr lang="en-US" sz="3400" b="0" i="0" kern="1200" dirty="0">
              <a:solidFill>
                <a:srgbClr val="EBEBEB"/>
              </a:solidFill>
              <a:latin typeface="+mj-lt"/>
              <a:ea typeface="+mj-ea"/>
              <a:cs typeface="+mj-cs"/>
            </a:endParaRPr>
          </a:p>
        </p:txBody>
      </p:sp>
      <p:grpSp>
        <p:nvGrpSpPr>
          <p:cNvPr id="16" name="Group 15">
            <a:extLst>
              <a:ext uri="{FF2B5EF4-FFF2-40B4-BE49-F238E27FC236}">
                <a16:creationId xmlns="" xmlns:a16="http://schemas.microsoft.com/office/drawing/2014/main" id="{25A657F0-42F3-40D3-BC75-7DA1F5C6A2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 xmlns:a16="http://schemas.microsoft.com/office/drawing/2014/main" id="{2E94FF68-7A60-47B7-AB98-1674FC7F2D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 xmlns:a16="http://schemas.microsoft.com/office/drawing/2014/main" id="{42B4F8D7-4E9C-45EF-9072-1AF32CEF710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 xmlns:a16="http://schemas.microsoft.com/office/drawing/2014/main" id="{3ECBDDDB-593C-40F0-8E80-AA75798EE4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 xmlns:a16="http://schemas.microsoft.com/office/drawing/2014/main" id="{34BE5A5C-80AD-4E10-90BC-547B36D36483}"/>
              </a:ext>
            </a:extLst>
          </p:cNvPr>
          <p:cNvPicPr>
            <a:picLocks noChangeAspect="1"/>
          </p:cNvPicPr>
          <p:nvPr/>
        </p:nvPicPr>
        <p:blipFill>
          <a:blip r:embed="rId3"/>
          <a:stretch>
            <a:fillRect/>
          </a:stretch>
        </p:blipFill>
        <p:spPr>
          <a:xfrm>
            <a:off x="1163425" y="622299"/>
            <a:ext cx="5641141" cy="5274467"/>
          </a:xfrm>
          <a:prstGeom prst="rect">
            <a:avLst/>
          </a:prstGeom>
        </p:spPr>
      </p:pic>
    </p:spTree>
    <p:extLst>
      <p:ext uri="{BB962C8B-B14F-4D97-AF65-F5344CB8AC3E}">
        <p14:creationId xmlns:p14="http://schemas.microsoft.com/office/powerpoint/2010/main" val="94461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D3D31AD-93BB-4190-BD9D-6CEF6BD3388A}"/>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200" b="0" i="0" kern="1200">
                <a:solidFill>
                  <a:srgbClr val="EBEBEB"/>
                </a:solidFill>
                <a:latin typeface="+mj-lt"/>
                <a:ea typeface="+mj-ea"/>
                <a:cs typeface="+mj-cs"/>
              </a:rPr>
              <a:t>ARREGLOS</a:t>
            </a:r>
          </a:p>
        </p:txBody>
      </p:sp>
      <p:grpSp>
        <p:nvGrpSpPr>
          <p:cNvPr id="16" name="Group 15">
            <a:extLst>
              <a:ext uri="{FF2B5EF4-FFF2-40B4-BE49-F238E27FC236}">
                <a16:creationId xmlns="" xmlns:a16="http://schemas.microsoft.com/office/drawing/2014/main" id="{25A657F0-42F3-40D3-BC75-7DA1F5C6A2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 xmlns:a16="http://schemas.microsoft.com/office/drawing/2014/main" id="{2E94FF68-7A60-47B7-AB98-1674FC7F2D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 xmlns:a16="http://schemas.microsoft.com/office/drawing/2014/main" id="{42B4F8D7-4E9C-45EF-9072-1AF32CEF710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 xmlns:a16="http://schemas.microsoft.com/office/drawing/2014/main" id="{3ECBDDDB-593C-40F0-8E80-AA75798EE4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 xmlns:a16="http://schemas.microsoft.com/office/drawing/2014/main" id="{33765C27-AE1D-46CA-B2A1-05617D199E27}"/>
              </a:ext>
            </a:extLst>
          </p:cNvPr>
          <p:cNvPicPr>
            <a:picLocks noChangeAspect="1"/>
          </p:cNvPicPr>
          <p:nvPr/>
        </p:nvPicPr>
        <p:blipFill>
          <a:blip r:embed="rId3"/>
          <a:stretch>
            <a:fillRect/>
          </a:stretch>
        </p:blipFill>
        <p:spPr>
          <a:xfrm>
            <a:off x="2213696" y="1114621"/>
            <a:ext cx="4235313" cy="4628758"/>
          </a:xfrm>
          <a:prstGeom prst="rect">
            <a:avLst/>
          </a:prstGeom>
        </p:spPr>
      </p:pic>
    </p:spTree>
    <p:extLst>
      <p:ext uri="{BB962C8B-B14F-4D97-AF65-F5344CB8AC3E}">
        <p14:creationId xmlns:p14="http://schemas.microsoft.com/office/powerpoint/2010/main" val="886494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 xmlns:a16="http://schemas.microsoft.com/office/drawing/2014/main" id="{8271C44D-135C-4B68-9D16-21121F783176}"/>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INICIO PARTE 2</a:t>
            </a:r>
          </a:p>
        </p:txBody>
      </p:sp>
      <p:grpSp>
        <p:nvGrpSpPr>
          <p:cNvPr id="18" name="Group 17">
            <a:extLst>
              <a:ext uri="{FF2B5EF4-FFF2-40B4-BE49-F238E27FC236}">
                <a16:creationId xmlns="" xmlns:a16="http://schemas.microsoft.com/office/drawing/2014/main" id="{25A657F0-42F3-40D3-BC75-7DA1F5C6A2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 xmlns:a16="http://schemas.microsoft.com/office/drawing/2014/main" id="{2E94FF68-7A60-47B7-AB98-1674FC7F2D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 xmlns:a16="http://schemas.microsoft.com/office/drawing/2014/main" id="{42B4F8D7-4E9C-45EF-9072-1AF32CEF710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 xmlns:a16="http://schemas.microsoft.com/office/drawing/2014/main" id="{3ECBDDDB-593C-40F0-8E80-AA75798EE4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 xmlns:a16="http://schemas.microsoft.com/office/drawing/2014/main" id="{6835B78C-6A1B-45B7-B8C5-83BF68DF92B7}"/>
              </a:ext>
            </a:extLst>
          </p:cNvPr>
          <p:cNvPicPr>
            <a:picLocks noChangeAspect="1"/>
          </p:cNvPicPr>
          <p:nvPr/>
        </p:nvPicPr>
        <p:blipFill>
          <a:blip r:embed="rId3"/>
          <a:stretch>
            <a:fillRect/>
          </a:stretch>
        </p:blipFill>
        <p:spPr>
          <a:xfrm>
            <a:off x="1536970" y="402164"/>
            <a:ext cx="4830333" cy="5592409"/>
          </a:xfrm>
          <a:prstGeom prst="rect">
            <a:avLst/>
          </a:prstGeom>
        </p:spPr>
      </p:pic>
    </p:spTree>
    <p:extLst>
      <p:ext uri="{BB962C8B-B14F-4D97-AF65-F5344CB8AC3E}">
        <p14:creationId xmlns:p14="http://schemas.microsoft.com/office/powerpoint/2010/main" val="3389313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8A6DC904-1686-4021-8BD3-C8E0094EAF81}"/>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INICIO: PIE DE PAGINA</a:t>
            </a:r>
          </a:p>
        </p:txBody>
      </p:sp>
      <p:grpSp>
        <p:nvGrpSpPr>
          <p:cNvPr id="16" name="Group 15">
            <a:extLst>
              <a:ext uri="{FF2B5EF4-FFF2-40B4-BE49-F238E27FC236}">
                <a16:creationId xmlns="" xmlns:a16="http://schemas.microsoft.com/office/drawing/2014/main" id="{25A657F0-42F3-40D3-BC75-7DA1F5C6A2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 xmlns:a16="http://schemas.microsoft.com/office/drawing/2014/main" id="{2E94FF68-7A60-47B7-AB98-1674FC7F2D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 xmlns:a16="http://schemas.microsoft.com/office/drawing/2014/main" id="{42B4F8D7-4E9C-45EF-9072-1AF32CEF710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 xmlns:a16="http://schemas.microsoft.com/office/drawing/2014/main" id="{3ECBDDDB-593C-40F0-8E80-AA75798EE4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 xmlns:a16="http://schemas.microsoft.com/office/drawing/2014/main" id="{B902146E-EC39-44AD-A29F-4016A736D0B7}"/>
              </a:ext>
            </a:extLst>
          </p:cNvPr>
          <p:cNvPicPr>
            <a:picLocks noChangeAspect="1"/>
          </p:cNvPicPr>
          <p:nvPr/>
        </p:nvPicPr>
        <p:blipFill>
          <a:blip r:embed="rId3"/>
          <a:stretch>
            <a:fillRect/>
          </a:stretch>
        </p:blipFill>
        <p:spPr>
          <a:xfrm>
            <a:off x="1200677" y="801495"/>
            <a:ext cx="6007788" cy="4986464"/>
          </a:xfrm>
          <a:prstGeom prst="rect">
            <a:avLst/>
          </a:prstGeom>
        </p:spPr>
      </p:pic>
    </p:spTree>
    <p:extLst>
      <p:ext uri="{BB962C8B-B14F-4D97-AF65-F5344CB8AC3E}">
        <p14:creationId xmlns:p14="http://schemas.microsoft.com/office/powerpoint/2010/main" val="2822129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45E3AC-387C-4B38-B0A8-A9D1BB4FFB0D}"/>
              </a:ext>
            </a:extLst>
          </p:cNvPr>
          <p:cNvSpPr>
            <a:spLocks noGrp="1"/>
          </p:cNvSpPr>
          <p:nvPr>
            <p:ph type="title"/>
          </p:nvPr>
        </p:nvSpPr>
        <p:spPr/>
        <p:txBody>
          <a:bodyPr/>
          <a:lstStyle/>
          <a:p>
            <a:r>
              <a:rPr lang="es-MX" dirty="0"/>
              <a:t>DELIVERY</a:t>
            </a:r>
            <a:endParaRPr lang="es-PE" dirty="0"/>
          </a:p>
        </p:txBody>
      </p:sp>
      <p:pic>
        <p:nvPicPr>
          <p:cNvPr id="7" name="Picture 6">
            <a:extLst>
              <a:ext uri="{FF2B5EF4-FFF2-40B4-BE49-F238E27FC236}">
                <a16:creationId xmlns="" xmlns:a16="http://schemas.microsoft.com/office/drawing/2014/main" id="{844E1E8D-5AE9-4AB9-9578-00EF72BEDF0E}"/>
              </a:ext>
            </a:extLst>
          </p:cNvPr>
          <p:cNvPicPr>
            <a:picLocks noChangeAspect="1"/>
          </p:cNvPicPr>
          <p:nvPr/>
        </p:nvPicPr>
        <p:blipFill>
          <a:blip r:embed="rId2"/>
          <a:stretch>
            <a:fillRect/>
          </a:stretch>
        </p:blipFill>
        <p:spPr>
          <a:xfrm>
            <a:off x="2181225" y="2476242"/>
            <a:ext cx="3914775" cy="3981450"/>
          </a:xfrm>
          <a:prstGeom prst="rect">
            <a:avLst/>
          </a:prstGeom>
        </p:spPr>
      </p:pic>
    </p:spTree>
    <p:extLst>
      <p:ext uri="{BB962C8B-B14F-4D97-AF65-F5344CB8AC3E}">
        <p14:creationId xmlns:p14="http://schemas.microsoft.com/office/powerpoint/2010/main" val="2349720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4782F-6615-475D-88BF-9D4DF6BD0ADA}"/>
              </a:ext>
            </a:extLst>
          </p:cNvPr>
          <p:cNvSpPr>
            <a:spLocks noGrp="1"/>
          </p:cNvSpPr>
          <p:nvPr>
            <p:ph type="title"/>
          </p:nvPr>
        </p:nvSpPr>
        <p:spPr/>
        <p:txBody>
          <a:bodyPr/>
          <a:lstStyle/>
          <a:p>
            <a:r>
              <a:rPr lang="es-MX" dirty="0"/>
              <a:t>INGRESAR</a:t>
            </a:r>
            <a:endParaRPr lang="es-PE" dirty="0"/>
          </a:p>
        </p:txBody>
      </p:sp>
      <p:pic>
        <p:nvPicPr>
          <p:cNvPr id="5" name="Picture 4">
            <a:extLst>
              <a:ext uri="{FF2B5EF4-FFF2-40B4-BE49-F238E27FC236}">
                <a16:creationId xmlns="" xmlns:a16="http://schemas.microsoft.com/office/drawing/2014/main" id="{E1042258-D40B-43D3-A6CD-EC212F703015}"/>
              </a:ext>
            </a:extLst>
          </p:cNvPr>
          <p:cNvPicPr>
            <a:picLocks noChangeAspect="1"/>
          </p:cNvPicPr>
          <p:nvPr/>
        </p:nvPicPr>
        <p:blipFill>
          <a:blip r:embed="rId2"/>
          <a:stretch>
            <a:fillRect/>
          </a:stretch>
        </p:blipFill>
        <p:spPr>
          <a:xfrm>
            <a:off x="1254717" y="2541886"/>
            <a:ext cx="4841283" cy="3834199"/>
          </a:xfrm>
          <a:prstGeom prst="rect">
            <a:avLst/>
          </a:prstGeom>
        </p:spPr>
      </p:pic>
    </p:spTree>
    <p:extLst>
      <p:ext uri="{BB962C8B-B14F-4D97-AF65-F5344CB8AC3E}">
        <p14:creationId xmlns:p14="http://schemas.microsoft.com/office/powerpoint/2010/main" val="3083714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D3708AC5-DEAC-40B8-B8D0-71E6768841A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800" b="0" i="0" kern="1200" dirty="0">
                <a:solidFill>
                  <a:srgbClr val="EBEBEB"/>
                </a:solidFill>
                <a:latin typeface="+mj-lt"/>
                <a:ea typeface="+mj-ea"/>
                <a:cs typeface="+mj-cs"/>
              </a:rPr>
              <a:t>SECCIÓN DE PAGOS</a:t>
            </a:r>
          </a:p>
        </p:txBody>
      </p:sp>
      <p:grpSp>
        <p:nvGrpSpPr>
          <p:cNvPr id="16" name="Group 15">
            <a:extLst>
              <a:ext uri="{FF2B5EF4-FFF2-40B4-BE49-F238E27FC236}">
                <a16:creationId xmlns="" xmlns:a16="http://schemas.microsoft.com/office/drawing/2014/main" id="{25A657F0-42F3-40D3-BC75-7DA1F5C6A2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 xmlns:a16="http://schemas.microsoft.com/office/drawing/2014/main" id="{2E94FF68-7A60-47B7-AB98-1674FC7F2D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 xmlns:a16="http://schemas.microsoft.com/office/drawing/2014/main" id="{42B4F8D7-4E9C-45EF-9072-1AF32CEF710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 xmlns:a16="http://schemas.microsoft.com/office/drawing/2014/main" id="{3ECBDDDB-593C-40F0-8E80-AA75798EE4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 xmlns:a16="http://schemas.microsoft.com/office/drawing/2014/main" id="{F0E2FF07-CE9B-461F-AB32-3F0AB37BFE85}"/>
              </a:ext>
            </a:extLst>
          </p:cNvPr>
          <p:cNvPicPr>
            <a:picLocks noChangeAspect="1"/>
          </p:cNvPicPr>
          <p:nvPr/>
        </p:nvPicPr>
        <p:blipFill>
          <a:blip r:embed="rId3"/>
          <a:stretch>
            <a:fillRect/>
          </a:stretch>
        </p:blipFill>
        <p:spPr>
          <a:xfrm>
            <a:off x="1702129" y="571500"/>
            <a:ext cx="4595417" cy="5587135"/>
          </a:xfrm>
          <a:prstGeom prst="rect">
            <a:avLst/>
          </a:prstGeom>
        </p:spPr>
      </p:pic>
    </p:spTree>
    <p:extLst>
      <p:ext uri="{BB962C8B-B14F-4D97-AF65-F5344CB8AC3E}">
        <p14:creationId xmlns:p14="http://schemas.microsoft.com/office/powerpoint/2010/main" val="2844358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C935024-6AB6-4F50-AFC5-9A7C6EDF67F2}"/>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000" b="0" i="0" kern="1200">
                <a:solidFill>
                  <a:srgbClr val="EBEBEB"/>
                </a:solidFill>
                <a:latin typeface="+mj-lt"/>
                <a:ea typeface="+mj-ea"/>
                <a:cs typeface="+mj-cs"/>
              </a:rPr>
              <a:t>VER DETALLES</a:t>
            </a:r>
          </a:p>
        </p:txBody>
      </p:sp>
      <p:grpSp>
        <p:nvGrpSpPr>
          <p:cNvPr id="18" name="Group 17">
            <a:extLst>
              <a:ext uri="{FF2B5EF4-FFF2-40B4-BE49-F238E27FC236}">
                <a16:creationId xmlns="" xmlns:a16="http://schemas.microsoft.com/office/drawing/2014/main" id="{25A657F0-42F3-40D3-BC75-7DA1F5C6A2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 xmlns:a16="http://schemas.microsoft.com/office/drawing/2014/main" id="{2E94FF68-7A60-47B7-AB98-1674FC7F2D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 xmlns:a16="http://schemas.microsoft.com/office/drawing/2014/main" id="{42B4F8D7-4E9C-45EF-9072-1AF32CEF710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 xmlns:a16="http://schemas.microsoft.com/office/drawing/2014/main" id="{3ECBDDDB-593C-40F0-8E80-AA75798EE4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icture 6">
            <a:extLst>
              <a:ext uri="{FF2B5EF4-FFF2-40B4-BE49-F238E27FC236}">
                <a16:creationId xmlns="" xmlns:a16="http://schemas.microsoft.com/office/drawing/2014/main" id="{70D6D06D-430B-4690-AEAC-6322737D9483}"/>
              </a:ext>
            </a:extLst>
          </p:cNvPr>
          <p:cNvPicPr>
            <a:picLocks noChangeAspect="1"/>
          </p:cNvPicPr>
          <p:nvPr/>
        </p:nvPicPr>
        <p:blipFill>
          <a:blip r:embed="rId3"/>
          <a:stretch>
            <a:fillRect/>
          </a:stretch>
        </p:blipFill>
        <p:spPr>
          <a:xfrm>
            <a:off x="1500824" y="260214"/>
            <a:ext cx="4869286" cy="5884335"/>
          </a:xfrm>
          <a:prstGeom prst="rect">
            <a:avLst/>
          </a:prstGeom>
        </p:spPr>
      </p:pic>
    </p:spTree>
    <p:extLst>
      <p:ext uri="{BB962C8B-B14F-4D97-AF65-F5344CB8AC3E}">
        <p14:creationId xmlns:p14="http://schemas.microsoft.com/office/powerpoint/2010/main" val="76720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FAF674A4-102D-4E5B-95BE-7072E9CC4236}"/>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MI PERFIL</a:t>
            </a:r>
          </a:p>
        </p:txBody>
      </p:sp>
      <p:grpSp>
        <p:nvGrpSpPr>
          <p:cNvPr id="18" name="Group 17">
            <a:extLst>
              <a:ext uri="{FF2B5EF4-FFF2-40B4-BE49-F238E27FC236}">
                <a16:creationId xmlns="" xmlns:a16="http://schemas.microsoft.com/office/drawing/2014/main" id="{25A657F0-42F3-40D3-BC75-7DA1F5C6A22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 xmlns:a16="http://schemas.microsoft.com/office/drawing/2014/main" id="{2E94FF68-7A60-47B7-AB98-1674FC7F2D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 xmlns:a16="http://schemas.microsoft.com/office/drawing/2014/main" id="{42B4F8D7-4E9C-45EF-9072-1AF32CEF710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 xmlns:a16="http://schemas.microsoft.com/office/drawing/2014/main" id="{3ECBDDDB-593C-40F0-8E80-AA75798EE4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5" name="Imagen 14"/>
          <p:cNvPicPr/>
          <p:nvPr/>
        </p:nvPicPr>
        <p:blipFill>
          <a:blip r:embed="rId3"/>
          <a:stretch>
            <a:fillRect/>
          </a:stretch>
        </p:blipFill>
        <p:spPr>
          <a:xfrm>
            <a:off x="1077241" y="752043"/>
            <a:ext cx="6340990" cy="5313906"/>
          </a:xfrm>
          <a:prstGeom prst="rect">
            <a:avLst/>
          </a:prstGeom>
        </p:spPr>
      </p:pic>
    </p:spTree>
    <p:extLst>
      <p:ext uri="{BB962C8B-B14F-4D97-AF65-F5344CB8AC3E}">
        <p14:creationId xmlns:p14="http://schemas.microsoft.com/office/powerpoint/2010/main" val="101179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0744E57-F5B7-4443-A6A9-25FC8812AE9D}"/>
              </a:ext>
            </a:extLst>
          </p:cNvPr>
          <p:cNvSpPr>
            <a:spLocks noGrp="1"/>
          </p:cNvSpPr>
          <p:nvPr>
            <p:ph type="title"/>
          </p:nvPr>
        </p:nvSpPr>
        <p:spPr>
          <a:xfrm>
            <a:off x="7750747" y="571500"/>
            <a:ext cx="4271176" cy="3281957"/>
          </a:xfrm>
        </p:spPr>
        <p:txBody>
          <a:bodyPr vert="horz" lIns="91440" tIns="45720" rIns="91440" bIns="45720" rtlCol="0" anchor="b">
            <a:normAutofit/>
          </a:bodyPr>
          <a:lstStyle/>
          <a:p>
            <a:r>
              <a:rPr lang="en-US" sz="4800" b="0" i="0" kern="1200" dirty="0">
                <a:solidFill>
                  <a:srgbClr val="EBEBEB"/>
                </a:solidFill>
                <a:latin typeface="+mj-lt"/>
                <a:ea typeface="+mj-ea"/>
                <a:cs typeface="+mj-cs"/>
              </a:rPr>
              <a:t>2.Matriz OTI</a:t>
            </a:r>
          </a:p>
        </p:txBody>
      </p:sp>
      <p:graphicFrame>
        <p:nvGraphicFramePr>
          <p:cNvPr id="5" name="Tabla 4">
            <a:extLst>
              <a:ext uri="{FF2B5EF4-FFF2-40B4-BE49-F238E27FC236}">
                <a16:creationId xmlns="" xmlns:a16="http://schemas.microsoft.com/office/drawing/2014/main" id="{C397566F-8AF2-416E-A167-AA9860219FE2}"/>
              </a:ext>
            </a:extLst>
          </p:cNvPr>
          <p:cNvGraphicFramePr>
            <a:graphicFrameLocks noGrp="1"/>
          </p:cNvGraphicFramePr>
          <p:nvPr>
            <p:extLst>
              <p:ext uri="{D42A27DB-BD31-4B8C-83A1-F6EECF244321}">
                <p14:modId xmlns:p14="http://schemas.microsoft.com/office/powerpoint/2010/main" val="2901401518"/>
              </p:ext>
            </p:extLst>
          </p:nvPr>
        </p:nvGraphicFramePr>
        <p:xfrm>
          <a:off x="1109763" y="1248795"/>
          <a:ext cx="6470908" cy="4734698"/>
        </p:xfrm>
        <a:graphic>
          <a:graphicData uri="http://schemas.openxmlformats.org/drawingml/2006/table">
            <a:tbl>
              <a:tblPr firstRow="1" bandRow="1">
                <a:tableStyleId>{8EC20E35-A176-4012-BC5E-935CFFF8708E}</a:tableStyleId>
              </a:tblPr>
              <a:tblGrid>
                <a:gridCol w="2147937">
                  <a:extLst>
                    <a:ext uri="{9D8B030D-6E8A-4147-A177-3AD203B41FA5}">
                      <a16:colId xmlns="" xmlns:a16="http://schemas.microsoft.com/office/drawing/2014/main" val="4068600872"/>
                    </a:ext>
                  </a:extLst>
                </a:gridCol>
                <a:gridCol w="2256327">
                  <a:extLst>
                    <a:ext uri="{9D8B030D-6E8A-4147-A177-3AD203B41FA5}">
                      <a16:colId xmlns="" xmlns:a16="http://schemas.microsoft.com/office/drawing/2014/main" val="2762596842"/>
                    </a:ext>
                  </a:extLst>
                </a:gridCol>
                <a:gridCol w="2066644">
                  <a:extLst>
                    <a:ext uri="{9D8B030D-6E8A-4147-A177-3AD203B41FA5}">
                      <a16:colId xmlns="" xmlns:a16="http://schemas.microsoft.com/office/drawing/2014/main" val="4273231484"/>
                    </a:ext>
                  </a:extLst>
                </a:gridCol>
              </a:tblGrid>
              <a:tr h="286151">
                <a:tc>
                  <a:txBody>
                    <a:bodyPr/>
                    <a:lstStyle/>
                    <a:p>
                      <a:r>
                        <a:rPr lang="es-PE" sz="1300" dirty="0"/>
                        <a:t>OBJETIVO</a:t>
                      </a:r>
                    </a:p>
                  </a:txBody>
                  <a:tcPr marL="65034" marR="65034" marT="32517" marB="32517"/>
                </a:tc>
                <a:tc>
                  <a:txBody>
                    <a:bodyPr/>
                    <a:lstStyle/>
                    <a:p>
                      <a:r>
                        <a:rPr lang="es-PE" sz="1300"/>
                        <a:t>TAREAS DE USUARIO </a:t>
                      </a:r>
                    </a:p>
                  </a:txBody>
                  <a:tcPr marL="65034" marR="65034" marT="32517" marB="32517"/>
                </a:tc>
                <a:tc>
                  <a:txBody>
                    <a:bodyPr/>
                    <a:lstStyle/>
                    <a:p>
                      <a:r>
                        <a:rPr lang="es-PE" sz="1300"/>
                        <a:t>INTERFAZ</a:t>
                      </a:r>
                    </a:p>
                  </a:txBody>
                  <a:tcPr marL="65034" marR="65034" marT="32517" marB="32517"/>
                </a:tc>
                <a:extLst>
                  <a:ext uri="{0D108BD9-81ED-4DB2-BD59-A6C34878D82A}">
                    <a16:rowId xmlns="" xmlns:a16="http://schemas.microsoft.com/office/drawing/2014/main" val="879547613"/>
                  </a:ext>
                </a:extLst>
              </a:tr>
              <a:tr h="1846973">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300" dirty="0"/>
                        <a:t>Vender</a:t>
                      </a:r>
                      <a:r>
                        <a:rPr lang="es-PE" sz="1300" baseline="0" dirty="0"/>
                        <a:t> Arreglos Florales y Pack por ocasión.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3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s-PE" sz="1300" baseline="0" dirty="0"/>
                        <a:t> Las Ventas de Chocolate, Peluches, Golosinas, etc.</a:t>
                      </a:r>
                      <a:endParaRPr lang="es-PE" sz="1300" dirty="0"/>
                    </a:p>
                    <a:p>
                      <a:endParaRPr lang="es-PE" sz="1300" dirty="0"/>
                    </a:p>
                  </a:txBody>
                  <a:tcPr marL="65034" marR="65034" marT="32517" marB="325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300"/>
                        <a:t>Elegir</a:t>
                      </a:r>
                      <a:r>
                        <a:rPr lang="es-PE" sz="1300" baseline="0"/>
                        <a:t> el Pack o Arreglo Floral que desee y para que ocasión lo eligirá.</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300" baseline="0"/>
                    </a:p>
                    <a:p>
                      <a:pPr marL="0" marR="0" indent="0" algn="l" defTabSz="914400" rtl="0" eaLnBrk="1" fontAlgn="auto" latinLnBrk="0" hangingPunct="1">
                        <a:lnSpc>
                          <a:spcPct val="100000"/>
                        </a:lnSpc>
                        <a:spcBef>
                          <a:spcPts val="0"/>
                        </a:spcBef>
                        <a:spcAft>
                          <a:spcPts val="0"/>
                        </a:spcAft>
                        <a:buClrTx/>
                        <a:buSzTx/>
                        <a:buFontTx/>
                        <a:buNone/>
                        <a:tabLst/>
                        <a:defRPr/>
                      </a:pPr>
                      <a:r>
                        <a:rPr lang="es-PE" sz="1300"/>
                        <a:t> Los ususarios pueden</a:t>
                      </a:r>
                      <a:r>
                        <a:rPr lang="es-PE" sz="1300" baseline="0"/>
                        <a:t> hacer sus compras de estos productos  individualmente y/o unirlos al pack.</a:t>
                      </a:r>
                      <a:endParaRPr lang="es-PE" sz="1300"/>
                    </a:p>
                    <a:p>
                      <a:endParaRPr lang="es-PE" sz="1300"/>
                    </a:p>
                  </a:txBody>
                  <a:tcPr marL="65034" marR="65034" marT="32517" marB="32517"/>
                </a:tc>
                <a:tc>
                  <a:txBody>
                    <a:bodyPr/>
                    <a:lstStyle/>
                    <a:p>
                      <a:r>
                        <a:rPr lang="es-PE" sz="1300" dirty="0"/>
                        <a:t>Listados</a:t>
                      </a:r>
                      <a:r>
                        <a:rPr lang="es-PE" sz="1300" baseline="0" dirty="0"/>
                        <a:t> de los productos bien sea de los Packs o Arreglos.</a:t>
                      </a:r>
                    </a:p>
                    <a:p>
                      <a:r>
                        <a:rPr lang="es-PE" sz="1300" baseline="0" dirty="0"/>
                        <a:t>Listado de Peluches: Musicales, variados.</a:t>
                      </a:r>
                    </a:p>
                    <a:p>
                      <a:r>
                        <a:rPr lang="es-PE" sz="1300" baseline="0" dirty="0"/>
                        <a:t>Packs: Pequeños, medianos, grandes.</a:t>
                      </a:r>
                    </a:p>
                  </a:txBody>
                  <a:tcPr marL="65034" marR="65034" marT="32517" marB="32517"/>
                </a:tc>
                <a:extLst>
                  <a:ext uri="{0D108BD9-81ED-4DB2-BD59-A6C34878D82A}">
                    <a16:rowId xmlns="" xmlns:a16="http://schemas.microsoft.com/office/drawing/2014/main" val="986438730"/>
                  </a:ext>
                </a:extLst>
              </a:tr>
              <a:tr h="676357">
                <a:tc vMerge="1">
                  <a:txBody>
                    <a:bodyPr/>
                    <a:lstStyle/>
                    <a:p>
                      <a:endParaRPr lang="es-PE"/>
                    </a:p>
                  </a:txBody>
                  <a:tcPr/>
                </a:tc>
                <a:tc>
                  <a:txBody>
                    <a:bodyPr/>
                    <a:lstStyle/>
                    <a:p>
                      <a:r>
                        <a:rPr lang="es-PE" sz="1300"/>
                        <a:t>Realizar</a:t>
                      </a:r>
                      <a:r>
                        <a:rPr lang="es-PE" sz="1300" baseline="0"/>
                        <a:t> su Compra</a:t>
                      </a:r>
                      <a:endParaRPr lang="es-PE" sz="1300"/>
                    </a:p>
                  </a:txBody>
                  <a:tcPr marL="65034" marR="65034" marT="32517" marB="32517"/>
                </a:tc>
                <a:tc>
                  <a:txBody>
                    <a:bodyPr/>
                    <a:lstStyle/>
                    <a:p>
                      <a:r>
                        <a:rPr lang="es-PE" sz="1300" dirty="0"/>
                        <a:t>Carrito de Compras</a:t>
                      </a:r>
                    </a:p>
                    <a:p>
                      <a:r>
                        <a:rPr lang="es-PE" sz="1300" dirty="0"/>
                        <a:t>Formulario</a:t>
                      </a:r>
                      <a:r>
                        <a:rPr lang="es-PE" sz="1300" baseline="0" dirty="0"/>
                        <a:t> de </a:t>
                      </a:r>
                      <a:r>
                        <a:rPr lang="es-PE" sz="1300" baseline="0" dirty="0" err="1"/>
                        <a:t>Envio</a:t>
                      </a:r>
                      <a:endParaRPr lang="es-PE" sz="1300" baseline="0" dirty="0"/>
                    </a:p>
                    <a:p>
                      <a:r>
                        <a:rPr lang="es-PE" sz="1300" baseline="0" dirty="0"/>
                        <a:t>Formulario de Pago </a:t>
                      </a:r>
                      <a:endParaRPr lang="es-PE" sz="1300" dirty="0"/>
                    </a:p>
                  </a:txBody>
                  <a:tcPr marL="65034" marR="65034" marT="32517" marB="32517"/>
                </a:tc>
                <a:extLst>
                  <a:ext uri="{0D108BD9-81ED-4DB2-BD59-A6C34878D82A}">
                    <a16:rowId xmlns="" xmlns:a16="http://schemas.microsoft.com/office/drawing/2014/main" val="3906308295"/>
                  </a:ext>
                </a:extLst>
              </a:tr>
              <a:tr h="481254">
                <a:tc>
                  <a:txBody>
                    <a:bodyPr/>
                    <a:lstStyle/>
                    <a:p>
                      <a:r>
                        <a:rPr lang="es-PE" sz="1300"/>
                        <a:t>Registrar 25 usuarios</a:t>
                      </a:r>
                      <a:r>
                        <a:rPr lang="es-PE" sz="1300" baseline="0"/>
                        <a:t> por cada semana</a:t>
                      </a:r>
                      <a:endParaRPr lang="es-PE" sz="1300"/>
                    </a:p>
                  </a:txBody>
                  <a:tcPr marL="65034" marR="65034" marT="32517" marB="32517"/>
                </a:tc>
                <a:tc>
                  <a:txBody>
                    <a:bodyPr/>
                    <a:lstStyle/>
                    <a:p>
                      <a:r>
                        <a:rPr lang="es-PE" sz="1300" dirty="0"/>
                        <a:t>Enviar datos (Nombres,</a:t>
                      </a:r>
                      <a:r>
                        <a:rPr lang="es-PE" sz="1300" baseline="0" dirty="0"/>
                        <a:t> celular, correo y contraseña)</a:t>
                      </a:r>
                      <a:endParaRPr lang="es-PE" sz="1300" dirty="0"/>
                    </a:p>
                  </a:txBody>
                  <a:tcPr marL="65034" marR="65034" marT="32517" marB="32517"/>
                </a:tc>
                <a:tc>
                  <a:txBody>
                    <a:bodyPr/>
                    <a:lstStyle/>
                    <a:p>
                      <a:r>
                        <a:rPr lang="es-PE" sz="1300" dirty="0"/>
                        <a:t>Formulario</a:t>
                      </a:r>
                      <a:r>
                        <a:rPr lang="es-PE" sz="1300" baseline="0" dirty="0"/>
                        <a:t> de Registro</a:t>
                      </a:r>
                      <a:endParaRPr lang="es-PE" sz="1300" dirty="0"/>
                    </a:p>
                  </a:txBody>
                  <a:tcPr marL="65034" marR="65034" marT="32517" marB="32517"/>
                </a:tc>
                <a:extLst>
                  <a:ext uri="{0D108BD9-81ED-4DB2-BD59-A6C34878D82A}">
                    <a16:rowId xmlns="" xmlns:a16="http://schemas.microsoft.com/office/drawing/2014/main" val="343512908"/>
                  </a:ext>
                </a:extLst>
              </a:tr>
              <a:tr h="1066562">
                <a:tc>
                  <a:txBody>
                    <a:bodyPr/>
                    <a:lstStyle/>
                    <a:p>
                      <a:r>
                        <a:rPr lang="es-PE" sz="1300"/>
                        <a:t>Brindar las promociones </a:t>
                      </a:r>
                      <a:r>
                        <a:rPr lang="es-PE" sz="1300" baseline="0"/>
                        <a:t>, ofertas y descuentos  a nuestros clientes.</a:t>
                      </a:r>
                      <a:endParaRPr lang="es-PE" sz="1300"/>
                    </a:p>
                  </a:txBody>
                  <a:tcPr marL="65034" marR="65034" marT="32517" marB="32517"/>
                </a:tc>
                <a:tc>
                  <a:txBody>
                    <a:bodyPr/>
                    <a:lstStyle/>
                    <a:p>
                      <a:r>
                        <a:rPr lang="es-PE" sz="1300" baseline="0"/>
                        <a:t>Los usuarios y clientes podrán visualizar los productos que están en ofertas, promociones y descuentos.</a:t>
                      </a:r>
                    </a:p>
                  </a:txBody>
                  <a:tcPr marL="65034" marR="65034" marT="32517" marB="32517"/>
                </a:tc>
                <a:tc>
                  <a:txBody>
                    <a:bodyPr/>
                    <a:lstStyle/>
                    <a:p>
                      <a:r>
                        <a:rPr lang="es-PE" sz="1300" dirty="0"/>
                        <a:t>Listado</a:t>
                      </a:r>
                      <a:r>
                        <a:rPr lang="es-PE" sz="1300" baseline="0" dirty="0"/>
                        <a:t> de Productos que están en Promociones, Ofertas y Descuentos.</a:t>
                      </a:r>
                      <a:endParaRPr lang="es-PE" sz="1300" dirty="0"/>
                    </a:p>
                  </a:txBody>
                  <a:tcPr marL="65034" marR="65034" marT="32517" marB="32517"/>
                </a:tc>
                <a:extLst>
                  <a:ext uri="{0D108BD9-81ED-4DB2-BD59-A6C34878D82A}">
                    <a16:rowId xmlns="" xmlns:a16="http://schemas.microsoft.com/office/drawing/2014/main" val="3771129684"/>
                  </a:ext>
                </a:extLst>
              </a:tr>
            </a:tbl>
          </a:graphicData>
        </a:graphic>
      </p:graphicFrame>
    </p:spTree>
    <p:extLst>
      <p:ext uri="{BB962C8B-B14F-4D97-AF65-F5344CB8AC3E}">
        <p14:creationId xmlns:p14="http://schemas.microsoft.com/office/powerpoint/2010/main" val="26245750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4294967295"/>
          </p:nvPr>
        </p:nvPicPr>
        <p:blipFill>
          <a:blip r:embed="rId2"/>
          <a:stretch>
            <a:fillRect/>
          </a:stretch>
        </p:blipFill>
        <p:spPr>
          <a:xfrm>
            <a:off x="1159099" y="978794"/>
            <a:ext cx="9800822" cy="4950674"/>
          </a:xfrm>
          <a:prstGeom prst="rect">
            <a:avLst/>
          </a:prstGeom>
        </p:spPr>
      </p:pic>
    </p:spTree>
    <p:extLst>
      <p:ext uri="{BB962C8B-B14F-4D97-AF65-F5344CB8AC3E}">
        <p14:creationId xmlns:p14="http://schemas.microsoft.com/office/powerpoint/2010/main" val="2385604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95287" y="414337"/>
            <a:ext cx="11401425" cy="6029325"/>
          </a:xfrm>
          <a:prstGeom prst="rect">
            <a:avLst/>
          </a:prstGeom>
        </p:spPr>
      </p:pic>
    </p:spTree>
    <p:extLst>
      <p:ext uri="{BB962C8B-B14F-4D97-AF65-F5344CB8AC3E}">
        <p14:creationId xmlns:p14="http://schemas.microsoft.com/office/powerpoint/2010/main" val="201346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02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88DD50E-1D2D-48C6-A470-79FB7F337F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4F78DAAE-B0C3-49A3-8AB1-AD2FF0E36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 xmlns:a16="http://schemas.microsoft.com/office/drawing/2014/main" id="{F6A8A81D-3338-4B0F-A26F-A3D259D276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40155665-7CE2-4939-AE5E-020DC1D20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abla 3">
            <a:extLst>
              <a:ext uri="{FF2B5EF4-FFF2-40B4-BE49-F238E27FC236}">
                <a16:creationId xmlns="" xmlns:a16="http://schemas.microsoft.com/office/drawing/2014/main" id="{E55F30A1-A4F3-419A-A473-4932DDFB91C6}"/>
              </a:ext>
            </a:extLst>
          </p:cNvPr>
          <p:cNvGraphicFramePr>
            <a:graphicFrameLocks noGrp="1"/>
          </p:cNvGraphicFramePr>
          <p:nvPr>
            <p:extLst>
              <p:ext uri="{D42A27DB-BD31-4B8C-83A1-F6EECF244321}">
                <p14:modId xmlns:p14="http://schemas.microsoft.com/office/powerpoint/2010/main" val="2409411358"/>
              </p:ext>
            </p:extLst>
          </p:nvPr>
        </p:nvGraphicFramePr>
        <p:xfrm>
          <a:off x="1860130" y="1284394"/>
          <a:ext cx="8566911" cy="4472301"/>
        </p:xfrm>
        <a:graphic>
          <a:graphicData uri="http://schemas.openxmlformats.org/drawingml/2006/table">
            <a:tbl>
              <a:tblPr firstRow="1" bandRow="1">
                <a:tableStyleId>{8799B23B-EC83-4686-B30A-512413B5E67A}</a:tableStyleId>
              </a:tblPr>
              <a:tblGrid>
                <a:gridCol w="2843980">
                  <a:extLst>
                    <a:ext uri="{9D8B030D-6E8A-4147-A177-3AD203B41FA5}">
                      <a16:colId xmlns="" xmlns:a16="http://schemas.microsoft.com/office/drawing/2014/main" val="3081638762"/>
                    </a:ext>
                  </a:extLst>
                </a:gridCol>
                <a:gridCol w="2908799">
                  <a:extLst>
                    <a:ext uri="{9D8B030D-6E8A-4147-A177-3AD203B41FA5}">
                      <a16:colId xmlns="" xmlns:a16="http://schemas.microsoft.com/office/drawing/2014/main" val="2769808233"/>
                    </a:ext>
                  </a:extLst>
                </a:gridCol>
                <a:gridCol w="2814132">
                  <a:extLst>
                    <a:ext uri="{9D8B030D-6E8A-4147-A177-3AD203B41FA5}">
                      <a16:colId xmlns="" xmlns:a16="http://schemas.microsoft.com/office/drawing/2014/main" val="3574625214"/>
                    </a:ext>
                  </a:extLst>
                </a:gridCol>
              </a:tblGrid>
              <a:tr h="309959">
                <a:tc>
                  <a:txBody>
                    <a:bodyPr/>
                    <a:lstStyle/>
                    <a:p>
                      <a:r>
                        <a:rPr lang="es-PE" sz="1400" dirty="0"/>
                        <a:t>OBJETIVO</a:t>
                      </a:r>
                    </a:p>
                  </a:txBody>
                  <a:tcPr marL="70445" marR="70445" marT="35223" marB="35223"/>
                </a:tc>
                <a:tc>
                  <a:txBody>
                    <a:bodyPr/>
                    <a:lstStyle/>
                    <a:p>
                      <a:r>
                        <a:rPr lang="es-PE" sz="1400"/>
                        <a:t>TAREA DE USUARIOS</a:t>
                      </a:r>
                    </a:p>
                  </a:txBody>
                  <a:tcPr marL="70445" marR="70445" marT="35223" marB="35223"/>
                </a:tc>
                <a:tc>
                  <a:txBody>
                    <a:bodyPr/>
                    <a:lstStyle/>
                    <a:p>
                      <a:r>
                        <a:rPr lang="es-PE" sz="1400"/>
                        <a:t>INTERFAZ</a:t>
                      </a:r>
                      <a:r>
                        <a:rPr lang="es-PE" sz="1400" baseline="0"/>
                        <a:t> </a:t>
                      </a:r>
                      <a:endParaRPr lang="es-PE" sz="1400"/>
                    </a:p>
                  </a:txBody>
                  <a:tcPr marL="70445" marR="70445" marT="35223" marB="35223"/>
                </a:tc>
                <a:extLst>
                  <a:ext uri="{0D108BD9-81ED-4DB2-BD59-A6C34878D82A}">
                    <a16:rowId xmlns="" xmlns:a16="http://schemas.microsoft.com/office/drawing/2014/main" val="1758025600"/>
                  </a:ext>
                </a:extLst>
              </a:tr>
              <a:tr h="732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400" dirty="0"/>
                        <a:t>Promover la marca</a:t>
                      </a:r>
                      <a:r>
                        <a:rPr lang="es-PE" sz="1400" baseline="0" dirty="0"/>
                        <a:t> de la tienda (Publicidad)</a:t>
                      </a:r>
                      <a:endParaRPr lang="es-PE" sz="1400" dirty="0"/>
                    </a:p>
                    <a:p>
                      <a:endParaRPr lang="es-PE" sz="1400" dirty="0"/>
                    </a:p>
                  </a:txBody>
                  <a:tcPr marL="70445" marR="70445" marT="35223" marB="35223"/>
                </a:tc>
                <a:tc>
                  <a:txBody>
                    <a:bodyPr/>
                    <a:lstStyle/>
                    <a:p>
                      <a:r>
                        <a:rPr lang="es-PE" sz="1400" dirty="0"/>
                        <a:t>Visualizar la Pagina</a:t>
                      </a:r>
                      <a:r>
                        <a:rPr lang="es-PE" sz="1400" baseline="0" dirty="0"/>
                        <a:t> Web.</a:t>
                      </a:r>
                    </a:p>
                    <a:p>
                      <a:r>
                        <a:rPr lang="es-PE" sz="1400" baseline="0" dirty="0"/>
                        <a:t>Compartir </a:t>
                      </a:r>
                      <a:r>
                        <a:rPr lang="es-PE" sz="1400" dirty="0"/>
                        <a:t>la Pagina</a:t>
                      </a:r>
                      <a:r>
                        <a:rPr lang="es-PE" sz="1400" baseline="0" dirty="0"/>
                        <a:t> Web.</a:t>
                      </a:r>
                      <a:endParaRPr lang="es-PE" sz="1400" dirty="0"/>
                    </a:p>
                  </a:txBody>
                  <a:tcPr marL="70445" marR="70445" marT="35223" marB="35223"/>
                </a:tc>
                <a:tc>
                  <a:txBody>
                    <a:bodyPr/>
                    <a:lstStyle/>
                    <a:p>
                      <a:r>
                        <a:rPr lang="es-PE" sz="1400"/>
                        <a:t>Visualizar la pagina web</a:t>
                      </a:r>
                    </a:p>
                  </a:txBody>
                  <a:tcPr marL="70445" marR="70445" marT="35223" marB="35223"/>
                </a:tc>
                <a:extLst>
                  <a:ext uri="{0D108BD9-81ED-4DB2-BD59-A6C34878D82A}">
                    <a16:rowId xmlns="" xmlns:a16="http://schemas.microsoft.com/office/drawing/2014/main" val="1417187605"/>
                  </a:ext>
                </a:extLst>
              </a:tr>
              <a:tr h="521295">
                <a:tc>
                  <a:txBody>
                    <a:bodyPr/>
                    <a:lstStyle/>
                    <a:p>
                      <a:r>
                        <a:rPr lang="es-PE" sz="1400"/>
                        <a:t>Satisfacción al cliente</a:t>
                      </a:r>
                    </a:p>
                  </a:txBody>
                  <a:tcPr marL="70445" marR="70445" marT="35223" marB="35223"/>
                </a:tc>
                <a:tc>
                  <a:txBody>
                    <a:bodyPr/>
                    <a:lstStyle/>
                    <a:p>
                      <a:r>
                        <a:rPr lang="es-PE" sz="1400" dirty="0"/>
                        <a:t>El usuario quedara satisfecho</a:t>
                      </a:r>
                      <a:r>
                        <a:rPr lang="es-PE" sz="1400" baseline="0" dirty="0"/>
                        <a:t> con su pedido </a:t>
                      </a:r>
                      <a:endParaRPr lang="es-PE" sz="1400" dirty="0"/>
                    </a:p>
                  </a:txBody>
                  <a:tcPr marL="70445" marR="70445" marT="35223" marB="35223"/>
                </a:tc>
                <a:tc>
                  <a:txBody>
                    <a:bodyPr/>
                    <a:lstStyle/>
                    <a:p>
                      <a:r>
                        <a:rPr lang="es-PE" sz="1400"/>
                        <a:t>Indicar</a:t>
                      </a:r>
                      <a:r>
                        <a:rPr lang="es-PE" sz="1400" baseline="0"/>
                        <a:t> las tres estrellitas</a:t>
                      </a:r>
                      <a:endParaRPr lang="es-PE" sz="1400"/>
                    </a:p>
                  </a:txBody>
                  <a:tcPr marL="70445" marR="70445" marT="35223" marB="35223"/>
                </a:tc>
                <a:extLst>
                  <a:ext uri="{0D108BD9-81ED-4DB2-BD59-A6C34878D82A}">
                    <a16:rowId xmlns="" xmlns:a16="http://schemas.microsoft.com/office/drawing/2014/main" val="2540983513"/>
                  </a:ext>
                </a:extLst>
              </a:tr>
              <a:tr h="521295">
                <a:tc>
                  <a:txBody>
                    <a:bodyPr/>
                    <a:lstStyle/>
                    <a:p>
                      <a:r>
                        <a:rPr lang="es-PE" sz="1400" kern="1200">
                          <a:effectLst/>
                        </a:rPr>
                        <a:t>El Usuario puede</a:t>
                      </a:r>
                      <a:r>
                        <a:rPr lang="es-PE" sz="1400" kern="1200" baseline="0">
                          <a:effectLst/>
                        </a:rPr>
                        <a:t> armar su pack </a:t>
                      </a:r>
                      <a:endParaRPr lang="es-PE" sz="1400" baseline="0"/>
                    </a:p>
                  </a:txBody>
                  <a:tcPr marL="70445" marR="70445" marT="35223" marB="35223"/>
                </a:tc>
                <a:tc>
                  <a:txBody>
                    <a:bodyPr/>
                    <a:lstStyle/>
                    <a:p>
                      <a:r>
                        <a:rPr lang="es-PE" sz="1400" dirty="0"/>
                        <a:t>Tendrá</a:t>
                      </a:r>
                      <a:r>
                        <a:rPr lang="es-PE" sz="1400" baseline="0" dirty="0"/>
                        <a:t> la oportunidad escoger sus productos para armar su pack.</a:t>
                      </a:r>
                      <a:endParaRPr lang="es-PE" sz="1400" dirty="0"/>
                    </a:p>
                  </a:txBody>
                  <a:tcPr marL="70445" marR="70445" marT="35223" marB="35223"/>
                </a:tc>
                <a:tc>
                  <a:txBody>
                    <a:bodyPr/>
                    <a:lstStyle/>
                    <a:p>
                      <a:r>
                        <a:rPr lang="es-PE" sz="1400" dirty="0"/>
                        <a:t>Listado de los Productos</a:t>
                      </a:r>
                    </a:p>
                  </a:txBody>
                  <a:tcPr marL="70445" marR="70445" marT="35223" marB="35223"/>
                </a:tc>
                <a:extLst>
                  <a:ext uri="{0D108BD9-81ED-4DB2-BD59-A6C34878D82A}">
                    <a16:rowId xmlns="" xmlns:a16="http://schemas.microsoft.com/office/drawing/2014/main" val="2287194344"/>
                  </a:ext>
                </a:extLst>
              </a:tr>
              <a:tr h="732630">
                <a:tc>
                  <a:txBody>
                    <a:bodyPr/>
                    <a:lstStyle/>
                    <a:p>
                      <a:r>
                        <a:rPr lang="es-PE" sz="1400" baseline="0"/>
                        <a:t>Incentivar  comprar un detalle mediante las ofertas y descuentos</a:t>
                      </a:r>
                    </a:p>
                  </a:txBody>
                  <a:tcPr marL="70445" marR="70445" marT="35223" marB="35223"/>
                </a:tc>
                <a:tc>
                  <a:txBody>
                    <a:bodyPr/>
                    <a:lstStyle/>
                    <a:p>
                      <a:r>
                        <a:rPr lang="es-PE" sz="1400"/>
                        <a:t>Revisar notificaciones de descuentos y ofertas solo para clientes</a:t>
                      </a:r>
                    </a:p>
                  </a:txBody>
                  <a:tcPr marL="70445" marR="70445" marT="35223" marB="35223"/>
                </a:tc>
                <a:tc>
                  <a:txBody>
                    <a:bodyPr/>
                    <a:lstStyle/>
                    <a:p>
                      <a:r>
                        <a:rPr lang="es-PE" sz="1400" dirty="0"/>
                        <a:t>Listado de productos en ofertas y descuentos.</a:t>
                      </a:r>
                    </a:p>
                  </a:txBody>
                  <a:tcPr marL="70445" marR="70445" marT="35223" marB="35223"/>
                </a:tc>
                <a:extLst>
                  <a:ext uri="{0D108BD9-81ED-4DB2-BD59-A6C34878D82A}">
                    <a16:rowId xmlns="" xmlns:a16="http://schemas.microsoft.com/office/drawing/2014/main" val="117090980"/>
                  </a:ext>
                </a:extLst>
              </a:tr>
              <a:tr h="521295">
                <a:tc>
                  <a:txBody>
                    <a:bodyPr/>
                    <a:lstStyle/>
                    <a:p>
                      <a:r>
                        <a:rPr lang="es-PE" sz="1400" baseline="0"/>
                        <a:t>Asesorar al Cliente</a:t>
                      </a:r>
                    </a:p>
                  </a:txBody>
                  <a:tcPr marL="70445" marR="70445" marT="35223" marB="35223"/>
                </a:tc>
                <a:tc>
                  <a:txBody>
                    <a:bodyPr/>
                    <a:lstStyle/>
                    <a:p>
                      <a:r>
                        <a:rPr lang="es-PE" sz="1400"/>
                        <a:t>Interactuar por con</a:t>
                      </a:r>
                      <a:r>
                        <a:rPr lang="es-PE" sz="1400" baseline="0"/>
                        <a:t> la empresa por algún servicio</a:t>
                      </a:r>
                      <a:endParaRPr lang="es-PE" sz="1400"/>
                    </a:p>
                  </a:txBody>
                  <a:tcPr marL="70445" marR="70445" marT="35223" marB="35223"/>
                </a:tc>
                <a:tc>
                  <a:txBody>
                    <a:bodyPr/>
                    <a:lstStyle/>
                    <a:p>
                      <a:r>
                        <a:rPr lang="es-PE" sz="1400" dirty="0"/>
                        <a:t>Visualizar</a:t>
                      </a:r>
                      <a:r>
                        <a:rPr lang="es-PE" sz="1400" baseline="0" dirty="0"/>
                        <a:t> el interfaz del chat</a:t>
                      </a:r>
                      <a:endParaRPr lang="es-PE" sz="1400" dirty="0"/>
                    </a:p>
                  </a:txBody>
                  <a:tcPr marL="70445" marR="70445" marT="35223" marB="35223"/>
                </a:tc>
                <a:extLst>
                  <a:ext uri="{0D108BD9-81ED-4DB2-BD59-A6C34878D82A}">
                    <a16:rowId xmlns="" xmlns:a16="http://schemas.microsoft.com/office/drawing/2014/main" val="2181476971"/>
                  </a:ext>
                </a:extLst>
              </a:tr>
              <a:tr h="943966">
                <a:tc>
                  <a:txBody>
                    <a:bodyPr/>
                    <a:lstStyle/>
                    <a:p>
                      <a:r>
                        <a:rPr lang="es-PE" sz="1400" kern="1200">
                          <a:effectLst/>
                        </a:rPr>
                        <a:t>Realizar los más naturales y frescos arreglos florales para los clientes de acuerdo al evento que soliciten.</a:t>
                      </a:r>
                      <a:endParaRPr lang="es-PE" sz="1400"/>
                    </a:p>
                  </a:txBody>
                  <a:tcPr marL="70445" marR="70445" marT="35223" marB="35223"/>
                </a:tc>
                <a:tc>
                  <a:txBody>
                    <a:bodyPr/>
                    <a:lstStyle/>
                    <a:p>
                      <a:r>
                        <a:rPr lang="es-PE" sz="1400"/>
                        <a:t>Elegir los</a:t>
                      </a:r>
                      <a:r>
                        <a:rPr lang="es-PE" sz="1400" baseline="0"/>
                        <a:t> arreglos florales.</a:t>
                      </a:r>
                      <a:endParaRPr lang="es-PE" sz="1400"/>
                    </a:p>
                  </a:txBody>
                  <a:tcPr marL="70445" marR="70445" marT="35223" marB="35223"/>
                </a:tc>
                <a:tc>
                  <a:txBody>
                    <a:bodyPr/>
                    <a:lstStyle/>
                    <a:p>
                      <a:r>
                        <a:rPr lang="es-PE" sz="1400" dirty="0"/>
                        <a:t>Listado</a:t>
                      </a:r>
                      <a:r>
                        <a:rPr lang="es-PE" sz="1400" baseline="0" dirty="0"/>
                        <a:t> de Arreglos: Rosas, Tulipanes, Girasoles, </a:t>
                      </a:r>
                      <a:r>
                        <a:rPr lang="es-PE" sz="1400" baseline="0" dirty="0" err="1"/>
                        <a:t>etc</a:t>
                      </a:r>
                      <a:endParaRPr lang="es-PE" sz="1400" dirty="0"/>
                    </a:p>
                  </a:txBody>
                  <a:tcPr marL="70445" marR="70445" marT="35223" marB="35223"/>
                </a:tc>
                <a:extLst>
                  <a:ext uri="{0D108BD9-81ED-4DB2-BD59-A6C34878D82A}">
                    <a16:rowId xmlns="" xmlns:a16="http://schemas.microsoft.com/office/drawing/2014/main" val="279895945"/>
                  </a:ext>
                </a:extLst>
              </a:tr>
            </a:tbl>
          </a:graphicData>
        </a:graphic>
      </p:graphicFrame>
    </p:spTree>
    <p:extLst>
      <p:ext uri="{BB962C8B-B14F-4D97-AF65-F5344CB8AC3E}">
        <p14:creationId xmlns:p14="http://schemas.microsoft.com/office/powerpoint/2010/main" val="334896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6" name="Group 275">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277" name="Rectangle 276">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0" name="Rectangle 279">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2" name="Freeform 5">
            <a:extLst>
              <a:ext uri="{FF2B5EF4-FFF2-40B4-BE49-F238E27FC236}">
                <a16:creationId xmlns="" xmlns:a16="http://schemas.microsoft.com/office/drawing/2014/main" id="{4E212B76-74CB-461F-90A3-EF4F2397A8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 xmlns:a16="http://schemas.microsoft.com/office/drawing/2014/main" id="{1E921496-780C-418A-B9E0-006315B5BC81}"/>
              </a:ext>
            </a:extLst>
          </p:cNvPr>
          <p:cNvSpPr>
            <a:spLocks noGrp="1"/>
          </p:cNvSpPr>
          <p:nvPr>
            <p:ph type="title"/>
          </p:nvPr>
        </p:nvSpPr>
        <p:spPr>
          <a:xfrm>
            <a:off x="8473508" y="2635633"/>
            <a:ext cx="2851440" cy="1215354"/>
          </a:xfrm>
        </p:spPr>
        <p:txBody>
          <a:bodyPr vert="horz" lIns="91440" tIns="45720" rIns="91440" bIns="45720" rtlCol="0" anchor="b">
            <a:normAutofit/>
          </a:bodyPr>
          <a:lstStyle/>
          <a:p>
            <a:r>
              <a:rPr lang="en-US" sz="3200" b="0" i="0" kern="1200" dirty="0">
                <a:solidFill>
                  <a:srgbClr val="EBEBEB"/>
                </a:solidFill>
                <a:latin typeface="+mj-lt"/>
                <a:ea typeface="+mj-ea"/>
                <a:cs typeface="+mj-cs"/>
              </a:rPr>
              <a:t>3.Mapa de arquitectura</a:t>
            </a:r>
          </a:p>
        </p:txBody>
      </p:sp>
      <p:sp>
        <p:nvSpPr>
          <p:cNvPr id="284" name="Rectangle 283">
            <a:extLst>
              <a:ext uri="{FF2B5EF4-FFF2-40B4-BE49-F238E27FC236}">
                <a16:creationId xmlns="" xmlns:a16="http://schemas.microsoft.com/office/drawing/2014/main" id="{81E746D0-4B37-4869-B2EF-79D5F0FFFB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48" name="Picture 247">
            <a:extLst>
              <a:ext uri="{FF2B5EF4-FFF2-40B4-BE49-F238E27FC236}">
                <a16:creationId xmlns="" xmlns:a16="http://schemas.microsoft.com/office/drawing/2014/main" id="{F6C629CB-E822-461D-8D51-2AEAD2208AB6}"/>
              </a:ext>
            </a:extLst>
          </p:cNvPr>
          <p:cNvPicPr>
            <a:picLocks noChangeAspect="1"/>
          </p:cNvPicPr>
          <p:nvPr/>
        </p:nvPicPr>
        <p:blipFill>
          <a:blip r:embed="rId3"/>
          <a:stretch>
            <a:fillRect/>
          </a:stretch>
        </p:blipFill>
        <p:spPr>
          <a:xfrm>
            <a:off x="1093457" y="1655928"/>
            <a:ext cx="6919308" cy="3546144"/>
          </a:xfrm>
          <a:prstGeom prst="roundRect">
            <a:avLst>
              <a:gd name="adj" fmla="val 1858"/>
            </a:avLst>
          </a:prstGeom>
          <a:effectLst>
            <a:outerShdw blurRad="50800" dist="50800" dir="5400000" algn="tl" rotWithShape="0">
              <a:srgbClr val="000000">
                <a:alpha val="43000"/>
              </a:srgbClr>
            </a:outerShdw>
          </a:effectLst>
        </p:spPr>
      </p:pic>
      <p:cxnSp>
        <p:nvCxnSpPr>
          <p:cNvPr id="78" name="Straight Connector 159">
            <a:extLst>
              <a:ext uri="{FF2B5EF4-FFF2-40B4-BE49-F238E27FC236}">
                <a16:creationId xmlns="" xmlns:a16="http://schemas.microsoft.com/office/drawing/2014/main" id="{3943217D-A9D6-4E0A-8059-711DDDBA0B20}"/>
              </a:ext>
            </a:extLst>
          </p:cNvPr>
          <p:cNvCxnSpPr>
            <a:cxnSpLocks/>
          </p:cNvCxnSpPr>
          <p:nvPr/>
        </p:nvCxnSpPr>
        <p:spPr>
          <a:xfrm flipH="1">
            <a:off x="11886830" y="3629369"/>
            <a:ext cx="10228" cy="149512"/>
          </a:xfrm>
          <a:prstGeom prst="line">
            <a:avLst/>
          </a:prstGeom>
        </p:spPr>
        <p:style>
          <a:lnRef idx="1">
            <a:schemeClr val="accent1">
              <a:lumMod val="67000"/>
            </a:schemeClr>
          </a:lnRef>
          <a:fillRef idx="0">
            <a:schemeClr val="accent1">
              <a:lumMod val="67000"/>
            </a:schemeClr>
          </a:fillRef>
          <a:effectRef idx="0">
            <a:schemeClr val="accent1">
              <a:lumMod val="67000"/>
            </a:schemeClr>
          </a:effectRef>
          <a:fontRef idx="minor">
            <a:schemeClr val="tx1"/>
          </a:fontRef>
        </p:style>
      </p:cxnSp>
    </p:spTree>
    <p:extLst>
      <p:ext uri="{BB962C8B-B14F-4D97-AF65-F5344CB8AC3E}">
        <p14:creationId xmlns:p14="http://schemas.microsoft.com/office/powerpoint/2010/main" val="38583585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D0E2C12-DA57-48F6-9497-E20D3A2658DB}"/>
              </a:ext>
            </a:extLst>
          </p:cNvPr>
          <p:cNvSpPr>
            <a:spLocks noGrp="1"/>
          </p:cNvSpPr>
          <p:nvPr>
            <p:ph type="title"/>
          </p:nvPr>
        </p:nvSpPr>
        <p:spPr>
          <a:xfrm>
            <a:off x="8773617" y="2558374"/>
            <a:ext cx="2738823" cy="1344848"/>
          </a:xfrm>
        </p:spPr>
        <p:txBody>
          <a:bodyPr vert="horz" lIns="91440" tIns="45720" rIns="91440" bIns="45720" rtlCol="0" anchor="b">
            <a:normAutofit/>
          </a:bodyPr>
          <a:lstStyle/>
          <a:p>
            <a:pPr>
              <a:lnSpc>
                <a:spcPct val="90000"/>
              </a:lnSpc>
            </a:pPr>
            <a:r>
              <a:rPr lang="en-US" sz="3200" b="0" i="0" kern="1200" dirty="0">
                <a:solidFill>
                  <a:srgbClr val="EBEBEB"/>
                </a:solidFill>
                <a:latin typeface="+mj-lt"/>
                <a:ea typeface="+mj-ea"/>
                <a:cs typeface="+mj-cs"/>
              </a:rPr>
              <a:t>4.Mapa de </a:t>
            </a:r>
            <a:r>
              <a:rPr lang="en-US" sz="3200" b="0" i="0" kern="1200" dirty="0" err="1">
                <a:solidFill>
                  <a:srgbClr val="EBEBEB"/>
                </a:solidFill>
                <a:latin typeface="+mj-lt"/>
                <a:ea typeface="+mj-ea"/>
                <a:cs typeface="+mj-cs"/>
              </a:rPr>
              <a:t>navegación</a:t>
            </a:r>
            <a:endParaRPr lang="en-US" sz="3200" b="0" i="0" kern="1200" dirty="0">
              <a:solidFill>
                <a:srgbClr val="EBEBEB"/>
              </a:solidFill>
              <a:latin typeface="+mj-lt"/>
              <a:ea typeface="+mj-ea"/>
              <a:cs typeface="+mj-cs"/>
            </a:endParaRPr>
          </a:p>
        </p:txBody>
      </p:sp>
      <p:pic>
        <p:nvPicPr>
          <p:cNvPr id="5" name="Picture 4">
            <a:extLst>
              <a:ext uri="{FF2B5EF4-FFF2-40B4-BE49-F238E27FC236}">
                <a16:creationId xmlns="" xmlns:a16="http://schemas.microsoft.com/office/drawing/2014/main" id="{78C728C6-7341-4382-84CD-0D9BA962AB01}"/>
              </a:ext>
            </a:extLst>
          </p:cNvPr>
          <p:cNvPicPr>
            <a:picLocks noChangeAspect="1"/>
          </p:cNvPicPr>
          <p:nvPr/>
        </p:nvPicPr>
        <p:blipFill>
          <a:blip r:embed="rId3"/>
          <a:stretch>
            <a:fillRect/>
          </a:stretch>
        </p:blipFill>
        <p:spPr>
          <a:xfrm>
            <a:off x="883842" y="1166103"/>
            <a:ext cx="7717500" cy="452579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300000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6E0488BA-180E-40D8-8350-4B17917955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 xmlns:a16="http://schemas.microsoft.com/office/drawing/2014/main" id="{75AB7E35-E595-4BE2-A6C8-57004BBC3FEB}"/>
              </a:ext>
            </a:extLst>
          </p:cNvPr>
          <p:cNvPicPr>
            <a:picLocks noChangeAspect="1"/>
          </p:cNvPicPr>
          <p:nvPr/>
        </p:nvPicPr>
        <p:blipFill rotWithShape="1">
          <a:blip r:embed="rId2">
            <a:alphaModFix amt="40000"/>
          </a:blip>
          <a:srcRect t="1310" b="14420"/>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949B2EB3-181B-49E9-85B6-EF47B5A87C1E}"/>
              </a:ext>
            </a:extLst>
          </p:cNvPr>
          <p:cNvSpPr>
            <a:spLocks noGrp="1"/>
          </p:cNvSpPr>
          <p:nvPr>
            <p:ph type="title"/>
          </p:nvPr>
        </p:nvSpPr>
        <p:spPr>
          <a:xfrm>
            <a:off x="717209" y="486839"/>
            <a:ext cx="8761413" cy="706964"/>
          </a:xfrm>
        </p:spPr>
        <p:txBody>
          <a:bodyPr>
            <a:normAutofit/>
          </a:bodyPr>
          <a:lstStyle/>
          <a:p>
            <a:r>
              <a:rPr lang="es-MX" dirty="0">
                <a:solidFill>
                  <a:schemeClr val="tx1"/>
                </a:solidFill>
              </a:rPr>
              <a:t>5.Guia de estilo</a:t>
            </a:r>
            <a:endParaRPr lang="es-PE" dirty="0">
              <a:solidFill>
                <a:schemeClr val="tx1"/>
              </a:solidFill>
            </a:endParaRPr>
          </a:p>
        </p:txBody>
      </p:sp>
      <p:sp>
        <p:nvSpPr>
          <p:cNvPr id="4" name="Content Placeholder 2">
            <a:extLst>
              <a:ext uri="{FF2B5EF4-FFF2-40B4-BE49-F238E27FC236}">
                <a16:creationId xmlns="" xmlns:a16="http://schemas.microsoft.com/office/drawing/2014/main" id="{231F789A-DE13-442C-9585-9423B7D00DC0}"/>
              </a:ext>
            </a:extLst>
          </p:cNvPr>
          <p:cNvSpPr>
            <a:spLocks noGrp="1"/>
          </p:cNvSpPr>
          <p:nvPr>
            <p:ph idx="1"/>
          </p:nvPr>
        </p:nvSpPr>
        <p:spPr>
          <a:xfrm>
            <a:off x="1096588" y="1399694"/>
            <a:ext cx="6675812" cy="4978942"/>
          </a:xfrm>
        </p:spPr>
        <p:txBody>
          <a:bodyPr>
            <a:normAutofit/>
          </a:bodyPr>
          <a:lstStyle/>
          <a:p>
            <a:pPr>
              <a:lnSpc>
                <a:spcPct val="90000"/>
              </a:lnSpc>
            </a:pPr>
            <a:r>
              <a:rPr lang="es-MX" b="1" dirty="0">
                <a:solidFill>
                  <a:schemeClr val="tx1"/>
                </a:solidFill>
              </a:rPr>
              <a:t>Cabecera</a:t>
            </a:r>
          </a:p>
          <a:p>
            <a:pPr marL="0" indent="0">
              <a:lnSpc>
                <a:spcPct val="90000"/>
              </a:lnSpc>
              <a:buNone/>
            </a:pPr>
            <a:r>
              <a:rPr lang="es-MX" b="1" dirty="0">
                <a:solidFill>
                  <a:schemeClr val="tx1"/>
                </a:solidFill>
              </a:rPr>
              <a:t>- Logotipo</a:t>
            </a:r>
          </a:p>
          <a:p>
            <a:pPr marL="0" indent="0">
              <a:lnSpc>
                <a:spcPct val="90000"/>
              </a:lnSpc>
              <a:buNone/>
            </a:pPr>
            <a:r>
              <a:rPr lang="es-MX" b="1" dirty="0">
                <a:solidFill>
                  <a:schemeClr val="tx1"/>
                </a:solidFill>
              </a:rPr>
              <a:t>- Registrar</a:t>
            </a:r>
          </a:p>
          <a:p>
            <a:pPr marL="0" indent="0">
              <a:lnSpc>
                <a:spcPct val="90000"/>
              </a:lnSpc>
              <a:buNone/>
            </a:pPr>
            <a:r>
              <a:rPr lang="es-MX" b="1" dirty="0">
                <a:solidFill>
                  <a:schemeClr val="tx1"/>
                </a:solidFill>
              </a:rPr>
              <a:t>- Barra  de navegación</a:t>
            </a:r>
          </a:p>
          <a:p>
            <a:pPr marL="0" indent="0">
              <a:lnSpc>
                <a:spcPct val="90000"/>
              </a:lnSpc>
              <a:buNone/>
            </a:pPr>
            <a:r>
              <a:rPr lang="es-MX" b="1" dirty="0">
                <a:solidFill>
                  <a:schemeClr val="tx1"/>
                </a:solidFill>
              </a:rPr>
              <a:t>- Delivery</a:t>
            </a:r>
          </a:p>
          <a:p>
            <a:pPr>
              <a:lnSpc>
                <a:spcPct val="90000"/>
              </a:lnSpc>
            </a:pPr>
            <a:r>
              <a:rPr lang="es-MX" b="1" dirty="0">
                <a:solidFill>
                  <a:schemeClr val="tx1"/>
                </a:solidFill>
              </a:rPr>
              <a:t>Contenido</a:t>
            </a:r>
          </a:p>
          <a:p>
            <a:pPr marL="0" indent="0">
              <a:lnSpc>
                <a:spcPct val="90000"/>
              </a:lnSpc>
              <a:buNone/>
            </a:pPr>
            <a:r>
              <a:rPr lang="es-MX" b="1" dirty="0">
                <a:solidFill>
                  <a:schemeClr val="tx1"/>
                </a:solidFill>
              </a:rPr>
              <a:t>-    Carrusel</a:t>
            </a:r>
          </a:p>
          <a:p>
            <a:pPr>
              <a:lnSpc>
                <a:spcPct val="90000"/>
              </a:lnSpc>
              <a:buFontTx/>
              <a:buChar char="-"/>
            </a:pPr>
            <a:r>
              <a:rPr lang="es-MX" b="1" dirty="0">
                <a:solidFill>
                  <a:schemeClr val="tx1"/>
                </a:solidFill>
              </a:rPr>
              <a:t>Productos Más vendidos</a:t>
            </a:r>
          </a:p>
          <a:p>
            <a:pPr>
              <a:lnSpc>
                <a:spcPct val="90000"/>
              </a:lnSpc>
              <a:buFontTx/>
              <a:buChar char="-"/>
            </a:pPr>
            <a:r>
              <a:rPr lang="es-MX" b="1" dirty="0">
                <a:solidFill>
                  <a:schemeClr val="tx1"/>
                </a:solidFill>
              </a:rPr>
              <a:t>Productos en promociones</a:t>
            </a:r>
          </a:p>
          <a:p>
            <a:pPr>
              <a:lnSpc>
                <a:spcPct val="90000"/>
              </a:lnSpc>
              <a:buFontTx/>
              <a:buChar char="-"/>
            </a:pPr>
            <a:r>
              <a:rPr lang="es-MX" b="1" dirty="0">
                <a:solidFill>
                  <a:schemeClr val="tx1"/>
                </a:solidFill>
              </a:rPr>
              <a:t>Valoraciones</a:t>
            </a:r>
          </a:p>
          <a:p>
            <a:pPr>
              <a:lnSpc>
                <a:spcPct val="90000"/>
              </a:lnSpc>
            </a:pPr>
            <a:r>
              <a:rPr lang="es-MX" b="1" dirty="0">
                <a:solidFill>
                  <a:schemeClr val="tx1"/>
                </a:solidFill>
              </a:rPr>
              <a:t>Pie de </a:t>
            </a:r>
            <a:r>
              <a:rPr lang="es-MX" b="1" dirty="0" err="1">
                <a:solidFill>
                  <a:schemeClr val="tx1"/>
                </a:solidFill>
              </a:rPr>
              <a:t>págin</a:t>
            </a:r>
            <a:r>
              <a:rPr lang="es-PE" b="1" dirty="0">
                <a:solidFill>
                  <a:schemeClr val="tx1"/>
                </a:solidFill>
              </a:rPr>
              <a:t>a</a:t>
            </a:r>
          </a:p>
          <a:p>
            <a:pPr marL="0" indent="0">
              <a:lnSpc>
                <a:spcPct val="90000"/>
              </a:lnSpc>
              <a:buNone/>
            </a:pPr>
            <a:r>
              <a:rPr lang="es-PE" b="1" dirty="0">
                <a:solidFill>
                  <a:schemeClr val="tx1"/>
                </a:solidFill>
              </a:rPr>
              <a:t>-Información de la Tienda, mi perfil, políticas y libro de reclamaciones.</a:t>
            </a:r>
          </a:p>
        </p:txBody>
      </p:sp>
    </p:spTree>
    <p:extLst>
      <p:ext uri="{BB962C8B-B14F-4D97-AF65-F5344CB8AC3E}">
        <p14:creationId xmlns:p14="http://schemas.microsoft.com/office/powerpoint/2010/main" val="21582237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12EFA0-C9F4-4A0C-BF73-46F1E78B7A4A}"/>
              </a:ext>
            </a:extLst>
          </p:cNvPr>
          <p:cNvSpPr>
            <a:spLocks noGrp="1"/>
          </p:cNvSpPr>
          <p:nvPr>
            <p:ph type="title"/>
          </p:nvPr>
        </p:nvSpPr>
        <p:spPr/>
        <p:txBody>
          <a:bodyPr/>
          <a:lstStyle/>
          <a:p>
            <a:r>
              <a:rPr lang="es-MX" dirty="0"/>
              <a:t>Estilo Visual (Colores a utilizar)</a:t>
            </a:r>
            <a:endParaRPr lang="es-PE" dirty="0"/>
          </a:p>
        </p:txBody>
      </p:sp>
      <p:sp>
        <p:nvSpPr>
          <p:cNvPr id="3" name="Content Placeholder 2">
            <a:extLst>
              <a:ext uri="{FF2B5EF4-FFF2-40B4-BE49-F238E27FC236}">
                <a16:creationId xmlns="" xmlns:a16="http://schemas.microsoft.com/office/drawing/2014/main" id="{BACF66E3-1D2F-4BFD-8356-C687ADD89DD6}"/>
              </a:ext>
            </a:extLst>
          </p:cNvPr>
          <p:cNvSpPr>
            <a:spLocks noGrp="1"/>
          </p:cNvSpPr>
          <p:nvPr>
            <p:ph idx="1"/>
          </p:nvPr>
        </p:nvSpPr>
        <p:spPr>
          <a:xfrm>
            <a:off x="506729" y="2228045"/>
            <a:ext cx="4273685" cy="4583161"/>
          </a:xfrm>
        </p:spPr>
        <p:txBody>
          <a:bodyPr>
            <a:normAutofit lnSpcReduction="10000"/>
          </a:bodyPr>
          <a:lstStyle/>
          <a:p>
            <a:r>
              <a:rPr lang="es-MX" dirty="0"/>
              <a:t>Iconos: </a:t>
            </a:r>
          </a:p>
          <a:p>
            <a:r>
              <a:rPr lang="es-MX" dirty="0" err="1"/>
              <a:t>Navbar</a:t>
            </a:r>
            <a:r>
              <a:rPr lang="es-MX" dirty="0"/>
              <a:t> color: </a:t>
            </a:r>
          </a:p>
          <a:p>
            <a:r>
              <a:rPr lang="es-MX" dirty="0"/>
              <a:t>Selector de los elementos en el </a:t>
            </a:r>
            <a:r>
              <a:rPr lang="es-MX" dirty="0" err="1"/>
              <a:t>Navbar</a:t>
            </a:r>
            <a:r>
              <a:rPr lang="es-MX" dirty="0"/>
              <a:t>: </a:t>
            </a:r>
          </a:p>
          <a:p>
            <a:r>
              <a:rPr lang="es-MX" dirty="0"/>
              <a:t>Para títulos de productos: </a:t>
            </a:r>
          </a:p>
          <a:p>
            <a:r>
              <a:rPr lang="es-MX" dirty="0"/>
              <a:t>Para pie de pagina: </a:t>
            </a:r>
          </a:p>
          <a:p>
            <a:r>
              <a:rPr lang="es-PE" dirty="0"/>
              <a:t>Botón ver detalles: </a:t>
            </a:r>
          </a:p>
          <a:p>
            <a:pPr marL="0" indent="0">
              <a:buNone/>
            </a:pPr>
            <a:r>
              <a:rPr lang="es-PE" dirty="0"/>
              <a:t>     (Gradiente) </a:t>
            </a:r>
          </a:p>
          <a:p>
            <a:r>
              <a:rPr lang="es-PE" dirty="0"/>
              <a:t>Botón añadir al carrito: </a:t>
            </a:r>
          </a:p>
          <a:p>
            <a:pPr marL="0" indent="0">
              <a:buNone/>
            </a:pPr>
            <a:r>
              <a:rPr lang="es-PE" dirty="0"/>
              <a:t>	(Gradiente) </a:t>
            </a:r>
          </a:p>
          <a:p>
            <a:r>
              <a:rPr lang="es-PE" dirty="0"/>
              <a:t>Fondo:  White</a:t>
            </a:r>
          </a:p>
          <a:p>
            <a:r>
              <a:rPr lang="es-PE" dirty="0" err="1"/>
              <a:t>Footer</a:t>
            </a:r>
            <a:r>
              <a:rPr lang="es-PE" dirty="0"/>
              <a:t>: </a:t>
            </a:r>
          </a:p>
        </p:txBody>
      </p:sp>
      <p:pic>
        <p:nvPicPr>
          <p:cNvPr id="4" name="Imagen 3"/>
          <p:cNvPicPr>
            <a:picLocks noChangeAspect="1"/>
          </p:cNvPicPr>
          <p:nvPr/>
        </p:nvPicPr>
        <p:blipFill>
          <a:blip r:embed="rId2"/>
          <a:stretch>
            <a:fillRect/>
          </a:stretch>
        </p:blipFill>
        <p:spPr>
          <a:xfrm>
            <a:off x="5994847" y="2421230"/>
            <a:ext cx="5583260" cy="885825"/>
          </a:xfrm>
          <a:prstGeom prst="rect">
            <a:avLst/>
          </a:prstGeom>
        </p:spPr>
      </p:pic>
      <p:pic>
        <p:nvPicPr>
          <p:cNvPr id="6" name="Imagen 5"/>
          <p:cNvPicPr>
            <a:picLocks noChangeAspect="1"/>
          </p:cNvPicPr>
          <p:nvPr/>
        </p:nvPicPr>
        <p:blipFill>
          <a:blip r:embed="rId3"/>
          <a:stretch>
            <a:fillRect/>
          </a:stretch>
        </p:blipFill>
        <p:spPr>
          <a:xfrm>
            <a:off x="5994847" y="3619028"/>
            <a:ext cx="4693142" cy="428625"/>
          </a:xfrm>
          <a:prstGeom prst="rect">
            <a:avLst/>
          </a:prstGeom>
        </p:spPr>
      </p:pic>
      <p:pic>
        <p:nvPicPr>
          <p:cNvPr id="7" name="Imagen 6"/>
          <p:cNvPicPr>
            <a:picLocks noChangeAspect="1"/>
          </p:cNvPicPr>
          <p:nvPr/>
        </p:nvPicPr>
        <p:blipFill>
          <a:blip r:embed="rId4"/>
          <a:stretch>
            <a:fillRect/>
          </a:stretch>
        </p:blipFill>
        <p:spPr>
          <a:xfrm>
            <a:off x="5994847" y="4158749"/>
            <a:ext cx="4693142" cy="876300"/>
          </a:xfrm>
          <a:prstGeom prst="rect">
            <a:avLst/>
          </a:prstGeom>
        </p:spPr>
      </p:pic>
      <p:pic>
        <p:nvPicPr>
          <p:cNvPr id="8" name="Imagen 7"/>
          <p:cNvPicPr>
            <a:picLocks noChangeAspect="1"/>
          </p:cNvPicPr>
          <p:nvPr/>
        </p:nvPicPr>
        <p:blipFill>
          <a:blip r:embed="rId5"/>
          <a:stretch>
            <a:fillRect/>
          </a:stretch>
        </p:blipFill>
        <p:spPr>
          <a:xfrm>
            <a:off x="2643571" y="2638474"/>
            <a:ext cx="942975" cy="358604"/>
          </a:xfrm>
          <a:prstGeom prst="rect">
            <a:avLst/>
          </a:prstGeom>
        </p:spPr>
      </p:pic>
      <p:pic>
        <p:nvPicPr>
          <p:cNvPr id="9" name="Imagen 8"/>
          <p:cNvPicPr>
            <a:picLocks noChangeAspect="1"/>
          </p:cNvPicPr>
          <p:nvPr/>
        </p:nvPicPr>
        <p:blipFill>
          <a:blip r:embed="rId6"/>
          <a:stretch>
            <a:fillRect/>
          </a:stretch>
        </p:blipFill>
        <p:spPr>
          <a:xfrm>
            <a:off x="1937799" y="3365189"/>
            <a:ext cx="923925" cy="280520"/>
          </a:xfrm>
          <a:prstGeom prst="rect">
            <a:avLst/>
          </a:prstGeom>
        </p:spPr>
      </p:pic>
      <p:pic>
        <p:nvPicPr>
          <p:cNvPr id="10" name="Imagen 9"/>
          <p:cNvPicPr>
            <a:picLocks noChangeAspect="1"/>
          </p:cNvPicPr>
          <p:nvPr/>
        </p:nvPicPr>
        <p:blipFill>
          <a:blip r:embed="rId7"/>
          <a:stretch>
            <a:fillRect/>
          </a:stretch>
        </p:blipFill>
        <p:spPr>
          <a:xfrm>
            <a:off x="1937799" y="2270363"/>
            <a:ext cx="895350" cy="316447"/>
          </a:xfrm>
          <a:prstGeom prst="rect">
            <a:avLst/>
          </a:prstGeom>
        </p:spPr>
      </p:pic>
      <p:pic>
        <p:nvPicPr>
          <p:cNvPr id="11" name="Imagen 10"/>
          <p:cNvPicPr>
            <a:picLocks noChangeAspect="1"/>
          </p:cNvPicPr>
          <p:nvPr/>
        </p:nvPicPr>
        <p:blipFill>
          <a:blip r:embed="rId8"/>
          <a:stretch>
            <a:fillRect/>
          </a:stretch>
        </p:blipFill>
        <p:spPr>
          <a:xfrm>
            <a:off x="3940368" y="3628553"/>
            <a:ext cx="840045" cy="419100"/>
          </a:xfrm>
          <a:prstGeom prst="rect">
            <a:avLst/>
          </a:prstGeom>
        </p:spPr>
      </p:pic>
      <p:pic>
        <p:nvPicPr>
          <p:cNvPr id="12" name="Imagen 11"/>
          <p:cNvPicPr>
            <a:picLocks noChangeAspect="1"/>
          </p:cNvPicPr>
          <p:nvPr/>
        </p:nvPicPr>
        <p:blipFill>
          <a:blip r:embed="rId5"/>
          <a:stretch>
            <a:fillRect/>
          </a:stretch>
        </p:blipFill>
        <p:spPr>
          <a:xfrm>
            <a:off x="3365332" y="4120255"/>
            <a:ext cx="942975" cy="358604"/>
          </a:xfrm>
          <a:prstGeom prst="rect">
            <a:avLst/>
          </a:prstGeom>
        </p:spPr>
      </p:pic>
      <p:pic>
        <p:nvPicPr>
          <p:cNvPr id="13" name="Imagen 12"/>
          <p:cNvPicPr>
            <a:picLocks noChangeAspect="1"/>
          </p:cNvPicPr>
          <p:nvPr/>
        </p:nvPicPr>
        <p:blipFill>
          <a:blip r:embed="rId9"/>
          <a:stretch>
            <a:fillRect/>
          </a:stretch>
        </p:blipFill>
        <p:spPr>
          <a:xfrm>
            <a:off x="6026774" y="5161092"/>
            <a:ext cx="760391" cy="483885"/>
          </a:xfrm>
          <a:prstGeom prst="rect">
            <a:avLst/>
          </a:prstGeom>
        </p:spPr>
      </p:pic>
      <p:pic>
        <p:nvPicPr>
          <p:cNvPr id="14" name="Imagen 13"/>
          <p:cNvPicPr>
            <a:picLocks noChangeAspect="1"/>
          </p:cNvPicPr>
          <p:nvPr/>
        </p:nvPicPr>
        <p:blipFill>
          <a:blip r:embed="rId10"/>
          <a:stretch>
            <a:fillRect/>
          </a:stretch>
        </p:blipFill>
        <p:spPr>
          <a:xfrm>
            <a:off x="6787165" y="5146145"/>
            <a:ext cx="762806" cy="455407"/>
          </a:xfrm>
          <a:prstGeom prst="rect">
            <a:avLst/>
          </a:prstGeom>
        </p:spPr>
      </p:pic>
      <p:pic>
        <p:nvPicPr>
          <p:cNvPr id="15" name="Imagen 14"/>
          <p:cNvPicPr>
            <a:picLocks noChangeAspect="1"/>
          </p:cNvPicPr>
          <p:nvPr/>
        </p:nvPicPr>
        <p:blipFill>
          <a:blip r:embed="rId11"/>
          <a:stretch>
            <a:fillRect/>
          </a:stretch>
        </p:blipFill>
        <p:spPr>
          <a:xfrm>
            <a:off x="2304103" y="4732636"/>
            <a:ext cx="296993" cy="362991"/>
          </a:xfrm>
          <a:prstGeom prst="rect">
            <a:avLst/>
          </a:prstGeom>
        </p:spPr>
      </p:pic>
      <p:pic>
        <p:nvPicPr>
          <p:cNvPr id="17" name="Imagen 16"/>
          <p:cNvPicPr>
            <a:picLocks noChangeAspect="1"/>
          </p:cNvPicPr>
          <p:nvPr/>
        </p:nvPicPr>
        <p:blipFill>
          <a:blip r:embed="rId12"/>
          <a:stretch>
            <a:fillRect/>
          </a:stretch>
        </p:blipFill>
        <p:spPr>
          <a:xfrm>
            <a:off x="2658913" y="4722646"/>
            <a:ext cx="348471" cy="362991"/>
          </a:xfrm>
          <a:prstGeom prst="rect">
            <a:avLst/>
          </a:prstGeom>
        </p:spPr>
      </p:pic>
      <p:pic>
        <p:nvPicPr>
          <p:cNvPr id="19" name="Imagen 18"/>
          <p:cNvPicPr>
            <a:picLocks noChangeAspect="1"/>
          </p:cNvPicPr>
          <p:nvPr/>
        </p:nvPicPr>
        <p:blipFill>
          <a:blip r:embed="rId12"/>
          <a:stretch>
            <a:fillRect/>
          </a:stretch>
        </p:blipFill>
        <p:spPr>
          <a:xfrm>
            <a:off x="2452599" y="5451554"/>
            <a:ext cx="348471" cy="362991"/>
          </a:xfrm>
          <a:prstGeom prst="rect">
            <a:avLst/>
          </a:prstGeom>
        </p:spPr>
      </p:pic>
      <p:pic>
        <p:nvPicPr>
          <p:cNvPr id="20" name="Imagen 19"/>
          <p:cNvPicPr>
            <a:picLocks noChangeAspect="1"/>
          </p:cNvPicPr>
          <p:nvPr/>
        </p:nvPicPr>
        <p:blipFill>
          <a:blip r:embed="rId13"/>
          <a:stretch>
            <a:fillRect/>
          </a:stretch>
        </p:blipFill>
        <p:spPr>
          <a:xfrm flipH="1">
            <a:off x="2871364" y="5463481"/>
            <a:ext cx="357948" cy="362991"/>
          </a:xfrm>
          <a:prstGeom prst="rect">
            <a:avLst/>
          </a:prstGeom>
        </p:spPr>
      </p:pic>
      <p:pic>
        <p:nvPicPr>
          <p:cNvPr id="22" name="Imagen 21"/>
          <p:cNvPicPr>
            <a:picLocks noChangeAspect="1"/>
          </p:cNvPicPr>
          <p:nvPr/>
        </p:nvPicPr>
        <p:blipFill>
          <a:blip r:embed="rId5"/>
          <a:stretch>
            <a:fillRect/>
          </a:stretch>
        </p:blipFill>
        <p:spPr>
          <a:xfrm>
            <a:off x="1832615" y="6182656"/>
            <a:ext cx="942975" cy="358604"/>
          </a:xfrm>
          <a:prstGeom prst="rect">
            <a:avLst/>
          </a:prstGeom>
        </p:spPr>
      </p:pic>
    </p:spTree>
    <p:extLst>
      <p:ext uri="{BB962C8B-B14F-4D97-AF65-F5344CB8AC3E}">
        <p14:creationId xmlns:p14="http://schemas.microsoft.com/office/powerpoint/2010/main" val="25599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477E7-CE8D-4BA8-9047-0A7816C51D58}"/>
              </a:ext>
            </a:extLst>
          </p:cNvPr>
          <p:cNvSpPr>
            <a:spLocks noGrp="1"/>
          </p:cNvSpPr>
          <p:nvPr>
            <p:ph type="title"/>
          </p:nvPr>
        </p:nvSpPr>
        <p:spPr/>
        <p:txBody>
          <a:bodyPr/>
          <a:lstStyle/>
          <a:p>
            <a:r>
              <a:rPr lang="es-MX" dirty="0"/>
              <a:t>Tipografía</a:t>
            </a:r>
            <a:endParaRPr lang="es-PE" dirty="0"/>
          </a:p>
        </p:txBody>
      </p:sp>
      <p:sp>
        <p:nvSpPr>
          <p:cNvPr id="3" name="Content Placeholder 2">
            <a:extLst>
              <a:ext uri="{FF2B5EF4-FFF2-40B4-BE49-F238E27FC236}">
                <a16:creationId xmlns="" xmlns:a16="http://schemas.microsoft.com/office/drawing/2014/main" id="{450F6C17-E4E1-47B8-B220-7F085A85B92A}"/>
              </a:ext>
            </a:extLst>
          </p:cNvPr>
          <p:cNvSpPr>
            <a:spLocks noGrp="1"/>
          </p:cNvSpPr>
          <p:nvPr>
            <p:ph idx="1"/>
          </p:nvPr>
        </p:nvSpPr>
        <p:spPr>
          <a:xfrm>
            <a:off x="838200" y="2589150"/>
            <a:ext cx="6737059" cy="4351338"/>
          </a:xfrm>
        </p:spPr>
        <p:txBody>
          <a:bodyPr/>
          <a:lstStyle/>
          <a:p>
            <a:pPr marL="0" indent="0">
              <a:buNone/>
            </a:pPr>
            <a:r>
              <a:rPr lang="en-US" sz="2400" dirty="0"/>
              <a:t>Font-family  ”Open Sans“  </a:t>
            </a:r>
            <a:r>
              <a:rPr lang="en-US" sz="2400" i="1" dirty="0"/>
              <a:t>Sans-serif</a:t>
            </a:r>
            <a:endParaRPr lang="es-MX" sz="2400" dirty="0"/>
          </a:p>
          <a:p>
            <a:pPr marL="0" indent="0">
              <a:buNone/>
            </a:pPr>
            <a:endParaRPr lang="en-US" dirty="0"/>
          </a:p>
          <a:p>
            <a:r>
              <a:rPr lang="en-US" dirty="0"/>
              <a:t>h1, h2, h3, h4, h5, h6, input, </a:t>
            </a:r>
            <a:r>
              <a:rPr lang="en-US" dirty="0" err="1"/>
              <a:t>textarea</a:t>
            </a:r>
            <a:r>
              <a:rPr lang="en-US" dirty="0"/>
              <a:t>, select, button, p, a</a:t>
            </a:r>
          </a:p>
          <a:p>
            <a:r>
              <a:rPr lang="es-MX" dirty="0"/>
              <a:t>Estilo carácter: Mayúscula todo</a:t>
            </a:r>
          </a:p>
          <a:p>
            <a:r>
              <a:rPr lang="es-MX" dirty="0"/>
              <a:t>Tamaño 13px </a:t>
            </a:r>
          </a:p>
          <a:p>
            <a:r>
              <a:rPr lang="es-MX" dirty="0"/>
              <a:t>Interlineado:1.5 para textos normales</a:t>
            </a:r>
          </a:p>
          <a:p>
            <a:endParaRPr lang="es-MX" dirty="0"/>
          </a:p>
          <a:p>
            <a:pPr marL="0" indent="0">
              <a:buNone/>
            </a:pPr>
            <a:endParaRPr lang="es-MX" dirty="0"/>
          </a:p>
          <a:p>
            <a:endParaRPr lang="es-PE" dirty="0"/>
          </a:p>
        </p:txBody>
      </p:sp>
    </p:spTree>
    <p:extLst>
      <p:ext uri="{BB962C8B-B14F-4D97-AF65-F5344CB8AC3E}">
        <p14:creationId xmlns:p14="http://schemas.microsoft.com/office/powerpoint/2010/main" val="446648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198</TotalTime>
  <Words>724</Words>
  <Application>Microsoft Office PowerPoint</Application>
  <PresentationFormat>Panorámica</PresentationFormat>
  <Paragraphs>131</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Century Gothic</vt:lpstr>
      <vt:lpstr>Wingdings 3</vt:lpstr>
      <vt:lpstr>Ion Boardroom</vt:lpstr>
      <vt:lpstr>La Casa De Los Detalles: Presentación Final</vt:lpstr>
      <vt:lpstr>1.Descripción del proyecto</vt:lpstr>
      <vt:lpstr>2.Matriz OTI</vt:lpstr>
      <vt:lpstr>Presentación de PowerPoint</vt:lpstr>
      <vt:lpstr>3.Mapa de arquitectura</vt:lpstr>
      <vt:lpstr>4.Mapa de navegación</vt:lpstr>
      <vt:lpstr>5.Guia de estilo</vt:lpstr>
      <vt:lpstr>Estilo Visual (Colores a utilizar)</vt:lpstr>
      <vt:lpstr>Tipografía</vt:lpstr>
      <vt:lpstr>Banners </vt:lpstr>
      <vt:lpstr>Iconografia</vt:lpstr>
      <vt:lpstr>Distribucion</vt:lpstr>
      <vt:lpstr>Galería de imágenes (INICIO)</vt:lpstr>
      <vt:lpstr>Galería de imágenes (PROMOCIONES)</vt:lpstr>
      <vt:lpstr>Galería de imágenes (ARREGLOS)</vt:lpstr>
      <vt:lpstr>Galería de imágenes (CHOCOLATES)</vt:lpstr>
      <vt:lpstr>Galería de imágenes (PACKS)</vt:lpstr>
      <vt:lpstr>Galería de imágenes (PARA ÉL )</vt:lpstr>
      <vt:lpstr>Galería de imágenes (OCASION)</vt:lpstr>
      <vt:lpstr>Galería de imágenes (OTROS)</vt:lpstr>
      <vt:lpstr>6.Prototipado INICIO</vt:lpstr>
      <vt:lpstr>ARREGLOS</vt:lpstr>
      <vt:lpstr>INICIO PARTE 2</vt:lpstr>
      <vt:lpstr>INICIO: PIE DE PAGINA</vt:lpstr>
      <vt:lpstr>DELIVERY</vt:lpstr>
      <vt:lpstr>INGRESAR</vt:lpstr>
      <vt:lpstr>SECCIÓN DE PAGOS</vt:lpstr>
      <vt:lpstr>VER DETALLES</vt:lpstr>
      <vt:lpstr>MI PERFIL</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Casa De Los Detalles: Presentación Final</dc:title>
  <dc:creator>Usuario</dc:creator>
  <cp:lastModifiedBy>NUEVO</cp:lastModifiedBy>
  <cp:revision>7</cp:revision>
  <dcterms:created xsi:type="dcterms:W3CDTF">2020-08-12T06:15:29Z</dcterms:created>
  <dcterms:modified xsi:type="dcterms:W3CDTF">2020-08-12T15:31:23Z</dcterms:modified>
</cp:coreProperties>
</file>